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61" r:id="rId7"/>
    <p:sldId id="262" r:id="rId8"/>
    <p:sldId id="264" r:id="rId9"/>
    <p:sldId id="265" r:id="rId10"/>
    <p:sldId id="269" r:id="rId11"/>
    <p:sldId id="267"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8C143"/>
    <a:srgbClr val="79C144"/>
    <a:srgbClr val="13AEE1"/>
    <a:srgbClr val="11AEE2"/>
    <a:srgbClr val="13A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69CD1B-16DC-4287-CDA7-9E41F5D776B9}" v="135" dt="2025-01-09T21:29:08.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3"/>
    <p:restoredTop sz="94795"/>
  </p:normalViewPr>
  <p:slideViewPr>
    <p:cSldViewPr snapToGrid="0">
      <p:cViewPr varScale="1">
        <p:scale>
          <a:sx n="82" d="100"/>
          <a:sy n="82" d="100"/>
        </p:scale>
        <p:origin x="176" y="9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33E9-A709-79CF-E0E9-75AD46C0DD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D6640-935D-4E06-E17F-BEADD4040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401A8E-93C9-A9CF-3DAA-6F685416CC5B}"/>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5" name="Footer Placeholder 4">
            <a:extLst>
              <a:ext uri="{FF2B5EF4-FFF2-40B4-BE49-F238E27FC236}">
                <a16:creationId xmlns:a16="http://schemas.microsoft.com/office/drawing/2014/main" id="{E0EF70EB-FA79-B566-E0D5-6822DEBF1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61C35-7A46-228A-5F73-3153DC1F4DF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91432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C806-3BD3-7DAB-D247-7E9DF13A1B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9AEF9D-C3D6-DE9E-EB9D-515A6B569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CD224-3A3F-E0B9-02D0-86CE188FBA24}"/>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5" name="Footer Placeholder 4">
            <a:extLst>
              <a:ext uri="{FF2B5EF4-FFF2-40B4-BE49-F238E27FC236}">
                <a16:creationId xmlns:a16="http://schemas.microsoft.com/office/drawing/2014/main" id="{8110316E-6E5F-35C2-0F77-B52212227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12839-B74E-64CE-8D2A-AF74AB6351E9}"/>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3734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FB9F64-6846-2707-8DBB-F44503483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5194A4-362C-B2BE-2A19-4E84E213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5C2B-3EA0-17CD-677F-A37B9C361EA8}"/>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5" name="Footer Placeholder 4">
            <a:extLst>
              <a:ext uri="{FF2B5EF4-FFF2-40B4-BE49-F238E27FC236}">
                <a16:creationId xmlns:a16="http://schemas.microsoft.com/office/drawing/2014/main" id="{B20D3E5E-8738-A7B1-EFDF-D040DB1CA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BDBCA-B477-D582-D812-79F29AA730A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48984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679-7B47-DE4C-1FE9-BB94A48C375C}"/>
              </a:ext>
            </a:extLst>
          </p:cNvPr>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841A63D6-7A27-B8FB-37C2-57915772C461}"/>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4878B5-7EFE-92C4-2FB4-584E941BB906}"/>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5" name="Footer Placeholder 4">
            <a:extLst>
              <a:ext uri="{FF2B5EF4-FFF2-40B4-BE49-F238E27FC236}">
                <a16:creationId xmlns:a16="http://schemas.microsoft.com/office/drawing/2014/main" id="{C5470C3D-0EB2-9706-CB03-6D087C06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EA7F5-1106-1B97-0D40-D7C2F63455B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631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41C-3160-0833-899D-7E890091E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F8476-8B49-5BFA-C233-8B8E045D15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7CAA45-CD0A-212B-2789-B9CABACBC8B3}"/>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5" name="Footer Placeholder 4">
            <a:extLst>
              <a:ext uri="{FF2B5EF4-FFF2-40B4-BE49-F238E27FC236}">
                <a16:creationId xmlns:a16="http://schemas.microsoft.com/office/drawing/2014/main" id="{B4AC0081-438A-F2C0-9C89-68F239AA7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B5BF4-55EE-8E36-BB30-2062ABB1ECE5}"/>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7565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872F-0963-E196-0907-7CB2815C2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88050C-F62E-8E83-BC0C-DF9B6FCAF1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6CF582-8CF6-1E30-CC23-6569BB96C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18622-157C-5D9B-481F-D6A4AF2B24BA}"/>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6" name="Footer Placeholder 5">
            <a:extLst>
              <a:ext uri="{FF2B5EF4-FFF2-40B4-BE49-F238E27FC236}">
                <a16:creationId xmlns:a16="http://schemas.microsoft.com/office/drawing/2014/main" id="{AEDB6AAC-AD6F-1D42-3F64-8C383E9D5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CCD1F-8C6A-4355-F9CE-7106B9E9CE1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8650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DD6D-FA6D-7E1F-398D-7E558709A4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050C1-1027-FA3F-AADC-9220DD990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BDC66-A975-7161-0635-05903DD11A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D90CF-6A9C-A38A-4C20-C615D62AE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88A33-9486-E1EA-8A21-7B72EB1A9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21E3D-99D2-0DBB-7A43-C4E8C0F934C7}"/>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8" name="Footer Placeholder 7">
            <a:extLst>
              <a:ext uri="{FF2B5EF4-FFF2-40B4-BE49-F238E27FC236}">
                <a16:creationId xmlns:a16="http://schemas.microsoft.com/office/drawing/2014/main" id="{07CB331C-A9E5-0E4D-16A0-7951412B2D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20EAD-9AB5-2828-4389-AFA686D97973}"/>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10522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D4E1-C366-0FBD-6DEB-86444897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4D8FA8-317B-24A2-1C29-732E259FA7AE}"/>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4" name="Footer Placeholder 3">
            <a:extLst>
              <a:ext uri="{FF2B5EF4-FFF2-40B4-BE49-F238E27FC236}">
                <a16:creationId xmlns:a16="http://schemas.microsoft.com/office/drawing/2014/main" id="{F580F2A2-5A84-C0C3-EE7A-390367F1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9425A-98BD-980F-FB6E-99816944845C}"/>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5124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75E8D-3FC2-2688-221F-AACC46B49761}"/>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3" name="Footer Placeholder 2">
            <a:extLst>
              <a:ext uri="{FF2B5EF4-FFF2-40B4-BE49-F238E27FC236}">
                <a16:creationId xmlns:a16="http://schemas.microsoft.com/office/drawing/2014/main" id="{98BF7619-E2E6-E14F-AD9F-928095E477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41F6D-32A3-9B38-D714-ACFBC20B1D8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39781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E9ABE-8D90-8160-F194-CF582886B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D519C-E42F-D48E-155F-31DAB261C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B6E3A-1D57-2A60-006B-D9FBF82E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859B6-DC5D-8560-B542-25B403E793B1}"/>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6" name="Footer Placeholder 5">
            <a:extLst>
              <a:ext uri="{FF2B5EF4-FFF2-40B4-BE49-F238E27FC236}">
                <a16:creationId xmlns:a16="http://schemas.microsoft.com/office/drawing/2014/main" id="{277FBBEA-8D75-633E-FC56-88E451018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90FF0-279D-E8BA-E4A8-C2E1EC4E3B08}"/>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9189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CBF2-7C4A-9F63-6EAF-495B01C3D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F10D8A-11C3-73AD-AEF3-DC1939723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F18AB3-B045-FE34-2132-EDA6148B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0D37F-3534-61B0-782E-1388C5CF1A70}"/>
              </a:ext>
            </a:extLst>
          </p:cNvPr>
          <p:cNvSpPr>
            <a:spLocks noGrp="1"/>
          </p:cNvSpPr>
          <p:nvPr>
            <p:ph type="dt" sz="half" idx="10"/>
          </p:nvPr>
        </p:nvSpPr>
        <p:spPr/>
        <p:txBody>
          <a:bodyPr/>
          <a:lstStyle/>
          <a:p>
            <a:fld id="{36E7CB6B-F1DD-4642-8388-622CB807932E}" type="datetimeFigureOut">
              <a:rPr lang="en-US" smtClean="0"/>
              <a:t>1/9/2025</a:t>
            </a:fld>
            <a:endParaRPr lang="en-US"/>
          </a:p>
        </p:txBody>
      </p:sp>
      <p:sp>
        <p:nvSpPr>
          <p:cNvPr id="6" name="Footer Placeholder 5">
            <a:extLst>
              <a:ext uri="{FF2B5EF4-FFF2-40B4-BE49-F238E27FC236}">
                <a16:creationId xmlns:a16="http://schemas.microsoft.com/office/drawing/2014/main" id="{847FB9B8-C38F-EC25-967C-F88F557A1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16B0FD-47F2-F6B3-C952-D3A84840A78D}"/>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5851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F19BF-E7FB-7C4A-018D-43B71C71EB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59085E4-AFBF-C9B0-659C-092B9A046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E5BDA8-B654-B4EF-0266-34F3F4E82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alibri" panose="020F0502020204030204" pitchFamily="34" charset="0"/>
              </a:defRPr>
            </a:lvl1pPr>
          </a:lstStyle>
          <a:p>
            <a:fld id="{36E7CB6B-F1DD-4642-8388-622CB807932E}" type="datetimeFigureOut">
              <a:rPr lang="en-US" smtClean="0"/>
              <a:pPr/>
              <a:t>1/9/2025</a:t>
            </a:fld>
            <a:endParaRPr lang="en-US" dirty="0"/>
          </a:p>
        </p:txBody>
      </p:sp>
      <p:sp>
        <p:nvSpPr>
          <p:cNvPr id="5" name="Footer Placeholder 4">
            <a:extLst>
              <a:ext uri="{FF2B5EF4-FFF2-40B4-BE49-F238E27FC236}">
                <a16:creationId xmlns:a16="http://schemas.microsoft.com/office/drawing/2014/main" id="{76E12791-C403-C783-FFC7-C5A5256BD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24F25C2-E77D-9E3F-FC4E-4185CAD3E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alibri" panose="020F0502020204030204" pitchFamily="34" charset="0"/>
              </a:defRPr>
            </a:lvl1pPr>
          </a:lstStyle>
          <a:p>
            <a:fld id="{01923B1A-20AE-A046-8F2E-8C63C6F6E0B7}" type="slidenum">
              <a:rPr lang="en-US" smtClean="0"/>
              <a:pPr/>
              <a:t>‹#›</a:t>
            </a:fld>
            <a:endParaRPr lang="en-US" dirty="0"/>
          </a:p>
        </p:txBody>
      </p:sp>
    </p:spTree>
    <p:extLst>
      <p:ext uri="{BB962C8B-B14F-4D97-AF65-F5344CB8AC3E}">
        <p14:creationId xmlns:p14="http://schemas.microsoft.com/office/powerpoint/2010/main" val="178688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mazon.com/Crayola-Colored-Pencils-Count-Colors/dp/B08D6W6RNT/ref=sr_1_1?dib=eyJ2IjoiMSJ9.l_UnxFpJT3KRzyK0uLAWGtL4wgkIfm0Ujmqb782LMzXy7smAsCQPSsHfX04wij563ts4jRGa1O2BPRrKGrQfO-muErTdv_aCdj4ZZMY1VM7dwkeYMvN3Gkdv8bKK1OOIq_iF0n9YCFfQZ5iVGb4maIWxRmZ8-IdMvRVWqHXr2hLsd6Wy5gs5gf5_4ks9IoKwOMPdZeZgUd95wrH_W1zhekOJlgGRhWRw_Fqz3kjDHhdh7_h5ZvYykaSk0YIWp0BvYFan7PPxfmBTdFw91eZAt3g8yhmRIIXkeREGH4uMMLw.nQaDKQGeIv0Go405U2Wt4Xr67QogIoSRr5lZtNbLzW8&amp;dib_tag=se&amp;keywords=colors+of+the+world+colored+pencils&amp;qid=1713796925&amp;sr=8-1" TargetMode="External"/><Relationship Id="rId2" Type="http://schemas.openxmlformats.org/officeDocument/2006/relationships/hyperlink" Target="https://www.amazon.com/Crayola-Colors-World-Crayons-Count/dp/B08NQ22VB6/ref=asc_df_B08NQ22VB6/?tag=hyprod-20&amp;linkCode=df0&amp;hvadid=642214340540&amp;hvpos=&amp;hvnetw=g&amp;hvrand=9976961270465396356&amp;hvpone=&amp;hvptwo=&amp;hvqmt=&amp;hvdev=c&amp;hvdvcmdl=&amp;hvlocint=&amp;hvlocphy=9007867&amp;hvtargid=pla-1227005286655&amp;psc=1&amp;mcid=a3485370cd2d368884a5edfb1462f87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gLbK0o9Bk7Q" TargetMode="External"/><Relationship Id="rId2" Type="http://schemas.openxmlformats.org/officeDocument/2006/relationships/hyperlink" Target="https://somumaryland-my.sharepoint.com/:p:/r/personal/jfcox_som_umaryland_edu/_layouts/15/Doc.aspx?sourcedoc=%7BD2F1FFBA-4DD4-48F7-951C-6D9477BBF35C%7D&amp;file=.PSW%20-%20TOPIC%20E%20-%203.25.24.KP.JC.pptx&amp;action=edit&amp;mobileredirect=true&amp;wdsle=0" TargetMode="External"/><Relationship Id="rId1" Type="http://schemas.openxmlformats.org/officeDocument/2006/relationships/slideLayout" Target="../slideLayouts/slideLayout2.xml"/><Relationship Id="rId4" Type="http://schemas.openxmlformats.org/officeDocument/2006/relationships/hyperlink" Target="https://www.youtube.com/watch?v=YFdZXwE6fR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C62094-2A94-E5BE-D78F-9848806C2B7D}"/>
              </a:ext>
            </a:extLst>
          </p:cNvPr>
          <p:cNvSpPr txBox="1"/>
          <p:nvPr/>
        </p:nvSpPr>
        <p:spPr>
          <a:xfrm>
            <a:off x="0" y="2036725"/>
            <a:ext cx="12192000" cy="1015663"/>
          </a:xfrm>
          <a:prstGeom prst="rect">
            <a:avLst/>
          </a:prstGeom>
          <a:solidFill>
            <a:srgbClr val="13AEE1"/>
          </a:solidFill>
        </p:spPr>
        <p:txBody>
          <a:bodyPr wrap="square" rtlCol="0">
            <a:spAutoFit/>
          </a:bodyPr>
          <a:lstStyle/>
          <a:p>
            <a:pPr algn="ctr"/>
            <a:r>
              <a:rPr lang="en-US" sz="6000" b="1" dirty="0">
                <a:latin typeface="Calibri" panose="020F0502020204030204" pitchFamily="34" charset="0"/>
                <a:cs typeface="Calibri" panose="020F0502020204030204" pitchFamily="34" charset="0"/>
              </a:rPr>
              <a:t>The Guide</a:t>
            </a:r>
          </a:p>
        </p:txBody>
      </p:sp>
      <p:sp>
        <p:nvSpPr>
          <p:cNvPr id="5" name="TextBox 4">
            <a:extLst>
              <a:ext uri="{FF2B5EF4-FFF2-40B4-BE49-F238E27FC236}">
                <a16:creationId xmlns:a16="http://schemas.microsoft.com/office/drawing/2014/main" id="{B96A6FAB-B616-EEDC-E6F1-F268DBB6DF9F}"/>
              </a:ext>
            </a:extLst>
          </p:cNvPr>
          <p:cNvSpPr txBox="1"/>
          <p:nvPr/>
        </p:nvSpPr>
        <p:spPr>
          <a:xfrm>
            <a:off x="0" y="3304140"/>
            <a:ext cx="12192000" cy="1200329"/>
          </a:xfrm>
          <a:prstGeom prst="rect">
            <a:avLst/>
          </a:prstGeom>
          <a:solidFill>
            <a:srgbClr val="78C143"/>
          </a:solidFill>
        </p:spPr>
        <p:txBody>
          <a:bodyPr wrap="square" rtlCol="0">
            <a:spAutoFit/>
          </a:bodyPr>
          <a:lstStyle/>
          <a:p>
            <a:pPr algn="ctr"/>
            <a:r>
              <a:rPr lang="en-US" sz="3600" dirty="0">
                <a:latin typeface="Calibri" panose="020F0502020204030204" pitchFamily="34" charset="0"/>
                <a:cs typeface="Calibri" panose="020F0502020204030204" pitchFamily="34" charset="0"/>
              </a:rPr>
              <a:t>Understanding Mental Health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and Mental Illness</a:t>
            </a:r>
          </a:p>
        </p:txBody>
      </p:sp>
    </p:spTree>
    <p:extLst>
      <p:ext uri="{BB962C8B-B14F-4D97-AF65-F5344CB8AC3E}">
        <p14:creationId xmlns:p14="http://schemas.microsoft.com/office/powerpoint/2010/main" val="1703760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308667"/>
            <a:ext cx="10682314" cy="4908036"/>
          </a:xfrm>
          <a:prstGeom prst="rect">
            <a:avLst/>
          </a:prstGeom>
          <a:noFill/>
          <a:ln>
            <a:noFill/>
          </a:ln>
        </p:spPr>
        <p:txBody>
          <a:bodyPr spcFirstLastPara="1" wrap="square" lIns="91425" tIns="45700" rIns="91425" bIns="45700" anchor="t" anchorCtr="0">
            <a:normAutofit/>
          </a:bodyPr>
          <a:lstStyle/>
          <a:p>
            <a:pPr marL="63500" lvl="0" indent="0" algn="l" rtl="0">
              <a:lnSpc>
                <a:spcPct val="107000"/>
              </a:lnSpc>
              <a:spcBef>
                <a:spcPts val="800"/>
              </a:spcBef>
              <a:spcAft>
                <a:spcPts val="0"/>
              </a:spcAft>
              <a:buClr>
                <a:schemeClr val="dk1"/>
              </a:buClr>
              <a:buSzPts val="1800"/>
              <a:buNone/>
            </a:pPr>
            <a:r>
              <a:rPr lang="en-US" sz="2000" dirty="0">
                <a:solidFill>
                  <a:schemeClr val="dk1"/>
                </a:solidFill>
                <a:latin typeface="Calibri"/>
                <a:ea typeface="Calibri"/>
                <a:cs typeface="Calibri"/>
                <a:sym typeface="Calibri"/>
              </a:rPr>
              <a:t>Gather enough poster boards for each student and collect magazines that students can use for their artwork. </a:t>
            </a:r>
            <a:r>
              <a:rPr lang="en-US" sz="2000" u="sng" dirty="0">
                <a:solidFill>
                  <a:schemeClr val="dk1"/>
                </a:solidFill>
                <a:latin typeface="Calibri"/>
                <a:ea typeface="Calibri"/>
                <a:cs typeface="Calibri"/>
                <a:sym typeface="Calibri"/>
              </a:rPr>
              <a:t>Minimum materials</a:t>
            </a:r>
            <a:r>
              <a:rPr lang="en-US" sz="2000" dirty="0">
                <a:solidFill>
                  <a:schemeClr val="dk1"/>
                </a:solidFill>
                <a:latin typeface="Calibri"/>
                <a:ea typeface="Calibri"/>
                <a:cs typeface="Calibri"/>
                <a:sym typeface="Calibri"/>
              </a:rPr>
              <a:t>: paper, pencil, crayons or colored pencils</a:t>
            </a:r>
          </a:p>
          <a:p>
            <a:pPr marL="742950" lvl="1" indent="-342900" algn="l" rtl="0">
              <a:lnSpc>
                <a:spcPct val="107000"/>
              </a:lnSpc>
              <a:spcBef>
                <a:spcPts val="800"/>
              </a:spcBef>
              <a:spcAft>
                <a:spcPts val="0"/>
              </a:spcAft>
              <a:buClr>
                <a:schemeClr val="dk1"/>
              </a:buClr>
              <a:buSzPts val="1800"/>
              <a:buFont typeface="Calibri"/>
              <a:buChar char="o"/>
            </a:pPr>
            <a:r>
              <a:rPr lang="en-US" sz="2000" i="1" dirty="0">
                <a:solidFill>
                  <a:schemeClr val="dk1"/>
                </a:solidFill>
                <a:latin typeface="Calibri"/>
                <a:ea typeface="Calibri"/>
                <a:cs typeface="Calibri"/>
                <a:sym typeface="Calibri"/>
              </a:rPr>
              <a:t>Facilitator Note – be prepared to show-and-tell your own happy place with students. This works for your own self-care too ☺</a:t>
            </a:r>
            <a:endParaRPr lang="en-US" sz="2000" dirty="0">
              <a:solidFill>
                <a:schemeClr val="dk1"/>
              </a:solidFill>
              <a:latin typeface="Calibri"/>
              <a:ea typeface="Calibri"/>
              <a:cs typeface="Calibri"/>
              <a:sym typeface="Calibri"/>
            </a:endParaRPr>
          </a:p>
          <a:p>
            <a:pPr marL="742950" lvl="1" indent="-342900" algn="l" rtl="0">
              <a:lnSpc>
                <a:spcPct val="107000"/>
              </a:lnSpc>
              <a:spcBef>
                <a:spcPts val="800"/>
              </a:spcBef>
              <a:spcAft>
                <a:spcPts val="0"/>
              </a:spcAft>
              <a:buClr>
                <a:schemeClr val="dk1"/>
              </a:buClr>
              <a:buSzPts val="1800"/>
              <a:buFont typeface="Calibri"/>
              <a:buChar char="o"/>
            </a:pPr>
            <a:r>
              <a:rPr lang="en-US" sz="2000" dirty="0">
                <a:solidFill>
                  <a:schemeClr val="dk1"/>
                </a:solidFill>
                <a:latin typeface="Calibri"/>
                <a:ea typeface="Calibri"/>
                <a:cs typeface="Calibri"/>
                <a:sym typeface="Calibri"/>
              </a:rPr>
              <a:t>Note: Even if teacher is not presenter, have the teacher prepare a "happy-place" board. The teacher should also determine where these will be displayed (calming corner, bulletin board, etc.) If boards are being posted, you may want to notify students ahead of time so they can put their name on the BACK of the paper for privacy. Some students may want to take it with them or the student or teacher can take a photo of it to save.</a:t>
            </a:r>
          </a:p>
          <a:p>
            <a:pPr marL="742950" lvl="1" indent="-342900" algn="l" rtl="0">
              <a:lnSpc>
                <a:spcPct val="107000"/>
              </a:lnSpc>
              <a:spcBef>
                <a:spcPts val="800"/>
              </a:spcBef>
              <a:spcAft>
                <a:spcPts val="0"/>
              </a:spcAft>
              <a:buClr>
                <a:schemeClr val="dk1"/>
              </a:buClr>
              <a:buSzPts val="1800"/>
              <a:buFont typeface="Calibri"/>
              <a:buChar char="o"/>
            </a:pPr>
            <a:r>
              <a:rPr lang="en-US" sz="2000" dirty="0">
                <a:solidFill>
                  <a:schemeClr val="dk1"/>
                </a:solidFill>
                <a:latin typeface="Calibri"/>
                <a:ea typeface="Calibri"/>
                <a:cs typeface="Calibri"/>
                <a:sym typeface="Calibri"/>
              </a:rPr>
              <a:t>Please ensure that art materials are culturally representative of the students you are working with. Below are links for diversifying your materials:</a:t>
            </a:r>
          </a:p>
          <a:p>
            <a:pPr marL="1371600" lvl="1" indent="-419100">
              <a:lnSpc>
                <a:spcPct val="133333"/>
              </a:lnSpc>
              <a:spcBef>
                <a:spcPts val="0"/>
              </a:spcBef>
              <a:buSzPts val="1800"/>
              <a:buFont typeface="Calibri"/>
              <a:buChar char="▪"/>
            </a:pPr>
            <a:r>
              <a:rPr lang="en-US" sz="1800" u="sng" dirty="0">
                <a:solidFill>
                  <a:schemeClr val="hlink"/>
                </a:solidFill>
                <a:latin typeface="Calibri"/>
                <a:ea typeface="Calibri"/>
                <a:cs typeface="Calibri"/>
                <a:sym typeface="Calibri"/>
                <a:hlinkClick r:id="rId2"/>
              </a:rPr>
              <a:t>Crayola Colors of The World Skin Tone Crayons, 24 Count</a:t>
            </a:r>
            <a:endParaRPr lang="en-US" sz="1800" dirty="0">
              <a:solidFill>
                <a:srgbClr val="0F1111"/>
              </a:solidFill>
              <a:latin typeface="Calibri"/>
              <a:ea typeface="Calibri"/>
              <a:cs typeface="Calibri"/>
              <a:sym typeface="Calibri"/>
            </a:endParaRPr>
          </a:p>
          <a:p>
            <a:pPr marL="1371600" lvl="1" indent="-419100">
              <a:lnSpc>
                <a:spcPct val="133333"/>
              </a:lnSpc>
              <a:spcBef>
                <a:spcPts val="0"/>
              </a:spcBef>
              <a:buSzPts val="1800"/>
              <a:buFont typeface="Calibri"/>
              <a:buChar char="▪"/>
            </a:pPr>
            <a:r>
              <a:rPr lang="en-US" sz="1800" u="sng" dirty="0">
                <a:solidFill>
                  <a:schemeClr val="hlink"/>
                </a:solidFill>
                <a:latin typeface="Calibri"/>
                <a:ea typeface="Calibri"/>
                <a:cs typeface="Calibri"/>
                <a:sym typeface="Calibri"/>
                <a:hlinkClick r:id="rId3"/>
              </a:rPr>
              <a:t>Crayola Colored Pencils 24 Pack, Colors of the World, Skin Tone Colored Pencils, 24 Colors</a:t>
            </a:r>
            <a:endParaRPr lang="en-US" b="1" dirty="0">
              <a:solidFill>
                <a:srgbClr val="00B050"/>
              </a:solidFill>
              <a:latin typeface="Calibri"/>
              <a:ea typeface="Calibri"/>
              <a:cs typeface="Calibri"/>
              <a:sym typeface="Calibri"/>
            </a:endParaRPr>
          </a:p>
        </p:txBody>
      </p:sp>
    </p:spTree>
    <p:extLst>
      <p:ext uri="{BB962C8B-B14F-4D97-AF65-F5344CB8AC3E}">
        <p14:creationId xmlns:p14="http://schemas.microsoft.com/office/powerpoint/2010/main" val="249121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4B514CE4-4E06-4136-4126-7F6BFF0616B9}"/>
              </a:ext>
            </a:extLst>
          </p:cNvPr>
          <p:cNvSpPr/>
          <p:nvPr/>
        </p:nvSpPr>
        <p:spPr>
          <a:xfrm>
            <a:off x="0" y="5213732"/>
            <a:ext cx="10515601" cy="648300"/>
          </a:xfrm>
          <a:prstGeom prst="roundRect">
            <a:avLst/>
          </a:prstGeom>
          <a:solidFill>
            <a:srgbClr val="78C1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3" name="Content Placeholder 2">
            <a:extLst>
              <a:ext uri="{FF2B5EF4-FFF2-40B4-BE49-F238E27FC236}">
                <a16:creationId xmlns:a16="http://schemas.microsoft.com/office/drawing/2014/main" id="{7860C1CA-57D8-6D00-A8E6-DCA8B7C70CF3}"/>
              </a:ext>
            </a:extLst>
          </p:cNvPr>
          <p:cNvSpPr>
            <a:spLocks noGrp="1"/>
          </p:cNvSpPr>
          <p:nvPr>
            <p:ph idx="1"/>
          </p:nvPr>
        </p:nvSpPr>
        <p:spPr/>
        <p:txBody>
          <a:bodyPr/>
          <a:lstStyle/>
          <a:p>
            <a:pPr marL="342900" indent="-292100">
              <a:lnSpc>
                <a:spcPct val="80000"/>
              </a:lnSpc>
              <a:spcBef>
                <a:spcPts val="800"/>
              </a:spcBef>
              <a:buClr>
                <a:schemeClr val="dk1"/>
              </a:buClr>
              <a:buSzPts val="2000"/>
            </a:pPr>
            <a:r>
              <a:rPr lang="en-US" dirty="0">
                <a:latin typeface="Calibri"/>
                <a:cs typeface="Calibri"/>
                <a:sym typeface="Calibri"/>
              </a:rPr>
              <a:t>Topic A:  What is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chemeClr val="dk1"/>
              </a:buClr>
              <a:buSzPts val="2000"/>
              <a:buChar char="•"/>
            </a:pPr>
            <a:r>
              <a:rPr lang="en-US" sz="2800" dirty="0">
                <a:latin typeface="Calibri"/>
                <a:ea typeface="Calibri"/>
                <a:cs typeface="Calibri"/>
                <a:sym typeface="Calibri"/>
              </a:rPr>
              <a:t>Topic B:  How is the brain involved in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C:  What is stigma?</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D:  How can a person find support? </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b="1" dirty="0">
                <a:solidFill>
                  <a:schemeClr val="bg1"/>
                </a:solidFill>
                <a:latin typeface="Calibri"/>
                <a:ea typeface="Calibri"/>
                <a:cs typeface="Calibri"/>
                <a:sym typeface="Calibri"/>
              </a:rPr>
              <a:t>Topic E:  How can positive mental health be maintained?</a:t>
            </a:r>
          </a:p>
        </p:txBody>
      </p:sp>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Table of Contents</a:t>
            </a:r>
            <a:endParaRP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84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4334164" y="1982425"/>
            <a:ext cx="7442200" cy="3378345"/>
          </a:xfrm>
        </p:spPr>
        <p:txBody>
          <a:bodyPr/>
          <a:lstStyle/>
          <a:p>
            <a:pPr marL="0" indent="0">
              <a:buNone/>
            </a:pPr>
            <a:r>
              <a:rPr lang="en-US" sz="2800" b="0" i="0" u="none" strike="noStrike" cap="none" dirty="0">
                <a:solidFill>
                  <a:srgbClr val="000000"/>
                </a:solidFill>
                <a:latin typeface="Calibri"/>
                <a:ea typeface="Calibri"/>
                <a:cs typeface="Calibri"/>
                <a:sym typeface="Calibri"/>
              </a:rPr>
              <a:t>Research reported in this work was funded through a Patient-Centered Outcomes Research Institute (PCORI) Project Program Award (IHS-2018C1-10928). The views in this work are solely the responsibility of the authors and do not necessarily represent the views of the Patient-Centered Outcomes Research Institute (PCORI), its Board of Governors, or Methodology Committee.</a:t>
            </a:r>
          </a:p>
        </p:txBody>
      </p:sp>
      <p:pic>
        <p:nvPicPr>
          <p:cNvPr id="8" name="Google Shape;175;g2ec4152fb3b_0_0">
            <a:extLst>
              <a:ext uri="{FF2B5EF4-FFF2-40B4-BE49-F238E27FC236}">
                <a16:creationId xmlns:a16="http://schemas.microsoft.com/office/drawing/2014/main" id="{D8A25847-F758-C2D8-DB61-7146BECA78B8}"/>
              </a:ext>
            </a:extLst>
          </p:cNvPr>
          <p:cNvPicPr preferRelativeResize="0"/>
          <p:nvPr/>
        </p:nvPicPr>
        <p:blipFill rotWithShape="1">
          <a:blip r:embed="rId2">
            <a:alphaModFix/>
          </a:blip>
          <a:srcRect/>
          <a:stretch/>
        </p:blipFill>
        <p:spPr>
          <a:xfrm>
            <a:off x="720438" y="2309555"/>
            <a:ext cx="2881744" cy="2175213"/>
          </a:xfrm>
          <a:prstGeom prst="rect">
            <a:avLst/>
          </a:prstGeom>
          <a:noFill/>
          <a:ln>
            <a:noFill/>
          </a:ln>
        </p:spPr>
      </p:pic>
    </p:spTree>
    <p:extLst>
      <p:ext uri="{BB962C8B-B14F-4D97-AF65-F5344CB8AC3E}">
        <p14:creationId xmlns:p14="http://schemas.microsoft.com/office/powerpoint/2010/main" val="26311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 The Guide Citations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616527" y="2008908"/>
            <a:ext cx="10536382" cy="3845792"/>
          </a:xfrm>
        </p:spPr>
        <p:txBody>
          <a:bodyPr>
            <a:normAutofit fontScale="85000" lnSpcReduction="20000"/>
          </a:bodyPr>
          <a:lstStyle/>
          <a:p>
            <a:pPr marL="469900" marR="0" lvl="0" indent="-469900" algn="l" rtl="0">
              <a:lnSpc>
                <a:spcPct val="115000"/>
              </a:lnSpc>
              <a:spcBef>
                <a:spcPts val="0"/>
              </a:spcBef>
              <a:spcAft>
                <a:spcPts val="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McLuckie</a:t>
            </a:r>
            <a:r>
              <a:rPr lang="en-US" sz="2800" b="0" i="0" u="none" strike="noStrike" cap="none" dirty="0">
                <a:solidFill>
                  <a:srgbClr val="000000"/>
                </a:solidFill>
                <a:latin typeface="Calibri"/>
                <a:ea typeface="Calibri"/>
                <a:cs typeface="Calibri"/>
                <a:sym typeface="Calibri"/>
              </a:rPr>
              <a:t>, A., Kutcher, S., Wei, Y (Co-PI)., &amp; Weaver, C. (2014). Sustained improvements in students’ mental health literacy with use of a mental health curriculum in Canadian schools. BMC Psychiatry, 14(1), 379.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10.1186/s12888-014-0379-4 (The Guide) </a:t>
            </a:r>
          </a:p>
          <a:p>
            <a:pPr marL="469900" marR="0" lvl="0" indent="-469900" algn="l" rtl="0">
              <a:lnSpc>
                <a:spcPct val="115000"/>
              </a:lnSpc>
              <a:spcBef>
                <a:spcPts val="0"/>
              </a:spcBef>
              <a:spcAft>
                <a:spcPts val="0"/>
              </a:spcAft>
              <a:buClr>
                <a:srgbClr val="000000"/>
              </a:buClr>
              <a:buSzPts val="1800"/>
              <a:buFont typeface="Arial"/>
              <a:buNone/>
            </a:pPr>
            <a:endParaRPr lang="en-US" sz="2800" b="0" i="0" u="none" strike="noStrike" cap="none" dirty="0">
              <a:solidFill>
                <a:srgbClr val="000000"/>
              </a:solidFill>
              <a:latin typeface="Calibri"/>
              <a:ea typeface="Calibri"/>
              <a:cs typeface="Calibri"/>
              <a:sym typeface="Calibri"/>
            </a:endParaRPr>
          </a:p>
          <a:p>
            <a:pPr marL="469900" marR="0" lvl="0" indent="-469900" algn="l" rtl="0">
              <a:lnSpc>
                <a:spcPct val="115000"/>
              </a:lnSpc>
              <a:spcBef>
                <a:spcPts val="0"/>
              </a:spcBef>
              <a:spcAft>
                <a:spcPts val="80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Milin</a:t>
            </a:r>
            <a:r>
              <a:rPr lang="en-US" sz="2800" b="0" i="0" u="none" strike="noStrike" cap="none" dirty="0">
                <a:solidFill>
                  <a:srgbClr val="000000"/>
                </a:solidFill>
                <a:latin typeface="Calibri"/>
                <a:ea typeface="Calibri"/>
                <a:cs typeface="Calibri"/>
                <a:sym typeface="Calibri"/>
              </a:rPr>
              <a:t>, R., Kutcher, S., Lewis, S., Walker, S., Wei, Y (Contributor)., </a:t>
            </a:r>
            <a:r>
              <a:rPr lang="en-US" sz="2800" b="0" i="0" u="none" strike="noStrike" cap="none" dirty="0" err="1">
                <a:solidFill>
                  <a:srgbClr val="000000"/>
                </a:solidFill>
                <a:latin typeface="Calibri"/>
                <a:ea typeface="Calibri"/>
                <a:cs typeface="Calibri"/>
                <a:sym typeface="Calibri"/>
              </a:rPr>
              <a:t>Ferrill</a:t>
            </a:r>
            <a:r>
              <a:rPr lang="en-US" sz="2800" b="0" i="0" u="none" strike="noStrike" cap="none" dirty="0">
                <a:solidFill>
                  <a:srgbClr val="000000"/>
                </a:solidFill>
                <a:latin typeface="Calibri"/>
                <a:ea typeface="Calibri"/>
                <a:cs typeface="Calibri"/>
                <a:sym typeface="Calibri"/>
              </a:rPr>
              <a:t>, N., &amp; Armstrong, M. (2016). Impact of a mental health curriculum on knowledge and stigma among high school students: a randomized controlled trial. Journal of American Academy of Child and Adolescent Psychiatry, 55(5), 383-391.e1.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10.1016/j.jaac.2016.02.018  (The Guide 2016 RCT)</a:t>
            </a:r>
          </a:p>
        </p:txBody>
      </p:sp>
    </p:spTree>
    <p:extLst>
      <p:ext uri="{BB962C8B-B14F-4D97-AF65-F5344CB8AC3E}">
        <p14:creationId xmlns:p14="http://schemas.microsoft.com/office/powerpoint/2010/main" val="24900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Slide Notes</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a:bodyPr>
          <a:lstStyle/>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deck follows the same format. Once you are comfortable with the layout and process for Topic A, the rest should be very easy to follow.</a:t>
            </a:r>
            <a:endParaRPr lang="en-US" sz="44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includes presenter notes that include the following elements, as applicable:</a:t>
            </a:r>
            <a:endParaRPr lang="en-US" sz="44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Say</a:t>
            </a:r>
            <a:r>
              <a:rPr lang="en-US" dirty="0">
                <a:solidFill>
                  <a:schemeClr val="dk1"/>
                </a:solidFill>
                <a:latin typeface="Calibri"/>
                <a:ea typeface="Calibri"/>
                <a:cs typeface="Calibri"/>
                <a:sym typeface="Calibri"/>
              </a:rPr>
              <a:t> – a brief script you can follow or adapt to fit your style and classroom needs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Ask</a:t>
            </a:r>
            <a:r>
              <a:rPr lang="en-US" dirty="0">
                <a:solidFill>
                  <a:schemeClr val="dk1"/>
                </a:solidFill>
                <a:latin typeface="Calibri"/>
                <a:ea typeface="Calibri"/>
                <a:cs typeface="Calibri"/>
                <a:sym typeface="Calibri"/>
              </a:rPr>
              <a:t> – question(s) to initiate conversation and engagement with students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Do</a:t>
            </a:r>
            <a:r>
              <a:rPr lang="en-US" dirty="0">
                <a:solidFill>
                  <a:schemeClr val="dk1"/>
                </a:solidFill>
                <a:latin typeface="Calibri"/>
                <a:ea typeface="Calibri"/>
                <a:cs typeface="Calibri"/>
                <a:sym typeface="Calibri"/>
              </a:rPr>
              <a:t> – an action you can initiate (e.g., “call on a few students to respond.”)</a:t>
            </a:r>
            <a:endParaRPr lang="en-US" sz="40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Some slides offer options in the notes section for how you might facilitate each activity. Educators should be able to quickly review the slide deck and accompanying notes before implementing in the classroom.</a:t>
            </a:r>
          </a:p>
        </p:txBody>
      </p:sp>
    </p:spTree>
    <p:extLst>
      <p:ext uri="{BB962C8B-B14F-4D97-AF65-F5344CB8AC3E}">
        <p14:creationId xmlns:p14="http://schemas.microsoft.com/office/powerpoint/2010/main" val="34731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Outline for Topic E</a:t>
            </a:r>
            <a:endParaRPr sz="3200" dirty="0">
              <a:latin typeface="Calibri" panose="020F0502020204030204" pitchFamily="34" charset="0"/>
              <a:cs typeface="Calibri" panose="020F0502020204030204" pitchFamily="34" charset="0"/>
            </a:endParaRPr>
          </a:p>
        </p:txBody>
      </p:sp>
      <p:graphicFrame>
        <p:nvGraphicFramePr>
          <p:cNvPr id="2" name="Google Shape;230;g2ef3a3716f0_0_307">
            <a:extLst>
              <a:ext uri="{FF2B5EF4-FFF2-40B4-BE49-F238E27FC236}">
                <a16:creationId xmlns:a16="http://schemas.microsoft.com/office/drawing/2014/main" id="{B7D21AB4-3076-793A-16DA-2A518C6A9F9C}"/>
              </a:ext>
            </a:extLst>
          </p:cNvPr>
          <p:cNvGraphicFramePr/>
          <p:nvPr>
            <p:extLst>
              <p:ext uri="{D42A27DB-BD31-4B8C-83A1-F6EECF244321}">
                <p14:modId xmlns:p14="http://schemas.microsoft.com/office/powerpoint/2010/main" val="4268318966"/>
              </p:ext>
            </p:extLst>
          </p:nvPr>
        </p:nvGraphicFramePr>
        <p:xfrm>
          <a:off x="954906" y="1493144"/>
          <a:ext cx="10282175" cy="4385925"/>
        </p:xfrm>
        <a:graphic>
          <a:graphicData uri="http://schemas.openxmlformats.org/drawingml/2006/table">
            <a:tbl>
              <a:tblPr bandRow="1">
                <a:noFill/>
              </a:tblPr>
              <a:tblGrid>
                <a:gridCol w="4062750">
                  <a:extLst>
                    <a:ext uri="{9D8B030D-6E8A-4147-A177-3AD203B41FA5}">
                      <a16:colId xmlns:a16="http://schemas.microsoft.com/office/drawing/2014/main" val="20000"/>
                    </a:ext>
                  </a:extLst>
                </a:gridCol>
                <a:gridCol w="6219425">
                  <a:extLst>
                    <a:ext uri="{9D8B030D-6E8A-4147-A177-3AD203B41FA5}">
                      <a16:colId xmlns:a16="http://schemas.microsoft.com/office/drawing/2014/main" val="20001"/>
                    </a:ext>
                  </a:extLst>
                </a:gridCol>
              </a:tblGrid>
              <a:tr h="601575">
                <a:tc gridSpan="2">
                  <a:txBody>
                    <a:bodyPr/>
                    <a:lstStyle/>
                    <a:p>
                      <a:pPr marL="0" marR="0" lvl="0" indent="0" algn="ctr" rtl="0">
                        <a:lnSpc>
                          <a:spcPct val="100000"/>
                        </a:lnSpc>
                        <a:spcBef>
                          <a:spcPts val="0"/>
                        </a:spcBef>
                        <a:spcAft>
                          <a:spcPts val="0"/>
                        </a:spcAft>
                        <a:buNone/>
                      </a:pPr>
                      <a:r>
                        <a:rPr lang="en-US" sz="1600" b="1" u="none" strike="noStrike" cap="none" dirty="0">
                          <a:latin typeface="Calibri"/>
                          <a:ea typeface="Calibri"/>
                          <a:cs typeface="Calibri"/>
                          <a:sym typeface="Calibri"/>
                        </a:rPr>
                        <a:t>Topic E: </a:t>
                      </a:r>
                      <a:endParaRPr sz="1600" u="none" strike="noStrike" cap="none" dirty="0">
                        <a:latin typeface="Calibri"/>
                        <a:ea typeface="Calibri"/>
                        <a:cs typeface="Calibri"/>
                        <a:sym typeface="Calibri"/>
                      </a:endParaRPr>
                    </a:p>
                    <a:p>
                      <a:pPr marL="0" marR="0" lvl="0" indent="0" algn="ctr" rtl="0">
                        <a:lnSpc>
                          <a:spcPct val="100000"/>
                        </a:lnSpc>
                        <a:spcBef>
                          <a:spcPts val="0"/>
                        </a:spcBef>
                        <a:spcAft>
                          <a:spcPts val="0"/>
                        </a:spcAft>
                        <a:buNone/>
                      </a:pPr>
                      <a:r>
                        <a:rPr lang="en-US" sz="1600" b="1" u="none" strike="noStrike" cap="none" dirty="0">
                          <a:latin typeface="Calibri"/>
                          <a:ea typeface="Calibri"/>
                          <a:cs typeface="Calibri"/>
                          <a:sym typeface="Calibri"/>
                        </a:rPr>
                        <a:t>How can positive mental health be maintained? </a:t>
                      </a:r>
                      <a:endParaRPr sz="1600" u="none" strike="noStrike" cap="none" dirty="0">
                        <a:latin typeface="Calibri"/>
                        <a:ea typeface="Calibri"/>
                        <a:cs typeface="Calibri"/>
                        <a:sym typeface="Calibri"/>
                      </a:endParaRPr>
                    </a:p>
                  </a:txBody>
                  <a:tcPr marL="121925" marR="121925"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hMerge="1">
                  <a:txBody>
                    <a:bodyPr/>
                    <a:lstStyle/>
                    <a:p>
                      <a:endParaRPr lang="en-US"/>
                    </a:p>
                  </a:txBody>
                  <a:tcPr/>
                </a:tc>
                <a:extLst>
                  <a:ext uri="{0D108BD9-81ED-4DB2-BD59-A6C34878D82A}">
                    <a16:rowId xmlns:a16="http://schemas.microsoft.com/office/drawing/2014/main" val="10000"/>
                  </a:ext>
                </a:extLst>
              </a:tr>
              <a:tr h="369875">
                <a:tc>
                  <a:txBody>
                    <a:bodyPr/>
                    <a:lstStyle/>
                    <a:p>
                      <a:pPr marL="342900" marR="0" lvl="0" indent="-342900" algn="l" rtl="0">
                        <a:lnSpc>
                          <a:spcPct val="100000"/>
                        </a:lnSpc>
                        <a:spcBef>
                          <a:spcPts val="0"/>
                        </a:spcBef>
                        <a:spcAft>
                          <a:spcPts val="0"/>
                        </a:spcAft>
                        <a:buClr>
                          <a:srgbClr val="000000"/>
                        </a:buClr>
                        <a:buSzPts val="1600"/>
                        <a:buFont typeface="Arial"/>
                        <a:buAutoNum type="arabicPeriod"/>
                      </a:pPr>
                      <a:r>
                        <a:rPr lang="en-US" sz="1600" b="1" u="none" strike="noStrike" cap="none" dirty="0">
                          <a:latin typeface="Calibri"/>
                          <a:ea typeface="Calibri"/>
                          <a:cs typeface="Calibri"/>
                          <a:sym typeface="Calibri"/>
                        </a:rPr>
                        <a:t>Background Information for Facilitators </a:t>
                      </a:r>
                      <a:r>
                        <a:rPr lang="en-US" sz="1600" u="none" strike="noStrike" cap="none" dirty="0">
                          <a:latin typeface="Calibri"/>
                          <a:ea typeface="Calibri"/>
                          <a:cs typeface="Calibri"/>
                          <a:sym typeface="Calibri"/>
                        </a:rPr>
                        <a:t> </a:t>
                      </a:r>
                      <a:endParaRPr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600" u="none" strike="noStrike" cap="none" dirty="0">
                          <a:latin typeface="Calibri"/>
                          <a:ea typeface="Calibri"/>
                          <a:cs typeface="Calibri"/>
                          <a:sym typeface="Calibri"/>
                        </a:rPr>
                        <a:t>Topic E Knowledge for Facilitators </a:t>
                      </a:r>
                      <a:endParaRPr sz="19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1"/>
                  </a:ext>
                </a:extLst>
              </a:tr>
              <a:tr h="757175">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2"/>
                      </a:pPr>
                      <a:r>
                        <a:rPr lang="en-US" sz="1600" b="1" u="none" strike="noStrike" cap="none" dirty="0">
                          <a:latin typeface="Calibri"/>
                          <a:ea typeface="Calibri"/>
                          <a:cs typeface="Calibri"/>
                          <a:sym typeface="Calibri"/>
                        </a:rPr>
                        <a:t>Introduction:</a:t>
                      </a:r>
                      <a:r>
                        <a:rPr lang="en-US" sz="1600" u="none" strike="noStrike" cap="none" dirty="0">
                          <a:latin typeface="Calibri"/>
                          <a:ea typeface="Calibri"/>
                          <a:cs typeface="Calibri"/>
                          <a:sym typeface="Calibri"/>
                        </a:rPr>
                        <a:t> </a:t>
                      </a:r>
                      <a:endParaRPr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600" u="none" strike="noStrike" cap="none" dirty="0">
                          <a:latin typeface="Calibri"/>
                          <a:ea typeface="Calibri"/>
                          <a:cs typeface="Calibri"/>
                          <a:sym typeface="Calibri"/>
                        </a:rPr>
                        <a:t>Core topics include: </a:t>
                      </a:r>
                      <a:r>
                        <a:rPr lang="en-US" sz="1600" u="none" strike="noStrike" cap="none" dirty="0">
                          <a:latin typeface="Calibri"/>
                          <a:ea typeface="Calibri"/>
                          <a:cs typeface="Calibri"/>
                        </a:rPr>
                        <a:t>Learn about stress, helpful stress reduction techniques, and how to apply stress reduction techniques to enhance mental and physical health</a:t>
                      </a:r>
                      <a:endParaRPr sz="16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2"/>
                  </a:ext>
                </a:extLst>
              </a:tr>
              <a:tr h="40785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3"/>
                      </a:pPr>
                      <a:r>
                        <a:rPr lang="en-US" sz="1600" b="1" u="none" strike="noStrike" cap="none" dirty="0">
                          <a:highlight>
                            <a:srgbClr val="D9D9D9"/>
                          </a:highlight>
                          <a:latin typeface="Calibri"/>
                          <a:ea typeface="Calibri"/>
                          <a:cs typeface="Calibri"/>
                          <a:sym typeface="Calibri"/>
                        </a:rPr>
                        <a:t>Review:</a:t>
                      </a:r>
                      <a:r>
                        <a:rPr lang="en-US" sz="1600" u="none" strike="noStrike" cap="none" dirty="0">
                          <a:highlight>
                            <a:srgbClr val="D9D9D9"/>
                          </a:highlight>
                          <a:latin typeface="Calibri"/>
                          <a:ea typeface="Calibri"/>
                          <a:cs typeface="Calibri"/>
                          <a:sym typeface="Calibri"/>
                        </a:rPr>
                        <a:t> </a:t>
                      </a:r>
                      <a:endParaRPr sz="1900" u="none" strike="noStrike" cap="none" dirty="0">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600" u="none" strike="noStrike" cap="none" dirty="0">
                          <a:highlight>
                            <a:srgbClr val="D9D9D9"/>
                          </a:highlight>
                          <a:latin typeface="Calibri"/>
                          <a:ea typeface="Calibri"/>
                          <a:cs typeface="Calibri"/>
                          <a:sym typeface="Calibri"/>
                        </a:rPr>
                        <a:t>Rules and Incentive System (if available)  </a:t>
                      </a:r>
                      <a:endParaRPr sz="1900" u="none" strike="noStrike" cap="none" dirty="0">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3"/>
                  </a:ext>
                </a:extLst>
              </a:tr>
              <a:tr h="973525">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4"/>
                      </a:pPr>
                      <a:r>
                        <a:rPr lang="en-US" sz="1600" b="1" u="none" strike="noStrike" cap="none" dirty="0">
                          <a:latin typeface="Calibri"/>
                          <a:ea typeface="Calibri"/>
                          <a:cs typeface="Calibri"/>
                          <a:sym typeface="Calibri"/>
                        </a:rPr>
                        <a:t>Topic Activities:</a:t>
                      </a:r>
                      <a:r>
                        <a:rPr lang="en-US" sz="1600" u="none" strike="noStrike" cap="none" dirty="0">
                          <a:latin typeface="Calibri"/>
                          <a:ea typeface="Calibri"/>
                          <a:cs typeface="Calibri"/>
                          <a:sym typeface="Calibri"/>
                        </a:rPr>
                        <a:t> </a:t>
                      </a:r>
                      <a:endParaRPr dirty="0">
                        <a:latin typeface="Calibri"/>
                        <a:ea typeface="Calibri"/>
                        <a:cs typeface="Calibri"/>
                        <a:sym typeface="Calibri"/>
                      </a:endParaRPr>
                    </a:p>
                    <a:p>
                      <a:pPr marL="0" marR="0" lvl="0" indent="0" algn="l" rtl="0">
                        <a:lnSpc>
                          <a:spcPct val="100000"/>
                        </a:lnSpc>
                        <a:spcBef>
                          <a:spcPts val="0"/>
                        </a:spcBef>
                        <a:spcAft>
                          <a:spcPts val="0"/>
                        </a:spcAft>
                        <a:buNone/>
                      </a:pPr>
                      <a:r>
                        <a:rPr lang="en-US" sz="1600" b="1" u="none" strike="noStrike" cap="none" dirty="0">
                          <a:latin typeface="Calibri"/>
                          <a:ea typeface="Calibri"/>
                          <a:cs typeface="Calibri"/>
                          <a:sym typeface="Calibri"/>
                        </a:rPr>
                        <a:t> </a:t>
                      </a:r>
                      <a:r>
                        <a:rPr lang="en-US" sz="1600" u="none" strike="noStrike" cap="none" dirty="0">
                          <a:latin typeface="Calibri"/>
                          <a:ea typeface="Calibri"/>
                          <a:cs typeface="Calibri"/>
                          <a:sym typeface="Calibri"/>
                        </a:rPr>
                        <a:t> </a:t>
                      </a:r>
                      <a:endParaRPr sz="19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600" u="none" strike="noStrike" cap="none" dirty="0">
                          <a:latin typeface="Calibri"/>
                          <a:ea typeface="Calibri"/>
                          <a:cs typeface="Calibri"/>
                          <a:sym typeface="Calibri"/>
                        </a:rPr>
                        <a:t>Activity 1 : Create Your Happy Place</a:t>
                      </a:r>
                      <a:endParaRPr sz="1900" u="none" strike="noStrike" cap="none" dirty="0">
                        <a:latin typeface="Calibri"/>
                        <a:ea typeface="Calibri"/>
                        <a:cs typeface="Calibri"/>
                        <a:sym typeface="Calibri"/>
                      </a:endParaRPr>
                    </a:p>
                    <a:p>
                      <a:pPr marL="0" marR="0" lvl="0" indent="0" algn="l" rtl="0">
                        <a:lnSpc>
                          <a:spcPct val="100000"/>
                        </a:lnSpc>
                        <a:spcBef>
                          <a:spcPts val="0"/>
                        </a:spcBef>
                        <a:spcAft>
                          <a:spcPts val="0"/>
                        </a:spcAft>
                        <a:buNone/>
                      </a:pPr>
                      <a:r>
                        <a:rPr lang="en-US" sz="1600" u="none" strike="noStrike" cap="none" dirty="0">
                          <a:latin typeface="Calibri"/>
                          <a:ea typeface="Calibri"/>
                          <a:cs typeface="Calibri"/>
                          <a:sym typeface="Calibri"/>
                        </a:rPr>
                        <a:t>Activity 2 : Guided Relaxation Breathing</a:t>
                      </a:r>
                      <a:endParaRPr sz="1900"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Activity 3: Box Breathing</a:t>
                      </a: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Activity 4: Progressive Muscle Relaxation</a:t>
                      </a: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Activity 5: Strategies for Maintaining Positive Mental Health </a:t>
                      </a:r>
                      <a:endParaRPr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4"/>
                  </a:ext>
                </a:extLst>
              </a:tr>
              <a:tr h="388875">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5"/>
                      </a:pPr>
                      <a:r>
                        <a:rPr lang="en-US" sz="1600" b="1" u="none" strike="noStrike" cap="none" dirty="0">
                          <a:highlight>
                            <a:srgbClr val="D9D9D9"/>
                          </a:highlight>
                          <a:latin typeface="Calibri"/>
                          <a:ea typeface="Calibri"/>
                          <a:cs typeface="Calibri"/>
                          <a:sym typeface="Calibri"/>
                        </a:rPr>
                        <a:t>Optional</a:t>
                      </a:r>
                      <a:r>
                        <a:rPr lang="en-US" sz="1600" u="none" strike="noStrike" cap="none" dirty="0">
                          <a:highlight>
                            <a:srgbClr val="D9D9D9"/>
                          </a:highlight>
                          <a:latin typeface="Calibri"/>
                          <a:ea typeface="Calibri"/>
                          <a:cs typeface="Calibri"/>
                          <a:sym typeface="Calibri"/>
                        </a:rPr>
                        <a:t> </a:t>
                      </a:r>
                      <a:r>
                        <a:rPr lang="en-US" sz="1600" b="1" u="none" strike="noStrike" cap="none" dirty="0">
                          <a:highlight>
                            <a:srgbClr val="D9D9D9"/>
                          </a:highlight>
                          <a:latin typeface="Calibri"/>
                          <a:ea typeface="Calibri"/>
                          <a:cs typeface="Calibri"/>
                          <a:sym typeface="Calibri"/>
                        </a:rPr>
                        <a:t>Activities:</a:t>
                      </a:r>
                      <a:r>
                        <a:rPr lang="en-US" sz="1600" u="none" strike="noStrike" cap="none" dirty="0">
                          <a:highlight>
                            <a:srgbClr val="D9D9D9"/>
                          </a:highlight>
                          <a:latin typeface="Calibri"/>
                          <a:ea typeface="Calibri"/>
                          <a:cs typeface="Calibri"/>
                          <a:sym typeface="Calibri"/>
                        </a:rPr>
                        <a:t> </a:t>
                      </a:r>
                      <a:endParaRPr sz="1900" u="none" strike="noStrike" cap="none" dirty="0">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600" u="none" strike="noStrike" cap="none" dirty="0">
                          <a:highlight>
                            <a:srgbClr val="D9D9D9"/>
                          </a:highlight>
                          <a:latin typeface="Calibri"/>
                          <a:ea typeface="Calibri"/>
                          <a:cs typeface="Calibri"/>
                          <a:sym typeface="Calibri"/>
                        </a:rPr>
                        <a:t>N/A</a:t>
                      </a:r>
                      <a:endParaRPr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5"/>
                  </a:ext>
                </a:extLst>
              </a:tr>
              <a:tr h="415225">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6"/>
                      </a:pPr>
                      <a:r>
                        <a:rPr lang="en-US" sz="1600" b="1" u="none" strike="noStrike" cap="none" dirty="0">
                          <a:latin typeface="Calibri"/>
                          <a:ea typeface="Calibri"/>
                          <a:cs typeface="Calibri"/>
                          <a:sym typeface="Calibri"/>
                        </a:rPr>
                        <a:t>Conceptual Understanding:</a:t>
                      </a:r>
                      <a:r>
                        <a:rPr lang="en-US" sz="1600" u="none" strike="noStrike" cap="none" dirty="0">
                          <a:latin typeface="Calibri"/>
                          <a:ea typeface="Calibri"/>
                          <a:cs typeface="Calibri"/>
                          <a:sym typeface="Calibri"/>
                        </a:rPr>
                        <a:t> </a:t>
                      </a:r>
                      <a:endParaRPr sz="19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600" u="none" strike="noStrike" cap="none" dirty="0">
                          <a:latin typeface="Calibri"/>
                          <a:ea typeface="Calibri"/>
                          <a:cs typeface="Calibri"/>
                          <a:sym typeface="Calibri"/>
                        </a:rPr>
                        <a:t>Real Life Example</a:t>
                      </a:r>
                      <a:endParaRPr sz="19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62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Session Goals, Materials and Preparation Needed</a:t>
            </a:r>
            <a:endParaRPr sz="3200" dirty="0">
              <a:latin typeface="Calibri" panose="020F0502020204030204" pitchFamily="34" charset="0"/>
              <a:cs typeface="Calibri" panose="020F0502020204030204" pitchFamily="34" charset="0"/>
            </a:endParaRPr>
          </a:p>
        </p:txBody>
      </p:sp>
      <p:sp>
        <p:nvSpPr>
          <p:cNvPr id="2" name="Google Shape;213;g2ec4152fb3b_0_197">
            <a:extLst>
              <a:ext uri="{FF2B5EF4-FFF2-40B4-BE49-F238E27FC236}">
                <a16:creationId xmlns:a16="http://schemas.microsoft.com/office/drawing/2014/main" id="{EB2D3C35-F4A6-69FD-1A4E-F2CDE86EFEFA}"/>
              </a:ext>
            </a:extLst>
          </p:cNvPr>
          <p:cNvSpPr txBox="1"/>
          <p:nvPr/>
        </p:nvSpPr>
        <p:spPr>
          <a:xfrm>
            <a:off x="647699" y="1088119"/>
            <a:ext cx="11151366" cy="5109061"/>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n-US" sz="2000" b="1" i="0" u="none" strike="noStrike" cap="none" dirty="0">
                <a:solidFill>
                  <a:srgbClr val="000000"/>
                </a:solidFill>
                <a:latin typeface="Calibri"/>
                <a:ea typeface="Calibri"/>
                <a:cs typeface="Calibri"/>
                <a:sym typeface="Calibri"/>
              </a:rPr>
              <a:t>SESSION GOALS</a:t>
            </a: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457200" indent="-330200">
              <a:buClr>
                <a:schemeClr val="dk1"/>
              </a:buClr>
              <a:buSzPts val="1600"/>
              <a:buFont typeface="Calibri"/>
              <a:buAutoNum type="arabicPeriod"/>
            </a:pPr>
            <a:r>
              <a:rPr lang="en-US" sz="2000" dirty="0">
                <a:solidFill>
                  <a:schemeClr val="dk1"/>
                </a:solidFill>
                <a:latin typeface="Calibri"/>
                <a:cs typeface="Calibri"/>
                <a:sym typeface="Calibri"/>
              </a:rPr>
              <a:t>Learn about what the stress response is and how to use it to help develop resilience</a:t>
            </a:r>
          </a:p>
          <a:p>
            <a:pPr marL="457200" indent="-330200">
              <a:buClr>
                <a:schemeClr val="dk1"/>
              </a:buClr>
              <a:buSzPts val="1600"/>
              <a:buFont typeface="Calibri"/>
              <a:buAutoNum type="arabicPeriod"/>
            </a:pPr>
            <a:r>
              <a:rPr lang="en-US" sz="2000" dirty="0">
                <a:solidFill>
                  <a:schemeClr val="dk1"/>
                </a:solidFill>
                <a:latin typeface="Calibri"/>
                <a:cs typeface="Calibri"/>
                <a:sym typeface="Calibri"/>
              </a:rPr>
              <a:t>Learn when to apply stress reduction techniques and what kinds of stress reduction techniques can be helpful</a:t>
            </a:r>
          </a:p>
          <a:p>
            <a:pPr marL="457200" indent="-330200">
              <a:buClr>
                <a:schemeClr val="dk1"/>
              </a:buClr>
              <a:buSzPts val="1600"/>
              <a:buFont typeface="Calibri"/>
              <a:buAutoNum type="arabicPeriod"/>
            </a:pPr>
            <a:r>
              <a:rPr lang="en-US" sz="2000" dirty="0">
                <a:solidFill>
                  <a:schemeClr val="dk1"/>
                </a:solidFill>
                <a:latin typeface="Calibri"/>
                <a:cs typeface="Calibri"/>
                <a:sym typeface="Calibri"/>
              </a:rPr>
              <a:t>Learn and apply activities designed to enhance both mental and physical health</a:t>
            </a:r>
          </a:p>
          <a:p>
            <a:pPr marL="0" marR="0" lvl="0" indent="0" algn="l" rtl="0">
              <a:lnSpc>
                <a:spcPct val="100000"/>
              </a:lnSpc>
              <a:spcBef>
                <a:spcPts val="0"/>
              </a:spcBef>
              <a:spcAft>
                <a:spcPts val="0"/>
              </a:spcAft>
              <a:buNone/>
            </a:pPr>
            <a:endParaRPr lang="en-US" sz="2000" b="1" i="0" u="none" strike="noStrike" cap="none" dirty="0">
              <a:solidFill>
                <a:srgbClr val="000000"/>
              </a:solidFill>
              <a:latin typeface="Calibri"/>
              <a:ea typeface="Calibri"/>
              <a:cs typeface="Calibri"/>
              <a:sym typeface="Calibri"/>
            </a:endParaRPr>
          </a:p>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Materials</a:t>
            </a:r>
            <a:r>
              <a:rPr lang="en-US" sz="2000" dirty="0">
                <a:solidFill>
                  <a:schemeClr val="dk1"/>
                </a:solidFill>
                <a:latin typeface="Calibri"/>
                <a:ea typeface="Calibri"/>
                <a:cs typeface="Calibri"/>
                <a:sym typeface="Calibri"/>
              </a:rPr>
              <a:t> </a:t>
            </a:r>
          </a:p>
          <a:p>
            <a:pPr marL="457200" lvl="0" indent="-355600" algn="l" rtl="0">
              <a:spcBef>
                <a:spcPts val="0"/>
              </a:spcBef>
              <a:spcAft>
                <a:spcPts val="0"/>
              </a:spcAft>
              <a:buSzPts val="2000"/>
              <a:buFont typeface="Calibri"/>
              <a:buAutoNum type="arabicPeriod"/>
            </a:pPr>
            <a:r>
              <a:rPr lang="en-US" sz="2000" dirty="0">
                <a:solidFill>
                  <a:schemeClr val="dk1"/>
                </a:solidFill>
                <a:latin typeface="Calibri"/>
                <a:ea typeface="Calibri"/>
                <a:cs typeface="Calibri"/>
                <a:sym typeface="Calibri"/>
              </a:rPr>
              <a:t>Power Point: </a:t>
            </a:r>
            <a:r>
              <a:rPr lang="en-US" sz="2000" u="sng" dirty="0">
                <a:solidFill>
                  <a:srgbClr val="0000FF"/>
                </a:solidFill>
                <a:latin typeface="Calibri"/>
                <a:ea typeface="Calibri"/>
                <a:cs typeface="Calibri"/>
                <a:sym typeface="Calibri"/>
                <a:hlinkClick r:id="rId2">
                  <a:extLst>
                    <a:ext uri="{A12FA001-AC4F-418D-AE19-62706E023703}">
                      <ahyp:hlinkClr xmlns:ahyp="http://schemas.microsoft.com/office/drawing/2018/hyperlinkcolor" val="tx"/>
                    </a:ext>
                  </a:extLst>
                </a:hlinkClick>
              </a:rPr>
              <a:t>Topic E</a:t>
            </a:r>
            <a:r>
              <a:rPr lang="en-US" sz="2000" dirty="0">
                <a:solidFill>
                  <a:schemeClr val="dk1"/>
                </a:solidFill>
                <a:latin typeface="Calibri"/>
                <a:ea typeface="Calibri"/>
                <a:cs typeface="Calibri"/>
                <a:sym typeface="Calibri"/>
              </a:rPr>
              <a:t> </a:t>
            </a: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For Activity 1: Paper, pencils, crayons, poster board, magazines, scissors, glue, tape  </a:t>
            </a: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Student and Teacher Handouts: None </a:t>
            </a:r>
          </a:p>
          <a:p>
            <a:pPr marL="0" lvl="0" indent="0" algn="l" rtl="0">
              <a:spcBef>
                <a:spcPts val="0"/>
              </a:spcBef>
              <a:spcAft>
                <a:spcPts val="0"/>
              </a:spcAft>
              <a:buNone/>
            </a:pPr>
            <a:r>
              <a:rPr lang="en-US" sz="2000" dirty="0">
                <a:solidFill>
                  <a:schemeClr val="dk1"/>
                </a:solidFill>
                <a:latin typeface="Calibri"/>
                <a:ea typeface="Calibri"/>
                <a:cs typeface="Calibri"/>
                <a:sym typeface="Calibri"/>
              </a:rPr>
              <a:t>   </a:t>
            </a:r>
          </a:p>
          <a:p>
            <a:pPr marL="0" lvl="0" indent="0" algn="l" rtl="0">
              <a:spcBef>
                <a:spcPts val="0"/>
              </a:spcBef>
              <a:spcAft>
                <a:spcPts val="0"/>
              </a:spcAft>
              <a:buNone/>
            </a:pPr>
            <a:r>
              <a:rPr lang="en-US" sz="2000" i="1" u="sng" dirty="0">
                <a:solidFill>
                  <a:schemeClr val="dk1"/>
                </a:solidFill>
                <a:latin typeface="Calibri"/>
                <a:ea typeface="Calibri"/>
                <a:cs typeface="Calibri"/>
                <a:sym typeface="Calibri"/>
              </a:rPr>
              <a:t>Preparation</a:t>
            </a:r>
            <a:r>
              <a:rPr lang="en-US" sz="2000" u="sng" dirty="0">
                <a:solidFill>
                  <a:schemeClr val="dk1"/>
                </a:solidFill>
                <a:latin typeface="Calibri"/>
                <a:ea typeface="Calibri"/>
                <a:cs typeface="Calibri"/>
                <a:sym typeface="Calibri"/>
              </a:rPr>
              <a:t> </a:t>
            </a:r>
            <a:r>
              <a:rPr lang="en-US" sz="2000" dirty="0">
                <a:solidFill>
                  <a:schemeClr val="dk1"/>
                </a:solidFill>
                <a:latin typeface="Calibri"/>
                <a:ea typeface="Calibri"/>
                <a:cs typeface="Calibri"/>
                <a:sym typeface="Calibri"/>
              </a:rPr>
              <a:t> </a:t>
            </a: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Review “Background for Facilitators” in this slide deck, particularly the final page</a:t>
            </a: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Prep Conceptual understanding activity in advance. What “project” do you want students to do?  </a:t>
            </a: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Prep videos: </a:t>
            </a:r>
            <a:r>
              <a:rPr lang="en-US" sz="2000" dirty="0">
                <a:solidFill>
                  <a:schemeClr val="dk1"/>
                </a:solidFill>
                <a:latin typeface="Calibri"/>
                <a:ea typeface="Calibri"/>
                <a:cs typeface="Calibri"/>
                <a:sym typeface="Calibri"/>
                <a:hlinkClick r:id="rId3"/>
              </a:rPr>
              <a:t>Guided Relaxed Breathing </a:t>
            </a:r>
            <a:r>
              <a:rPr lang="en-US" sz="2000" dirty="0">
                <a:solidFill>
                  <a:schemeClr val="dk1"/>
                </a:solidFill>
                <a:latin typeface="Calibri"/>
                <a:ea typeface="Calibri"/>
                <a:cs typeface="Calibri"/>
                <a:sym typeface="Calibri"/>
              </a:rPr>
              <a:t>and </a:t>
            </a:r>
            <a:r>
              <a:rPr lang="en-US" sz="2000" dirty="0">
                <a:solidFill>
                  <a:schemeClr val="dk1"/>
                </a:solidFill>
                <a:latin typeface="Calibri"/>
                <a:ea typeface="Calibri"/>
                <a:cs typeface="Calibri"/>
                <a:sym typeface="Calibri"/>
                <a:hlinkClick r:id="rId4"/>
              </a:rPr>
              <a:t>Box Breathing </a:t>
            </a:r>
            <a:endParaRPr lang="en-US" sz="2000" dirty="0">
              <a:solidFill>
                <a:schemeClr val="dk1"/>
              </a:solidFill>
              <a:latin typeface="Calibri"/>
              <a:ea typeface="Calibri"/>
              <a:cs typeface="Calibri"/>
              <a:sym typeface="Calibri"/>
            </a:endParaRPr>
          </a:p>
          <a:p>
            <a:pPr marL="457200" lvl="0" indent="-355600" algn="l" rtl="0">
              <a:spcBef>
                <a:spcPts val="0"/>
              </a:spcBef>
              <a:spcAft>
                <a:spcPts val="0"/>
              </a:spcAft>
              <a:buClr>
                <a:schemeClr val="dk1"/>
              </a:buClr>
              <a:buSzPts val="2000"/>
              <a:buFont typeface="Calibri"/>
              <a:buAutoNum type="arabicPeriod"/>
            </a:pPr>
            <a:r>
              <a:rPr lang="en-US" sz="2000" dirty="0">
                <a:solidFill>
                  <a:schemeClr val="dk1"/>
                </a:solidFill>
                <a:latin typeface="Calibri"/>
                <a:ea typeface="Calibri"/>
                <a:cs typeface="Calibri"/>
                <a:sym typeface="Calibri"/>
              </a:rPr>
              <a:t>Print Student Certificates (last slide)</a:t>
            </a:r>
            <a:endParaRPr lang="en-US" sz="2000" dirty="0">
              <a:latin typeface="Calibri"/>
              <a:ea typeface="Calibri"/>
              <a:cs typeface="Calibri"/>
              <a:sym typeface="Calibri"/>
            </a:endParaRPr>
          </a:p>
        </p:txBody>
      </p:sp>
    </p:spTree>
    <p:extLst>
      <p:ext uri="{BB962C8B-B14F-4D97-AF65-F5344CB8AC3E}">
        <p14:creationId xmlns:p14="http://schemas.microsoft.com/office/powerpoint/2010/main" val="105069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689177"/>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00000"/>
              </a:lnSpc>
              <a:spcBef>
                <a:spcPts val="0"/>
              </a:spcBef>
              <a:spcAft>
                <a:spcPts val="1200"/>
              </a:spcAft>
              <a:buClr>
                <a:srgbClr val="000000"/>
              </a:buClr>
              <a:buSzPct val="116666"/>
              <a:buFont typeface="Arial"/>
              <a:buNone/>
            </a:pPr>
            <a:r>
              <a:rPr lang="en-US" sz="2400" dirty="0">
                <a:solidFill>
                  <a:schemeClr val="dk1"/>
                </a:solidFill>
                <a:latin typeface="Calibri"/>
                <a:ea typeface="Calibri"/>
                <a:cs typeface="Calibri"/>
                <a:sym typeface="Calibri"/>
              </a:rPr>
              <a:t>Positive mental health is about having healthy coping strategies to deal with the stresses of life. Although previously stated, it is important to revisit how stress provides the context for brain and body adaptations. How a person deals with stress can affect their health. It is important to teach students the importance of paying attention to how they deal with minor and major stress events so that they know when or if to seek help. </a:t>
            </a:r>
          </a:p>
          <a:p>
            <a:pPr marL="0" lvl="0" indent="0" algn="l" rtl="0">
              <a:lnSpc>
                <a:spcPct val="100000"/>
              </a:lnSpc>
              <a:spcBef>
                <a:spcPts val="0"/>
              </a:spcBef>
              <a:spcAft>
                <a:spcPts val="1200"/>
              </a:spcAft>
              <a:buClr>
                <a:srgbClr val="000000"/>
              </a:buClr>
              <a:buSzPct val="116666"/>
              <a:buFont typeface="Arial"/>
              <a:buNone/>
            </a:pPr>
            <a:r>
              <a:rPr lang="en-US" sz="2400" dirty="0">
                <a:solidFill>
                  <a:schemeClr val="dk1"/>
                </a:solidFill>
                <a:latin typeface="Calibri"/>
                <a:ea typeface="Calibri"/>
                <a:cs typeface="Calibri"/>
                <a:sym typeface="Calibri"/>
              </a:rPr>
              <a:t>Everyone experiences stress. Stress can motivate people to prepare or perform, like when they need to take a test or speaking in public. Stress can even be life-saving in some situations. In response to danger, your body prepares to face a threat or flee to safety. In these situations, your pulse quickens, you breathe faster, your muscles tense, your brain uses more oxygen and increases activity—all functions aimed at survival. Health problems can occur if the stress response goes on for too long or becomes chronic, such as when the source of stress is constant, or if the response continues after the danger has subsided.</a:t>
            </a:r>
            <a:endParaRPr lang="en-US" dirty="0">
              <a:latin typeface="Calibri"/>
              <a:ea typeface="Calibri"/>
              <a:cs typeface="Calibri"/>
              <a:sym typeface="Calibri"/>
            </a:endParaRPr>
          </a:p>
        </p:txBody>
      </p:sp>
    </p:spTree>
    <p:extLst>
      <p:ext uri="{BB962C8B-B14F-4D97-AF65-F5344CB8AC3E}">
        <p14:creationId xmlns:p14="http://schemas.microsoft.com/office/powerpoint/2010/main" val="3937996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908036"/>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rgbClr val="000000"/>
              </a:buClr>
              <a:buSzPts val="2800"/>
              <a:buFont typeface="Arial"/>
              <a:buNone/>
            </a:pPr>
            <a:r>
              <a:rPr lang="en-US" sz="2000" i="0" u="none" strike="noStrike" cap="none" dirty="0">
                <a:solidFill>
                  <a:srgbClr val="000000"/>
                </a:solidFill>
                <a:latin typeface="Calibri"/>
                <a:ea typeface="Calibri"/>
                <a:cs typeface="Calibri"/>
                <a:sym typeface="Calibri"/>
              </a:rPr>
              <a:t>The negative effects of stress can build up over me. Taking practical steps to manage stress can reduce or</a:t>
            </a:r>
            <a:r>
              <a:rPr lang="en-US" sz="2000" dirty="0">
                <a:solidFill>
                  <a:srgbClr val="000000"/>
                </a:solidFill>
                <a:latin typeface="Calibri"/>
                <a:ea typeface="Calibri"/>
                <a:cs typeface="Calibri"/>
                <a:sym typeface="Calibri"/>
              </a:rPr>
              <a:t> </a:t>
            </a:r>
            <a:r>
              <a:rPr lang="en-US" sz="2000" i="0" u="none" strike="noStrike" cap="none" dirty="0">
                <a:solidFill>
                  <a:srgbClr val="000000"/>
                </a:solidFill>
                <a:latin typeface="Calibri"/>
                <a:ea typeface="Calibri"/>
                <a:cs typeface="Calibri"/>
                <a:sym typeface="Calibri"/>
              </a:rPr>
              <a:t>prevent negative effects and contribute to positive mental health. The following are some strategies that may help a person to maintain positive mental health: </a:t>
            </a:r>
          </a:p>
          <a:p>
            <a:pPr marL="457200" marR="0" lvl="0" indent="-406400" algn="l" rtl="0">
              <a:lnSpc>
                <a:spcPct val="100000"/>
              </a:lnSpc>
              <a:spcBef>
                <a:spcPts val="0"/>
              </a:spcBef>
              <a:spcAft>
                <a:spcPts val="0"/>
              </a:spcAft>
              <a:buClr>
                <a:srgbClr val="000000"/>
              </a:buClr>
              <a:buSzPts val="2800"/>
              <a:buFont typeface="Arial"/>
              <a:buNone/>
            </a:pPr>
            <a:endParaRPr lang="en-US" sz="2000" i="0" u="none" strike="noStrike" cap="none" dirty="0">
              <a:solidFill>
                <a:srgbClr val="000000"/>
              </a:solidFill>
              <a:latin typeface="Calibri"/>
              <a:ea typeface="Calibri"/>
              <a:cs typeface="Calibri"/>
              <a:sym typeface="Calibri"/>
            </a:endParaRP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R</a:t>
            </a:r>
            <a:r>
              <a:rPr lang="en-US" sz="2000" i="0" u="none" strike="noStrike" cap="none" dirty="0">
                <a:solidFill>
                  <a:srgbClr val="000000"/>
                </a:solidFill>
                <a:latin typeface="Calibri"/>
                <a:ea typeface="Calibri"/>
                <a:cs typeface="Calibri"/>
                <a:sym typeface="Calibri"/>
              </a:rPr>
              <a:t>ecognizing the body's response to stress, such as difficulty sleeping, being easily angered, feeling depressed,</a:t>
            </a:r>
            <a:r>
              <a:rPr lang="en-US" sz="2000" dirty="0">
                <a:solidFill>
                  <a:srgbClr val="000000"/>
                </a:solidFill>
                <a:latin typeface="Calibri"/>
                <a:ea typeface="Calibri"/>
                <a:cs typeface="Calibri"/>
                <a:sym typeface="Calibri"/>
              </a:rPr>
              <a:t> </a:t>
            </a:r>
            <a:r>
              <a:rPr lang="en-US" sz="2000" i="0" u="none" strike="noStrike" cap="none" dirty="0">
                <a:solidFill>
                  <a:srgbClr val="000000"/>
                </a:solidFill>
                <a:latin typeface="Calibri"/>
                <a:ea typeface="Calibri"/>
                <a:cs typeface="Calibri"/>
                <a:sym typeface="Calibri"/>
              </a:rPr>
              <a:t>and having low energy </a:t>
            </a: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G</a:t>
            </a:r>
            <a:r>
              <a:rPr lang="en-US" sz="2000" i="0" u="none" strike="noStrike" cap="none" dirty="0">
                <a:solidFill>
                  <a:srgbClr val="000000"/>
                </a:solidFill>
                <a:latin typeface="Calibri"/>
                <a:ea typeface="Calibri"/>
                <a:cs typeface="Calibri"/>
                <a:sym typeface="Calibri"/>
              </a:rPr>
              <a:t>etting proper health care for existing or new health problems </a:t>
            </a: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P</a:t>
            </a:r>
            <a:r>
              <a:rPr lang="en-US" sz="2000" i="0" u="none" strike="noStrike" cap="none" dirty="0">
                <a:solidFill>
                  <a:srgbClr val="000000"/>
                </a:solidFill>
                <a:latin typeface="Calibri"/>
                <a:ea typeface="Calibri"/>
                <a:cs typeface="Calibri"/>
                <a:sym typeface="Calibri"/>
              </a:rPr>
              <a:t>articipating in regular exercise </a:t>
            </a: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E</a:t>
            </a:r>
            <a:r>
              <a:rPr lang="en-US" sz="2000" i="0" u="none" strike="noStrike" cap="none" dirty="0">
                <a:solidFill>
                  <a:srgbClr val="000000"/>
                </a:solidFill>
                <a:latin typeface="Calibri"/>
                <a:ea typeface="Calibri"/>
                <a:cs typeface="Calibri"/>
                <a:sym typeface="Calibri"/>
              </a:rPr>
              <a:t>ngaging in stress-coping activities, such as mindful breathing, yoga, tai chi, or other gentle exercises </a:t>
            </a: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S</a:t>
            </a:r>
            <a:r>
              <a:rPr lang="en-US" sz="2000" i="0" u="none" strike="noStrike" cap="none" dirty="0">
                <a:solidFill>
                  <a:srgbClr val="000000"/>
                </a:solidFill>
                <a:latin typeface="Calibri"/>
                <a:ea typeface="Calibri"/>
                <a:cs typeface="Calibri"/>
                <a:sym typeface="Calibri"/>
              </a:rPr>
              <a:t>etting realistic goals and prioritizing the steps needed to achieve them </a:t>
            </a: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F</a:t>
            </a:r>
            <a:r>
              <a:rPr lang="en-US" sz="2000" i="0" u="none" strike="noStrike" cap="none" dirty="0">
                <a:solidFill>
                  <a:srgbClr val="000000"/>
                </a:solidFill>
                <a:latin typeface="Calibri"/>
                <a:ea typeface="Calibri"/>
                <a:cs typeface="Calibri"/>
                <a:sym typeface="Calibri"/>
              </a:rPr>
              <a:t>ocusing on the positive and celebrate small successes</a:t>
            </a:r>
            <a:endParaRPr lang="en-US" sz="2000" dirty="0">
              <a:solidFill>
                <a:srgbClr val="000000"/>
              </a:solidFill>
              <a:latin typeface="Calibri"/>
              <a:ea typeface="Calibri"/>
              <a:cs typeface="Calibri"/>
              <a:sym typeface="Calibri"/>
            </a:endParaRPr>
          </a:p>
          <a:p>
            <a:pPr marL="457200" marR="0" lvl="0" indent="-342900" algn="l" rtl="0">
              <a:lnSpc>
                <a:spcPct val="100000"/>
              </a:lnSpc>
              <a:spcBef>
                <a:spcPts val="0"/>
              </a:spcBef>
              <a:spcAft>
                <a:spcPts val="0"/>
              </a:spcAft>
              <a:buClr>
                <a:srgbClr val="000000"/>
              </a:buClr>
              <a:buSzPts val="1800"/>
              <a:buFont typeface="Calibri"/>
              <a:buChar char="●"/>
            </a:pPr>
            <a:r>
              <a:rPr lang="en-US" sz="2000" dirty="0">
                <a:solidFill>
                  <a:srgbClr val="000000"/>
                </a:solidFill>
                <a:latin typeface="Calibri"/>
                <a:ea typeface="Calibri"/>
                <a:cs typeface="Calibri"/>
                <a:sym typeface="Calibri"/>
              </a:rPr>
              <a:t>S</a:t>
            </a:r>
            <a:r>
              <a:rPr lang="en-US" sz="2000" i="0" u="none" strike="noStrike" cap="none" dirty="0">
                <a:solidFill>
                  <a:srgbClr val="000000"/>
                </a:solidFill>
                <a:latin typeface="Calibri"/>
                <a:ea typeface="Calibri"/>
                <a:cs typeface="Calibri"/>
                <a:sym typeface="Calibri"/>
              </a:rPr>
              <a:t>taying connected with people who can provide emotional and other support, such as friends, family, school personnel and community organizations </a:t>
            </a:r>
            <a:endParaRPr lang="en-US" sz="2000"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None/>
            </a:pPr>
            <a:endParaRPr lang="en-US" sz="2000" dirty="0">
              <a:solidFill>
                <a:srgbClr val="000000"/>
              </a:solidFill>
              <a:latin typeface="Calibri"/>
              <a:ea typeface="Calibri"/>
              <a:cs typeface="Calibri"/>
              <a:sym typeface="Calibri"/>
            </a:endParaRPr>
          </a:p>
          <a:p>
            <a:pPr marL="457200" marR="0" lvl="0" indent="-406400" algn="r" rtl="0">
              <a:lnSpc>
                <a:spcPct val="100000"/>
              </a:lnSpc>
              <a:spcBef>
                <a:spcPts val="0"/>
              </a:spcBef>
              <a:spcAft>
                <a:spcPts val="0"/>
              </a:spcAft>
              <a:buClr>
                <a:srgbClr val="000000"/>
              </a:buClr>
              <a:buSzPts val="2800"/>
              <a:buFont typeface="Arial"/>
              <a:buNone/>
            </a:pPr>
            <a:r>
              <a:rPr lang="en-US" sz="1600" i="0" u="none" strike="noStrike" cap="none" dirty="0">
                <a:solidFill>
                  <a:srgbClr val="000000"/>
                </a:solidFill>
                <a:latin typeface="Calibri"/>
                <a:ea typeface="Calibri"/>
                <a:cs typeface="Calibri"/>
                <a:sym typeface="Calibri"/>
              </a:rPr>
              <a:t>Information adapted from T</a:t>
            </a:r>
            <a:r>
              <a:rPr lang="en-US" sz="1600" i="0" u="sng" strike="noStrike" cap="none" dirty="0">
                <a:solidFill>
                  <a:srgbClr val="000000"/>
                </a:solidFill>
                <a:latin typeface="Calibri"/>
                <a:ea typeface="Calibri"/>
                <a:cs typeface="Calibri"/>
                <a:sym typeface="Calibri"/>
              </a:rPr>
              <a:t>he National Institute for Mental Health</a:t>
            </a:r>
            <a:endParaRPr lang="en-US" sz="160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212544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9637aa7-d664-472d-8622-999f9d76b9f3">
      <Terms xmlns="http://schemas.microsoft.com/office/infopath/2007/PartnerControls"/>
    </lcf76f155ced4ddcb4097134ff3c332f>
    <TaxCatchAll xmlns="956d1f87-6a71-46a5-92b3-c96dd3caceb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35B7FE77F22D4193C0089C75D90BEF" ma:contentTypeVersion="18" ma:contentTypeDescription="Create a new document." ma:contentTypeScope="" ma:versionID="e3c99a29d802596b94e7a02535fb19c8">
  <xsd:schema xmlns:xsd="http://www.w3.org/2001/XMLSchema" xmlns:xs="http://www.w3.org/2001/XMLSchema" xmlns:p="http://schemas.microsoft.com/office/2006/metadata/properties" xmlns:ns2="19637aa7-d664-472d-8622-999f9d76b9f3" xmlns:ns3="956d1f87-6a71-46a5-92b3-c96dd3cacebb" targetNamespace="http://schemas.microsoft.com/office/2006/metadata/properties" ma:root="true" ma:fieldsID="1433c916c3c088c0e8019fc6910c5edd" ns2:_="" ns3:_="">
    <xsd:import namespace="19637aa7-d664-472d-8622-999f9d76b9f3"/>
    <xsd:import namespace="956d1f87-6a71-46a5-92b3-c96dd3cace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37aa7-d664-472d-8622-999f9d76b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d1f87-6a71-46a5-92b3-c96dd3caceb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bcb0299-6475-4c4b-87ca-4f6315cc431d}" ma:internalName="TaxCatchAll" ma:showField="CatchAllData" ma:web="956d1f87-6a71-46a5-92b3-c96dd3ca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B33AF9-9191-4BBF-BBB6-607F2AE5A42E}">
  <ds:schemaRefs>
    <ds:schemaRef ds:uri="http://schemas.microsoft.com/sharepoint/v3/contenttype/forms"/>
  </ds:schemaRefs>
</ds:datastoreItem>
</file>

<file path=customXml/itemProps2.xml><?xml version="1.0" encoding="utf-8"?>
<ds:datastoreItem xmlns:ds="http://schemas.openxmlformats.org/officeDocument/2006/customXml" ds:itemID="{A428A10D-A22A-42FD-A6A1-8723AEE9DA7B}">
  <ds:schemaRefs>
    <ds:schemaRef ds:uri="http://schemas.microsoft.com/office/2006/metadata/properties"/>
    <ds:schemaRef ds:uri="http://schemas.microsoft.com/office/infopath/2007/PartnerControls"/>
    <ds:schemaRef ds:uri="19637aa7-d664-472d-8622-999f9d76b9f3"/>
    <ds:schemaRef ds:uri="956d1f87-6a71-46a5-92b3-c96dd3cacebb"/>
  </ds:schemaRefs>
</ds:datastoreItem>
</file>

<file path=customXml/itemProps3.xml><?xml version="1.0" encoding="utf-8"?>
<ds:datastoreItem xmlns:ds="http://schemas.openxmlformats.org/officeDocument/2006/customXml" ds:itemID="{7D502010-09B6-459A-A6CC-921D3A756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637aa7-d664-472d-8622-999f9d76b9f3"/>
    <ds:schemaRef ds:uri="956d1f87-6a71-46a5-92b3-c96dd3cac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146</TotalTime>
  <Words>1197</Words>
  <Application>Microsoft Office PowerPoint</Application>
  <PresentationFormat>Widescreen</PresentationFormat>
  <Paragraphs>83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Chehoski, Brooke</dc:creator>
  <cp:lastModifiedBy>Chehoski, Brooke</cp:lastModifiedBy>
  <cp:revision>15</cp:revision>
  <dcterms:created xsi:type="dcterms:W3CDTF">2024-08-08T18:45:21Z</dcterms:created>
  <dcterms:modified xsi:type="dcterms:W3CDTF">2025-01-09T21:30:12Z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0x010100F235B7FE77F22D4193C0089C75D90BEF</vt:lpwstr>
  </property>
  <property fmtid="{D5CDD505-2E9C-101B-9397-08002B2CF9AE}" pid="3" name="MediaServiceImageTags">
    <vt:lpwstr/>
  </property>
</Properties>
</file>