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7"/>
  </p:notesMasterIdLst>
  <p:sldIdLst>
    <p:sldId id="256" r:id="rId5"/>
    <p:sldId id="260" r:id="rId6"/>
    <p:sldId id="257" r:id="rId7"/>
    <p:sldId id="261" r:id="rId8"/>
    <p:sldId id="268" r:id="rId9"/>
    <p:sldId id="269" r:id="rId10"/>
    <p:sldId id="270" r:id="rId11"/>
    <p:sldId id="262"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0" r:id="rId31"/>
    <p:sldId id="291" r:id="rId32"/>
    <p:sldId id="292" r:id="rId33"/>
    <p:sldId id="293" r:id="rId34"/>
    <p:sldId id="298" r:id="rId35"/>
    <p:sldId id="294" r:id="rId36"/>
    <p:sldId id="295" r:id="rId37"/>
    <p:sldId id="299" r:id="rId38"/>
    <p:sldId id="300" r:id="rId39"/>
    <p:sldId id="301" r:id="rId40"/>
    <p:sldId id="302" r:id="rId41"/>
    <p:sldId id="303" r:id="rId42"/>
    <p:sldId id="304" r:id="rId43"/>
    <p:sldId id="305" r:id="rId44"/>
    <p:sldId id="306" r:id="rId45"/>
    <p:sldId id="307" r:id="rId46"/>
    <p:sldId id="308" r:id="rId47"/>
    <p:sldId id="309"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C144"/>
    <a:srgbClr val="11AEE2"/>
    <a:srgbClr val="13AEE2"/>
    <a:srgbClr val="78C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68934-9316-8C03-4D20-A2702A68CF5C}" v="1" dt="2024-08-09T20:55:26.691"/>
    <p1510:client id="{21EFF0E7-3733-DA16-65C5-86345E928723}" v="41" dt="2024-08-08T20:54:22.656"/>
    <p1510:client id="{293B7D8A-690A-9F0C-525A-A8493D282D91}" v="8" dt="2024-08-08T23:34:33.826"/>
    <p1510:client id="{44D1F77D-ED00-2869-B1DD-EEFE15DB7D14}" v="10" dt="2024-08-09T15:02:21.426"/>
    <p1510:client id="{492605A8-5807-F36E-9521-2D1104BF4F02}" v="13" dt="2024-08-08T23:33:57.594"/>
    <p1510:client id="{C2B45F5D-2A59-F9B3-5EF8-13911776F737}" v="2" dt="2024-08-09T13:11:17.985"/>
    <p1510:client id="{F32BC1EA-0730-8668-C8C3-942CF618AF05}" v="119" dt="2024-08-09T14:14:22.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z, Ruth" userId="S::rmoniz@email.sc.edu::d05f30c4-f871-4127-a9e3-954eefdf8394" providerId="AD" clId="Web-{21EFF0E7-3733-DA16-65C5-86345E928723}"/>
    <pc:docChg chg="modSld">
      <pc:chgData name="Moniz, Ruth" userId="S::rmoniz@email.sc.edu::d05f30c4-f871-4127-a9e3-954eefdf8394" providerId="AD" clId="Web-{21EFF0E7-3733-DA16-65C5-86345E928723}" dt="2024-08-08T20:54:43.923" v="170"/>
      <pc:docMkLst>
        <pc:docMk/>
      </pc:docMkLst>
      <pc:sldChg chg="modNotes">
        <pc:chgData name="Moniz, Ruth" userId="S::rmoniz@email.sc.edu::d05f30c4-f871-4127-a9e3-954eefdf8394" providerId="AD" clId="Web-{21EFF0E7-3733-DA16-65C5-86345E928723}" dt="2024-08-08T20:48:16.059" v="5"/>
        <pc:sldMkLst>
          <pc:docMk/>
          <pc:sldMk cId="1119271160" sldId="257"/>
        </pc:sldMkLst>
      </pc:sldChg>
      <pc:sldChg chg="modNotes">
        <pc:chgData name="Moniz, Ruth" userId="S::rmoniz@email.sc.edu::d05f30c4-f871-4127-a9e3-954eefdf8394" providerId="AD" clId="Web-{21EFF0E7-3733-DA16-65C5-86345E928723}" dt="2024-08-08T20:48:07.465" v="1"/>
        <pc:sldMkLst>
          <pc:docMk/>
          <pc:sldMk cId="4108848926" sldId="260"/>
        </pc:sldMkLst>
      </pc:sldChg>
      <pc:sldChg chg="modNotes">
        <pc:chgData name="Moniz, Ruth" userId="S::rmoniz@email.sc.edu::d05f30c4-f871-4127-a9e3-954eefdf8394" providerId="AD" clId="Web-{21EFF0E7-3733-DA16-65C5-86345E928723}" dt="2024-08-08T20:48:22.981" v="7"/>
        <pc:sldMkLst>
          <pc:docMk/>
          <pc:sldMk cId="1188018844" sldId="261"/>
        </pc:sldMkLst>
      </pc:sldChg>
      <pc:sldChg chg="modNotes">
        <pc:chgData name="Moniz, Ruth" userId="S::rmoniz@email.sc.edu::d05f30c4-f871-4127-a9e3-954eefdf8394" providerId="AD" clId="Web-{21EFF0E7-3733-DA16-65C5-86345E928723}" dt="2024-08-08T20:48:58.858" v="18"/>
        <pc:sldMkLst>
          <pc:docMk/>
          <pc:sldMk cId="1292279413" sldId="262"/>
        </pc:sldMkLst>
      </pc:sldChg>
      <pc:sldChg chg="modNotes">
        <pc:chgData name="Moniz, Ruth" userId="S::rmoniz@email.sc.edu::d05f30c4-f871-4127-a9e3-954eefdf8394" providerId="AD" clId="Web-{21EFF0E7-3733-DA16-65C5-86345E928723}" dt="2024-08-08T20:48:31.091" v="9"/>
        <pc:sldMkLst>
          <pc:docMk/>
          <pc:sldMk cId="2933041638" sldId="268"/>
        </pc:sldMkLst>
      </pc:sldChg>
      <pc:sldChg chg="modNotes">
        <pc:chgData name="Moniz, Ruth" userId="S::rmoniz@email.sc.edu::d05f30c4-f871-4127-a9e3-954eefdf8394" providerId="AD" clId="Web-{21EFF0E7-3733-DA16-65C5-86345E928723}" dt="2024-08-08T20:48:39.591" v="11"/>
        <pc:sldMkLst>
          <pc:docMk/>
          <pc:sldMk cId="3655731494" sldId="269"/>
        </pc:sldMkLst>
      </pc:sldChg>
      <pc:sldChg chg="modNotes">
        <pc:chgData name="Moniz, Ruth" userId="S::rmoniz@email.sc.edu::d05f30c4-f871-4127-a9e3-954eefdf8394" providerId="AD" clId="Web-{21EFF0E7-3733-DA16-65C5-86345E928723}" dt="2024-08-08T20:48:48.529" v="15"/>
        <pc:sldMkLst>
          <pc:docMk/>
          <pc:sldMk cId="1660419454" sldId="270"/>
        </pc:sldMkLst>
      </pc:sldChg>
      <pc:sldChg chg="modNotes">
        <pc:chgData name="Moniz, Ruth" userId="S::rmoniz@email.sc.edu::d05f30c4-f871-4127-a9e3-954eefdf8394" providerId="AD" clId="Web-{21EFF0E7-3733-DA16-65C5-86345E928723}" dt="2024-08-08T20:49:23.172" v="27"/>
        <pc:sldMkLst>
          <pc:docMk/>
          <pc:sldMk cId="408745868" sldId="271"/>
        </pc:sldMkLst>
      </pc:sldChg>
      <pc:sldChg chg="modNotes">
        <pc:chgData name="Moniz, Ruth" userId="S::rmoniz@email.sc.edu::d05f30c4-f871-4127-a9e3-954eefdf8394" providerId="AD" clId="Web-{21EFF0E7-3733-DA16-65C5-86345E928723}" dt="2024-08-08T20:49:16.609" v="26"/>
        <pc:sldMkLst>
          <pc:docMk/>
          <pc:sldMk cId="590015008" sldId="272"/>
        </pc:sldMkLst>
      </pc:sldChg>
      <pc:sldChg chg="modNotes">
        <pc:chgData name="Moniz, Ruth" userId="S::rmoniz@email.sc.edu::d05f30c4-f871-4127-a9e3-954eefdf8394" providerId="AD" clId="Web-{21EFF0E7-3733-DA16-65C5-86345E928723}" dt="2024-08-08T20:49:15.249" v="25"/>
        <pc:sldMkLst>
          <pc:docMk/>
          <pc:sldMk cId="713950094" sldId="273"/>
        </pc:sldMkLst>
      </pc:sldChg>
      <pc:sldChg chg="modNotes">
        <pc:chgData name="Moniz, Ruth" userId="S::rmoniz@email.sc.edu::d05f30c4-f871-4127-a9e3-954eefdf8394" providerId="AD" clId="Web-{21EFF0E7-3733-DA16-65C5-86345E928723}" dt="2024-08-08T20:49:26.828" v="29"/>
        <pc:sldMkLst>
          <pc:docMk/>
          <pc:sldMk cId="1317850478" sldId="274"/>
        </pc:sldMkLst>
      </pc:sldChg>
      <pc:sldChg chg="modNotes">
        <pc:chgData name="Moniz, Ruth" userId="S::rmoniz@email.sc.edu::d05f30c4-f871-4127-a9e3-954eefdf8394" providerId="AD" clId="Web-{21EFF0E7-3733-DA16-65C5-86345E928723}" dt="2024-08-08T20:49:28.656" v="31"/>
        <pc:sldMkLst>
          <pc:docMk/>
          <pc:sldMk cId="202225084" sldId="275"/>
        </pc:sldMkLst>
      </pc:sldChg>
      <pc:sldChg chg="modNotes">
        <pc:chgData name="Moniz, Ruth" userId="S::rmoniz@email.sc.edu::d05f30c4-f871-4127-a9e3-954eefdf8394" providerId="AD" clId="Web-{21EFF0E7-3733-DA16-65C5-86345E928723}" dt="2024-08-08T20:49:31.391" v="33"/>
        <pc:sldMkLst>
          <pc:docMk/>
          <pc:sldMk cId="3330023774" sldId="276"/>
        </pc:sldMkLst>
      </pc:sldChg>
      <pc:sldChg chg="modNotes">
        <pc:chgData name="Moniz, Ruth" userId="S::rmoniz@email.sc.edu::d05f30c4-f871-4127-a9e3-954eefdf8394" providerId="AD" clId="Web-{21EFF0E7-3733-DA16-65C5-86345E928723}" dt="2024-08-08T20:49:34" v="35"/>
        <pc:sldMkLst>
          <pc:docMk/>
          <pc:sldMk cId="1217795631" sldId="277"/>
        </pc:sldMkLst>
      </pc:sldChg>
      <pc:sldChg chg="modNotes">
        <pc:chgData name="Moniz, Ruth" userId="S::rmoniz@email.sc.edu::d05f30c4-f871-4127-a9e3-954eefdf8394" providerId="AD" clId="Web-{21EFF0E7-3733-DA16-65C5-86345E928723}" dt="2024-08-08T20:49:36.016" v="37"/>
        <pc:sldMkLst>
          <pc:docMk/>
          <pc:sldMk cId="1976761660" sldId="278"/>
        </pc:sldMkLst>
      </pc:sldChg>
      <pc:sldChg chg="modNotes">
        <pc:chgData name="Moniz, Ruth" userId="S::rmoniz@email.sc.edu::d05f30c4-f871-4127-a9e3-954eefdf8394" providerId="AD" clId="Web-{21EFF0E7-3733-DA16-65C5-86345E928723}" dt="2024-08-08T20:49:37.938" v="39"/>
        <pc:sldMkLst>
          <pc:docMk/>
          <pc:sldMk cId="298153196" sldId="279"/>
        </pc:sldMkLst>
      </pc:sldChg>
      <pc:sldChg chg="modNotes">
        <pc:chgData name="Moniz, Ruth" userId="S::rmoniz@email.sc.edu::d05f30c4-f871-4127-a9e3-954eefdf8394" providerId="AD" clId="Web-{21EFF0E7-3733-DA16-65C5-86345E928723}" dt="2024-08-08T20:49:40.048" v="41"/>
        <pc:sldMkLst>
          <pc:docMk/>
          <pc:sldMk cId="356389916" sldId="280"/>
        </pc:sldMkLst>
      </pc:sldChg>
      <pc:sldChg chg="modNotes">
        <pc:chgData name="Moniz, Ruth" userId="S::rmoniz@email.sc.edu::d05f30c4-f871-4127-a9e3-954eefdf8394" providerId="AD" clId="Web-{21EFF0E7-3733-DA16-65C5-86345E928723}" dt="2024-08-08T20:49:42.251" v="43"/>
        <pc:sldMkLst>
          <pc:docMk/>
          <pc:sldMk cId="917738543" sldId="281"/>
        </pc:sldMkLst>
      </pc:sldChg>
      <pc:sldChg chg="modNotes">
        <pc:chgData name="Moniz, Ruth" userId="S::rmoniz@email.sc.edu::d05f30c4-f871-4127-a9e3-954eefdf8394" providerId="AD" clId="Web-{21EFF0E7-3733-DA16-65C5-86345E928723}" dt="2024-08-08T20:49:44.345" v="45"/>
        <pc:sldMkLst>
          <pc:docMk/>
          <pc:sldMk cId="1177842277" sldId="282"/>
        </pc:sldMkLst>
      </pc:sldChg>
      <pc:sldChg chg="modNotes">
        <pc:chgData name="Moniz, Ruth" userId="S::rmoniz@email.sc.edu::d05f30c4-f871-4127-a9e3-954eefdf8394" providerId="AD" clId="Web-{21EFF0E7-3733-DA16-65C5-86345E928723}" dt="2024-08-08T20:49:47.392" v="47"/>
        <pc:sldMkLst>
          <pc:docMk/>
          <pc:sldMk cId="558169145" sldId="283"/>
        </pc:sldMkLst>
      </pc:sldChg>
      <pc:sldChg chg="modNotes">
        <pc:chgData name="Moniz, Ruth" userId="S::rmoniz@email.sc.edu::d05f30c4-f871-4127-a9e3-954eefdf8394" providerId="AD" clId="Web-{21EFF0E7-3733-DA16-65C5-86345E928723}" dt="2024-08-08T20:49:49.642" v="49"/>
        <pc:sldMkLst>
          <pc:docMk/>
          <pc:sldMk cId="3149576724" sldId="284"/>
        </pc:sldMkLst>
      </pc:sldChg>
      <pc:sldChg chg="modNotes">
        <pc:chgData name="Moniz, Ruth" userId="S::rmoniz@email.sc.edu::d05f30c4-f871-4127-a9e3-954eefdf8394" providerId="AD" clId="Web-{21EFF0E7-3733-DA16-65C5-86345E928723}" dt="2024-08-08T20:49:51.704" v="51"/>
        <pc:sldMkLst>
          <pc:docMk/>
          <pc:sldMk cId="1103585610" sldId="285"/>
        </pc:sldMkLst>
      </pc:sldChg>
      <pc:sldChg chg="modNotes">
        <pc:chgData name="Moniz, Ruth" userId="S::rmoniz@email.sc.edu::d05f30c4-f871-4127-a9e3-954eefdf8394" providerId="AD" clId="Web-{21EFF0E7-3733-DA16-65C5-86345E928723}" dt="2024-08-08T20:50:05.018" v="53"/>
        <pc:sldMkLst>
          <pc:docMk/>
          <pc:sldMk cId="1137685959" sldId="286"/>
        </pc:sldMkLst>
      </pc:sldChg>
      <pc:sldChg chg="modNotes">
        <pc:chgData name="Moniz, Ruth" userId="S::rmoniz@email.sc.edu::d05f30c4-f871-4127-a9e3-954eefdf8394" providerId="AD" clId="Web-{21EFF0E7-3733-DA16-65C5-86345E928723}" dt="2024-08-08T20:50:30.050" v="61"/>
        <pc:sldMkLst>
          <pc:docMk/>
          <pc:sldMk cId="2825963070" sldId="287"/>
        </pc:sldMkLst>
      </pc:sldChg>
      <pc:sldChg chg="modNotes">
        <pc:chgData name="Moniz, Ruth" userId="S::rmoniz@email.sc.edu::d05f30c4-f871-4127-a9e3-954eefdf8394" providerId="AD" clId="Web-{21EFF0E7-3733-DA16-65C5-86345E928723}" dt="2024-08-08T20:50:49.614" v="69"/>
        <pc:sldMkLst>
          <pc:docMk/>
          <pc:sldMk cId="2166193944" sldId="288"/>
        </pc:sldMkLst>
      </pc:sldChg>
      <pc:sldChg chg="modNotes">
        <pc:chgData name="Moniz, Ruth" userId="S::rmoniz@email.sc.edu::d05f30c4-f871-4127-a9e3-954eefdf8394" providerId="AD" clId="Web-{21EFF0E7-3733-DA16-65C5-86345E928723}" dt="2024-08-08T20:50:58.755" v="73"/>
        <pc:sldMkLst>
          <pc:docMk/>
          <pc:sldMk cId="560866400" sldId="290"/>
        </pc:sldMkLst>
      </pc:sldChg>
      <pc:sldChg chg="modNotes">
        <pc:chgData name="Moniz, Ruth" userId="S::rmoniz@email.sc.edu::d05f30c4-f871-4127-a9e3-954eefdf8394" providerId="AD" clId="Web-{21EFF0E7-3733-DA16-65C5-86345E928723}" dt="2024-08-08T20:51:07.646" v="75"/>
        <pc:sldMkLst>
          <pc:docMk/>
          <pc:sldMk cId="50063555" sldId="291"/>
        </pc:sldMkLst>
      </pc:sldChg>
      <pc:sldChg chg="modNotes">
        <pc:chgData name="Moniz, Ruth" userId="S::rmoniz@email.sc.edu::d05f30c4-f871-4127-a9e3-954eefdf8394" providerId="AD" clId="Web-{21EFF0E7-3733-DA16-65C5-86345E928723}" dt="2024-08-08T20:51:14.506" v="79"/>
        <pc:sldMkLst>
          <pc:docMk/>
          <pc:sldMk cId="272355042" sldId="292"/>
        </pc:sldMkLst>
      </pc:sldChg>
      <pc:sldChg chg="modNotes">
        <pc:chgData name="Moniz, Ruth" userId="S::rmoniz@email.sc.edu::d05f30c4-f871-4127-a9e3-954eefdf8394" providerId="AD" clId="Web-{21EFF0E7-3733-DA16-65C5-86345E928723}" dt="2024-08-08T20:51:29.741" v="83"/>
        <pc:sldMkLst>
          <pc:docMk/>
          <pc:sldMk cId="1627655983" sldId="293"/>
        </pc:sldMkLst>
      </pc:sldChg>
      <pc:sldChg chg="modNotes">
        <pc:chgData name="Moniz, Ruth" userId="S::rmoniz@email.sc.edu::d05f30c4-f871-4127-a9e3-954eefdf8394" providerId="AD" clId="Web-{21EFF0E7-3733-DA16-65C5-86345E928723}" dt="2024-08-08T20:51:42.085" v="87"/>
        <pc:sldMkLst>
          <pc:docMk/>
          <pc:sldMk cId="3129684688" sldId="294"/>
        </pc:sldMkLst>
      </pc:sldChg>
      <pc:sldChg chg="modNotes">
        <pc:chgData name="Moniz, Ruth" userId="S::rmoniz@email.sc.edu::d05f30c4-f871-4127-a9e3-954eefdf8394" providerId="AD" clId="Web-{21EFF0E7-3733-DA16-65C5-86345E928723}" dt="2024-08-08T20:51:51.804" v="90"/>
        <pc:sldMkLst>
          <pc:docMk/>
          <pc:sldMk cId="700462873" sldId="295"/>
        </pc:sldMkLst>
      </pc:sldChg>
      <pc:sldChg chg="modNotes">
        <pc:chgData name="Moniz, Ruth" userId="S::rmoniz@email.sc.edu::d05f30c4-f871-4127-a9e3-954eefdf8394" providerId="AD" clId="Web-{21EFF0E7-3733-DA16-65C5-86345E928723}" dt="2024-08-08T20:51:35.600" v="85"/>
        <pc:sldMkLst>
          <pc:docMk/>
          <pc:sldMk cId="2136812462" sldId="298"/>
        </pc:sldMkLst>
      </pc:sldChg>
      <pc:sldChg chg="modNotes">
        <pc:chgData name="Moniz, Ruth" userId="S::rmoniz@email.sc.edu::d05f30c4-f871-4127-a9e3-954eefdf8394" providerId="AD" clId="Web-{21EFF0E7-3733-DA16-65C5-86345E928723}" dt="2024-08-08T20:51:58.602" v="92"/>
        <pc:sldMkLst>
          <pc:docMk/>
          <pc:sldMk cId="882187367" sldId="299"/>
        </pc:sldMkLst>
      </pc:sldChg>
      <pc:sldChg chg="modNotes">
        <pc:chgData name="Moniz, Ruth" userId="S::rmoniz@email.sc.edu::d05f30c4-f871-4127-a9e3-954eefdf8394" providerId="AD" clId="Web-{21EFF0E7-3733-DA16-65C5-86345E928723}" dt="2024-08-08T20:52:05.586" v="94"/>
        <pc:sldMkLst>
          <pc:docMk/>
          <pc:sldMk cId="700084990" sldId="300"/>
        </pc:sldMkLst>
      </pc:sldChg>
      <pc:sldChg chg="modNotes">
        <pc:chgData name="Moniz, Ruth" userId="S::rmoniz@email.sc.edu::d05f30c4-f871-4127-a9e3-954eefdf8394" providerId="AD" clId="Web-{21EFF0E7-3733-DA16-65C5-86345E928723}" dt="2024-08-08T20:52:14.946" v="96"/>
        <pc:sldMkLst>
          <pc:docMk/>
          <pc:sldMk cId="2918660901" sldId="301"/>
        </pc:sldMkLst>
      </pc:sldChg>
      <pc:sldChg chg="modNotes">
        <pc:chgData name="Moniz, Ruth" userId="S::rmoniz@email.sc.edu::d05f30c4-f871-4127-a9e3-954eefdf8394" providerId="AD" clId="Web-{21EFF0E7-3733-DA16-65C5-86345E928723}" dt="2024-08-08T20:52:17.446" v="98"/>
        <pc:sldMkLst>
          <pc:docMk/>
          <pc:sldMk cId="2825158806" sldId="302"/>
        </pc:sldMkLst>
      </pc:sldChg>
      <pc:sldChg chg="modNotes">
        <pc:chgData name="Moniz, Ruth" userId="S::rmoniz@email.sc.edu::d05f30c4-f871-4127-a9e3-954eefdf8394" providerId="AD" clId="Web-{21EFF0E7-3733-DA16-65C5-86345E928723}" dt="2024-08-08T20:52:23.884" v="100"/>
        <pc:sldMkLst>
          <pc:docMk/>
          <pc:sldMk cId="3293961150" sldId="303"/>
        </pc:sldMkLst>
      </pc:sldChg>
      <pc:sldChg chg="modNotes">
        <pc:chgData name="Moniz, Ruth" userId="S::rmoniz@email.sc.edu::d05f30c4-f871-4127-a9e3-954eefdf8394" providerId="AD" clId="Web-{21EFF0E7-3733-DA16-65C5-86345E928723}" dt="2024-08-08T20:52:29.009" v="102"/>
        <pc:sldMkLst>
          <pc:docMk/>
          <pc:sldMk cId="2738823778" sldId="304"/>
        </pc:sldMkLst>
      </pc:sldChg>
      <pc:sldChg chg="modNotes">
        <pc:chgData name="Moniz, Ruth" userId="S::rmoniz@email.sc.edu::d05f30c4-f871-4127-a9e3-954eefdf8394" providerId="AD" clId="Web-{21EFF0E7-3733-DA16-65C5-86345E928723}" dt="2024-08-08T20:52:34.275" v="104"/>
        <pc:sldMkLst>
          <pc:docMk/>
          <pc:sldMk cId="1614816074" sldId="305"/>
        </pc:sldMkLst>
      </pc:sldChg>
      <pc:sldChg chg="modNotes">
        <pc:chgData name="Moniz, Ruth" userId="S::rmoniz@email.sc.edu::d05f30c4-f871-4127-a9e3-954eefdf8394" providerId="AD" clId="Web-{21EFF0E7-3733-DA16-65C5-86345E928723}" dt="2024-08-08T20:52:40.588" v="106"/>
        <pc:sldMkLst>
          <pc:docMk/>
          <pc:sldMk cId="2891562333" sldId="306"/>
        </pc:sldMkLst>
      </pc:sldChg>
      <pc:sldChg chg="modNotes">
        <pc:chgData name="Moniz, Ruth" userId="S::rmoniz@email.sc.edu::d05f30c4-f871-4127-a9e3-954eefdf8394" providerId="AD" clId="Web-{21EFF0E7-3733-DA16-65C5-86345E928723}" dt="2024-08-08T20:52:50.042" v="108"/>
        <pc:sldMkLst>
          <pc:docMk/>
          <pc:sldMk cId="1386659038" sldId="307"/>
        </pc:sldMkLst>
      </pc:sldChg>
      <pc:sldChg chg="modNotes">
        <pc:chgData name="Moniz, Ruth" userId="S::rmoniz@email.sc.edu::d05f30c4-f871-4127-a9e3-954eefdf8394" providerId="AD" clId="Web-{21EFF0E7-3733-DA16-65C5-86345E928723}" dt="2024-08-08T20:52:51.651" v="110"/>
        <pc:sldMkLst>
          <pc:docMk/>
          <pc:sldMk cId="849463568" sldId="308"/>
        </pc:sldMkLst>
      </pc:sldChg>
      <pc:sldChg chg="modNotes">
        <pc:chgData name="Moniz, Ruth" userId="S::rmoniz@email.sc.edu::d05f30c4-f871-4127-a9e3-954eefdf8394" providerId="AD" clId="Web-{21EFF0E7-3733-DA16-65C5-86345E928723}" dt="2024-08-08T20:53:01.683" v="112"/>
        <pc:sldMkLst>
          <pc:docMk/>
          <pc:sldMk cId="89648741" sldId="309"/>
        </pc:sldMkLst>
      </pc:sldChg>
      <pc:sldChg chg="modNotes">
        <pc:chgData name="Moniz, Ruth" userId="S::rmoniz@email.sc.edu::d05f30c4-f871-4127-a9e3-954eefdf8394" providerId="AD" clId="Web-{21EFF0E7-3733-DA16-65C5-86345E928723}" dt="2024-08-08T20:53:03.574" v="114"/>
        <pc:sldMkLst>
          <pc:docMk/>
          <pc:sldMk cId="2839827941" sldId="316"/>
        </pc:sldMkLst>
      </pc:sldChg>
      <pc:sldChg chg="modNotes">
        <pc:chgData name="Moniz, Ruth" userId="S::rmoniz@email.sc.edu::d05f30c4-f871-4127-a9e3-954eefdf8394" providerId="AD" clId="Web-{21EFF0E7-3733-DA16-65C5-86345E928723}" dt="2024-08-08T20:53:32.341" v="116"/>
        <pc:sldMkLst>
          <pc:docMk/>
          <pc:sldMk cId="1854816337" sldId="317"/>
        </pc:sldMkLst>
      </pc:sldChg>
      <pc:sldChg chg="modNotes">
        <pc:chgData name="Moniz, Ruth" userId="S::rmoniz@email.sc.edu::d05f30c4-f871-4127-a9e3-954eefdf8394" providerId="AD" clId="Web-{21EFF0E7-3733-DA16-65C5-86345E928723}" dt="2024-08-08T20:53:34.435" v="118"/>
        <pc:sldMkLst>
          <pc:docMk/>
          <pc:sldMk cId="1704921257" sldId="318"/>
        </pc:sldMkLst>
      </pc:sldChg>
      <pc:sldChg chg="modNotes">
        <pc:chgData name="Moniz, Ruth" userId="S::rmoniz@email.sc.edu::d05f30c4-f871-4127-a9e3-954eefdf8394" providerId="AD" clId="Web-{21EFF0E7-3733-DA16-65C5-86345E928723}" dt="2024-08-08T20:53:36.154" v="120"/>
        <pc:sldMkLst>
          <pc:docMk/>
          <pc:sldMk cId="3918567904" sldId="319"/>
        </pc:sldMkLst>
      </pc:sldChg>
      <pc:sldChg chg="modNotes">
        <pc:chgData name="Moniz, Ruth" userId="S::rmoniz@email.sc.edu::d05f30c4-f871-4127-a9e3-954eefdf8394" providerId="AD" clId="Web-{21EFF0E7-3733-DA16-65C5-86345E928723}" dt="2024-08-08T20:53:38.372" v="122"/>
        <pc:sldMkLst>
          <pc:docMk/>
          <pc:sldMk cId="4202874326" sldId="320"/>
        </pc:sldMkLst>
      </pc:sldChg>
      <pc:sldChg chg="modNotes">
        <pc:chgData name="Moniz, Ruth" userId="S::rmoniz@email.sc.edu::d05f30c4-f871-4127-a9e3-954eefdf8394" providerId="AD" clId="Web-{21EFF0E7-3733-DA16-65C5-86345E928723}" dt="2024-08-08T20:53:39.873" v="124"/>
        <pc:sldMkLst>
          <pc:docMk/>
          <pc:sldMk cId="3572736218" sldId="321"/>
        </pc:sldMkLst>
      </pc:sldChg>
      <pc:sldChg chg="modNotes">
        <pc:chgData name="Moniz, Ruth" userId="S::rmoniz@email.sc.edu::d05f30c4-f871-4127-a9e3-954eefdf8394" providerId="AD" clId="Web-{21EFF0E7-3733-DA16-65C5-86345E928723}" dt="2024-08-08T20:53:41.185" v="126"/>
        <pc:sldMkLst>
          <pc:docMk/>
          <pc:sldMk cId="1283970768" sldId="322"/>
        </pc:sldMkLst>
      </pc:sldChg>
      <pc:sldChg chg="modNotes">
        <pc:chgData name="Moniz, Ruth" userId="S::rmoniz@email.sc.edu::d05f30c4-f871-4127-a9e3-954eefdf8394" providerId="AD" clId="Web-{21EFF0E7-3733-DA16-65C5-86345E928723}" dt="2024-08-08T20:53:42.529" v="128"/>
        <pc:sldMkLst>
          <pc:docMk/>
          <pc:sldMk cId="342112951" sldId="323"/>
        </pc:sldMkLst>
      </pc:sldChg>
      <pc:sldChg chg="modNotes">
        <pc:chgData name="Moniz, Ruth" userId="S::rmoniz@email.sc.edu::d05f30c4-f871-4127-a9e3-954eefdf8394" providerId="AD" clId="Web-{21EFF0E7-3733-DA16-65C5-86345E928723}" dt="2024-08-08T20:53:44.982" v="130"/>
        <pc:sldMkLst>
          <pc:docMk/>
          <pc:sldMk cId="2044937207" sldId="324"/>
        </pc:sldMkLst>
      </pc:sldChg>
      <pc:sldChg chg="modNotes">
        <pc:chgData name="Moniz, Ruth" userId="S::rmoniz@email.sc.edu::d05f30c4-f871-4127-a9e3-954eefdf8394" providerId="AD" clId="Web-{21EFF0E7-3733-DA16-65C5-86345E928723}" dt="2024-08-08T20:53:47.232" v="132"/>
        <pc:sldMkLst>
          <pc:docMk/>
          <pc:sldMk cId="3535127571" sldId="325"/>
        </pc:sldMkLst>
      </pc:sldChg>
      <pc:sldChg chg="modNotes">
        <pc:chgData name="Moniz, Ruth" userId="S::rmoniz@email.sc.edu::d05f30c4-f871-4127-a9e3-954eefdf8394" providerId="AD" clId="Web-{21EFF0E7-3733-DA16-65C5-86345E928723}" dt="2024-08-08T20:53:48.435" v="134"/>
        <pc:sldMkLst>
          <pc:docMk/>
          <pc:sldMk cId="1594837194" sldId="326"/>
        </pc:sldMkLst>
      </pc:sldChg>
      <pc:sldChg chg="modNotes">
        <pc:chgData name="Moniz, Ruth" userId="S::rmoniz@email.sc.edu::d05f30c4-f871-4127-a9e3-954eefdf8394" providerId="AD" clId="Web-{21EFF0E7-3733-DA16-65C5-86345E928723}" dt="2024-08-08T20:53:49.873" v="136"/>
        <pc:sldMkLst>
          <pc:docMk/>
          <pc:sldMk cId="2942144548" sldId="327"/>
        </pc:sldMkLst>
      </pc:sldChg>
      <pc:sldChg chg="modNotes">
        <pc:chgData name="Moniz, Ruth" userId="S::rmoniz@email.sc.edu::d05f30c4-f871-4127-a9e3-954eefdf8394" providerId="AD" clId="Web-{21EFF0E7-3733-DA16-65C5-86345E928723}" dt="2024-08-08T20:53:52.139" v="138"/>
        <pc:sldMkLst>
          <pc:docMk/>
          <pc:sldMk cId="1561716982" sldId="328"/>
        </pc:sldMkLst>
      </pc:sldChg>
      <pc:sldChg chg="modNotes">
        <pc:chgData name="Moniz, Ruth" userId="S::rmoniz@email.sc.edu::d05f30c4-f871-4127-a9e3-954eefdf8394" providerId="AD" clId="Web-{21EFF0E7-3733-DA16-65C5-86345E928723}" dt="2024-08-08T20:53:53.420" v="140"/>
        <pc:sldMkLst>
          <pc:docMk/>
          <pc:sldMk cId="3752280777" sldId="329"/>
        </pc:sldMkLst>
      </pc:sldChg>
      <pc:sldChg chg="modNotes">
        <pc:chgData name="Moniz, Ruth" userId="S::rmoniz@email.sc.edu::d05f30c4-f871-4127-a9e3-954eefdf8394" providerId="AD" clId="Web-{21EFF0E7-3733-DA16-65C5-86345E928723}" dt="2024-08-08T20:53:54.717" v="142"/>
        <pc:sldMkLst>
          <pc:docMk/>
          <pc:sldMk cId="2942599668" sldId="330"/>
        </pc:sldMkLst>
      </pc:sldChg>
      <pc:sldChg chg="modNotes">
        <pc:chgData name="Moniz, Ruth" userId="S::rmoniz@email.sc.edu::d05f30c4-f871-4127-a9e3-954eefdf8394" providerId="AD" clId="Web-{21EFF0E7-3733-DA16-65C5-86345E928723}" dt="2024-08-08T20:53:56.076" v="144"/>
        <pc:sldMkLst>
          <pc:docMk/>
          <pc:sldMk cId="1712161273" sldId="331"/>
        </pc:sldMkLst>
      </pc:sldChg>
      <pc:sldChg chg="modNotes">
        <pc:chgData name="Moniz, Ruth" userId="S::rmoniz@email.sc.edu::d05f30c4-f871-4127-a9e3-954eefdf8394" providerId="AD" clId="Web-{21EFF0E7-3733-DA16-65C5-86345E928723}" dt="2024-08-08T20:53:57.748" v="146"/>
        <pc:sldMkLst>
          <pc:docMk/>
          <pc:sldMk cId="494429700" sldId="332"/>
        </pc:sldMkLst>
      </pc:sldChg>
      <pc:sldChg chg="modNotes">
        <pc:chgData name="Moniz, Ruth" userId="S::rmoniz@email.sc.edu::d05f30c4-f871-4127-a9e3-954eefdf8394" providerId="AD" clId="Web-{21EFF0E7-3733-DA16-65C5-86345E928723}" dt="2024-08-08T20:53:59.624" v="148"/>
        <pc:sldMkLst>
          <pc:docMk/>
          <pc:sldMk cId="3635198086" sldId="333"/>
        </pc:sldMkLst>
      </pc:sldChg>
      <pc:sldChg chg="modNotes">
        <pc:chgData name="Moniz, Ruth" userId="S::rmoniz@email.sc.edu::d05f30c4-f871-4127-a9e3-954eefdf8394" providerId="AD" clId="Web-{21EFF0E7-3733-DA16-65C5-86345E928723}" dt="2024-08-08T20:54:01.452" v="150"/>
        <pc:sldMkLst>
          <pc:docMk/>
          <pc:sldMk cId="77967055" sldId="334"/>
        </pc:sldMkLst>
      </pc:sldChg>
      <pc:sldChg chg="modNotes">
        <pc:chgData name="Moniz, Ruth" userId="S::rmoniz@email.sc.edu::d05f30c4-f871-4127-a9e3-954eefdf8394" providerId="AD" clId="Web-{21EFF0E7-3733-DA16-65C5-86345E928723}" dt="2024-08-08T20:54:03.014" v="152"/>
        <pc:sldMkLst>
          <pc:docMk/>
          <pc:sldMk cId="3517363298" sldId="335"/>
        </pc:sldMkLst>
      </pc:sldChg>
      <pc:sldChg chg="modNotes">
        <pc:chgData name="Moniz, Ruth" userId="S::rmoniz@email.sc.edu::d05f30c4-f871-4127-a9e3-954eefdf8394" providerId="AD" clId="Web-{21EFF0E7-3733-DA16-65C5-86345E928723}" dt="2024-08-08T20:54:06.124" v="156"/>
        <pc:sldMkLst>
          <pc:docMk/>
          <pc:sldMk cId="3882163969" sldId="336"/>
        </pc:sldMkLst>
      </pc:sldChg>
      <pc:sldChg chg="modNotes">
        <pc:chgData name="Moniz, Ruth" userId="S::rmoniz@email.sc.edu::d05f30c4-f871-4127-a9e3-954eefdf8394" providerId="AD" clId="Web-{21EFF0E7-3733-DA16-65C5-86345E928723}" dt="2024-08-08T20:54:07.577" v="158"/>
        <pc:sldMkLst>
          <pc:docMk/>
          <pc:sldMk cId="2308514440" sldId="337"/>
        </pc:sldMkLst>
      </pc:sldChg>
      <pc:sldChg chg="modNotes">
        <pc:chgData name="Moniz, Ruth" userId="S::rmoniz@email.sc.edu::d05f30c4-f871-4127-a9e3-954eefdf8394" providerId="AD" clId="Web-{21EFF0E7-3733-DA16-65C5-86345E928723}" dt="2024-08-08T20:54:08.749" v="160"/>
        <pc:sldMkLst>
          <pc:docMk/>
          <pc:sldMk cId="2195026580" sldId="338"/>
        </pc:sldMkLst>
      </pc:sldChg>
      <pc:sldChg chg="modNotes">
        <pc:chgData name="Moniz, Ruth" userId="S::rmoniz@email.sc.edu::d05f30c4-f871-4127-a9e3-954eefdf8394" providerId="AD" clId="Web-{21EFF0E7-3733-DA16-65C5-86345E928723}" dt="2024-08-08T20:54:10.671" v="162"/>
        <pc:sldMkLst>
          <pc:docMk/>
          <pc:sldMk cId="800461746" sldId="339"/>
        </pc:sldMkLst>
      </pc:sldChg>
      <pc:sldChg chg="modNotes">
        <pc:chgData name="Moniz, Ruth" userId="S::rmoniz@email.sc.edu::d05f30c4-f871-4127-a9e3-954eefdf8394" providerId="AD" clId="Web-{21EFF0E7-3733-DA16-65C5-86345E928723}" dt="2024-08-08T20:54:20.109" v="166"/>
        <pc:sldMkLst>
          <pc:docMk/>
          <pc:sldMk cId="2578083014" sldId="341"/>
        </pc:sldMkLst>
      </pc:sldChg>
      <pc:sldChg chg="modNotes">
        <pc:chgData name="Moniz, Ruth" userId="S::rmoniz@email.sc.edu::d05f30c4-f871-4127-a9e3-954eefdf8394" providerId="AD" clId="Web-{21EFF0E7-3733-DA16-65C5-86345E928723}" dt="2024-08-08T20:54:26" v="168"/>
        <pc:sldMkLst>
          <pc:docMk/>
          <pc:sldMk cId="686033629" sldId="342"/>
        </pc:sldMkLst>
      </pc:sldChg>
      <pc:sldChg chg="modNotes">
        <pc:chgData name="Moniz, Ruth" userId="S::rmoniz@email.sc.edu::d05f30c4-f871-4127-a9e3-954eefdf8394" providerId="AD" clId="Web-{21EFF0E7-3733-DA16-65C5-86345E928723}" dt="2024-08-08T20:54:43.923" v="170"/>
        <pc:sldMkLst>
          <pc:docMk/>
          <pc:sldMk cId="410074061" sldId="343"/>
        </pc:sldMkLst>
      </pc:sldChg>
    </pc:docChg>
  </pc:docChgLst>
  <pc:docChgLst>
    <pc:chgData name="Moniz, Ruth" userId="S::rmoniz@email.sc.edu::d05f30c4-f871-4127-a9e3-954eefdf8394" providerId="AD" clId="Web-{12668934-9316-8C03-4D20-A2702A68CF5C}"/>
    <pc:docChg chg="modSld">
      <pc:chgData name="Moniz, Ruth" userId="S::rmoniz@email.sc.edu::d05f30c4-f871-4127-a9e3-954eefdf8394" providerId="AD" clId="Web-{12668934-9316-8C03-4D20-A2702A68CF5C}" dt="2024-08-09T21:03:40.307" v="14"/>
      <pc:docMkLst>
        <pc:docMk/>
      </pc:docMkLst>
      <pc:sldChg chg="modNotes">
        <pc:chgData name="Moniz, Ruth" userId="S::rmoniz@email.sc.edu::d05f30c4-f871-4127-a9e3-954eefdf8394" providerId="AD" clId="Web-{12668934-9316-8C03-4D20-A2702A68CF5C}" dt="2024-08-09T20:55:29.363" v="12"/>
        <pc:sldMkLst>
          <pc:docMk/>
          <pc:sldMk cId="1292279413" sldId="262"/>
        </pc:sldMkLst>
      </pc:sldChg>
      <pc:sldChg chg="modNotes">
        <pc:chgData name="Moniz, Ruth" userId="S::rmoniz@email.sc.edu::d05f30c4-f871-4127-a9e3-954eefdf8394" providerId="AD" clId="Web-{12668934-9316-8C03-4D20-A2702A68CF5C}" dt="2024-08-09T20:55:10.144" v="3"/>
        <pc:sldMkLst>
          <pc:docMk/>
          <pc:sldMk cId="3655731494" sldId="269"/>
        </pc:sldMkLst>
      </pc:sldChg>
      <pc:sldChg chg="modNotes">
        <pc:chgData name="Moniz, Ruth" userId="S::rmoniz@email.sc.edu::d05f30c4-f871-4127-a9e3-954eefdf8394" providerId="AD" clId="Web-{12668934-9316-8C03-4D20-A2702A68CF5C}" dt="2024-08-09T20:55:26.504" v="9"/>
        <pc:sldMkLst>
          <pc:docMk/>
          <pc:sldMk cId="1660419454" sldId="270"/>
        </pc:sldMkLst>
      </pc:sldChg>
      <pc:sldChg chg="modNotes">
        <pc:chgData name="Moniz, Ruth" userId="S::rmoniz@email.sc.edu::d05f30c4-f871-4127-a9e3-954eefdf8394" providerId="AD" clId="Web-{12668934-9316-8C03-4D20-A2702A68CF5C}" dt="2024-08-09T21:03:40.307" v="14"/>
        <pc:sldMkLst>
          <pc:docMk/>
          <pc:sldMk cId="2166193944" sldId="288"/>
        </pc:sldMkLst>
      </pc:sldChg>
    </pc:docChg>
  </pc:docChgLst>
  <pc:docChgLst>
    <pc:chgData name="Chehoski, Brooke" userId="S::chehoski@sc.edu::332b0d89-69a8-4e9a-8650-be0946f16ada" providerId="AD" clId="Web-{293B7D8A-690A-9F0C-525A-A8493D282D91}"/>
    <pc:docChg chg="modSld">
      <pc:chgData name="Chehoski, Brooke" userId="S::chehoski@sc.edu::332b0d89-69a8-4e9a-8650-be0946f16ada" providerId="AD" clId="Web-{293B7D8A-690A-9F0C-525A-A8493D282D91}" dt="2024-08-08T23:34:33.154" v="2" actId="14100"/>
      <pc:docMkLst>
        <pc:docMk/>
      </pc:docMkLst>
      <pc:sldChg chg="modSp">
        <pc:chgData name="Chehoski, Brooke" userId="S::chehoski@sc.edu::332b0d89-69a8-4e9a-8650-be0946f16ada" providerId="AD" clId="Web-{293B7D8A-690A-9F0C-525A-A8493D282D91}" dt="2024-08-08T23:34:33.154" v="2" actId="14100"/>
        <pc:sldMkLst>
          <pc:docMk/>
          <pc:sldMk cId="1119271160" sldId="257"/>
        </pc:sldMkLst>
        <pc:spChg chg="mod">
          <ac:chgData name="Chehoski, Brooke" userId="S::chehoski@sc.edu::332b0d89-69a8-4e9a-8650-be0946f16ada" providerId="AD" clId="Web-{293B7D8A-690A-9F0C-525A-A8493D282D91}" dt="2024-08-08T23:34:33.154" v="2" actId="14100"/>
          <ac:spMkLst>
            <pc:docMk/>
            <pc:sldMk cId="1119271160" sldId="257"/>
            <ac:spMk id="6" creationId="{76603A80-1740-2067-4AAD-567890320164}"/>
          </ac:spMkLst>
        </pc:spChg>
      </pc:sldChg>
    </pc:docChg>
  </pc:docChgLst>
  <pc:docChgLst>
    <pc:chgData name="Chehoski, Brooke" userId="S::chehoski@sc.edu::332b0d89-69a8-4e9a-8650-be0946f16ada" providerId="AD" clId="Web-{C2B45F5D-2A59-F9B3-5EF8-13911776F737}"/>
    <pc:docChg chg="modSld">
      <pc:chgData name="Chehoski, Brooke" userId="S::chehoski@sc.edu::332b0d89-69a8-4e9a-8650-be0946f16ada" providerId="AD" clId="Web-{C2B45F5D-2A59-F9B3-5EF8-13911776F737}" dt="2024-08-09T13:11:17.922" v="0" actId="20577"/>
      <pc:docMkLst>
        <pc:docMk/>
      </pc:docMkLst>
      <pc:sldChg chg="modSp">
        <pc:chgData name="Chehoski, Brooke" userId="S::chehoski@sc.edu::332b0d89-69a8-4e9a-8650-be0946f16ada" providerId="AD" clId="Web-{C2B45F5D-2A59-F9B3-5EF8-13911776F737}" dt="2024-08-09T13:11:17.922" v="0" actId="20577"/>
        <pc:sldMkLst>
          <pc:docMk/>
          <pc:sldMk cId="1119271160" sldId="257"/>
        </pc:sldMkLst>
        <pc:spChg chg="mod">
          <ac:chgData name="Chehoski, Brooke" userId="S::chehoski@sc.edu::332b0d89-69a8-4e9a-8650-be0946f16ada" providerId="AD" clId="Web-{C2B45F5D-2A59-F9B3-5EF8-13911776F737}" dt="2024-08-09T13:11:17.922" v="0" actId="20577"/>
          <ac:spMkLst>
            <pc:docMk/>
            <pc:sldMk cId="1119271160" sldId="257"/>
            <ac:spMk id="6" creationId="{76603A80-1740-2067-4AAD-567890320164}"/>
          </ac:spMkLst>
        </pc:spChg>
      </pc:sldChg>
    </pc:docChg>
  </pc:docChgLst>
  <pc:docChgLst>
    <pc:chgData name="Chehoski, Brooke" userId="S::chehoski@sc.edu::332b0d89-69a8-4e9a-8650-be0946f16ada" providerId="AD" clId="Web-{F32BC1EA-0730-8668-C8C3-942CF618AF05}"/>
    <pc:docChg chg="modSld">
      <pc:chgData name="Chehoski, Brooke" userId="S::chehoski@sc.edu::332b0d89-69a8-4e9a-8650-be0946f16ada" providerId="AD" clId="Web-{F32BC1EA-0730-8668-C8C3-942CF618AF05}" dt="2024-08-09T14:14:21.204" v="57" actId="20577"/>
      <pc:docMkLst>
        <pc:docMk/>
      </pc:docMkLst>
      <pc:sldChg chg="modSp">
        <pc:chgData name="Chehoski, Brooke" userId="S::chehoski@sc.edu::332b0d89-69a8-4e9a-8650-be0946f16ada" providerId="AD" clId="Web-{F32BC1EA-0730-8668-C8C3-942CF618AF05}" dt="2024-08-09T14:14:21.204" v="57" actId="20577"/>
        <pc:sldMkLst>
          <pc:docMk/>
          <pc:sldMk cId="686033629" sldId="342"/>
        </pc:sldMkLst>
        <pc:spChg chg="mod">
          <ac:chgData name="Chehoski, Brooke" userId="S::chehoski@sc.edu::332b0d89-69a8-4e9a-8650-be0946f16ada" providerId="AD" clId="Web-{F32BC1EA-0730-8668-C8C3-942CF618AF05}" dt="2024-08-09T14:14:21.204" v="57" actId="20577"/>
          <ac:spMkLst>
            <pc:docMk/>
            <pc:sldMk cId="686033629" sldId="342"/>
            <ac:spMk id="2" creationId="{AAB2FC08-3E8D-F20F-C512-B1AD4FF2EF52}"/>
          </ac:spMkLst>
        </pc:spChg>
        <pc:picChg chg="mod">
          <ac:chgData name="Chehoski, Brooke" userId="S::chehoski@sc.edu::332b0d89-69a8-4e9a-8650-be0946f16ada" providerId="AD" clId="Web-{F32BC1EA-0730-8668-C8C3-942CF618AF05}" dt="2024-08-09T14:14:08.266" v="54" actId="1076"/>
          <ac:picMkLst>
            <pc:docMk/>
            <pc:sldMk cId="686033629" sldId="342"/>
            <ac:picMk id="5" creationId="{DB18E526-34A3-9EA7-5120-F075066C4C22}"/>
          </ac:picMkLst>
        </pc:picChg>
      </pc:sldChg>
    </pc:docChg>
  </pc:docChgLst>
  <pc:docChgLst>
    <pc:chgData name="Chehoski, Brooke" userId="S::chehoski@sc.edu::332b0d89-69a8-4e9a-8650-be0946f16ada" providerId="AD" clId="Web-{44D1F77D-ED00-2869-B1DD-EEFE15DB7D14}"/>
    <pc:docChg chg="modSld">
      <pc:chgData name="Chehoski, Brooke" userId="S::chehoski@sc.edu::332b0d89-69a8-4e9a-8650-be0946f16ada" providerId="AD" clId="Web-{44D1F77D-ED00-2869-B1DD-EEFE15DB7D14}" dt="2024-08-09T15:02:20.817" v="4" actId="20577"/>
      <pc:docMkLst>
        <pc:docMk/>
      </pc:docMkLst>
      <pc:sldChg chg="modSp">
        <pc:chgData name="Chehoski, Brooke" userId="S::chehoski@sc.edu::332b0d89-69a8-4e9a-8650-be0946f16ada" providerId="AD" clId="Web-{44D1F77D-ED00-2869-B1DD-EEFE15DB7D14}" dt="2024-08-09T15:02:20.817" v="4" actId="20577"/>
        <pc:sldMkLst>
          <pc:docMk/>
          <pc:sldMk cId="1188018844" sldId="261"/>
        </pc:sldMkLst>
        <pc:spChg chg="mod">
          <ac:chgData name="Chehoski, Brooke" userId="S::chehoski@sc.edu::332b0d89-69a8-4e9a-8650-be0946f16ada" providerId="AD" clId="Web-{44D1F77D-ED00-2869-B1DD-EEFE15DB7D14}" dt="2024-08-09T15:02:15.691" v="1" actId="20577"/>
          <ac:spMkLst>
            <pc:docMk/>
            <pc:sldMk cId="1188018844" sldId="261"/>
            <ac:spMk id="7" creationId="{0DC15AC1-239B-2BE4-E6D6-A10FBB92F703}"/>
          </ac:spMkLst>
        </pc:spChg>
        <pc:spChg chg="mod">
          <ac:chgData name="Chehoski, Brooke" userId="S::chehoski@sc.edu::332b0d89-69a8-4e9a-8650-be0946f16ada" providerId="AD" clId="Web-{44D1F77D-ED00-2869-B1DD-EEFE15DB7D14}" dt="2024-08-09T15:02:10.629" v="0" actId="20577"/>
          <ac:spMkLst>
            <pc:docMk/>
            <pc:sldMk cId="1188018844" sldId="261"/>
            <ac:spMk id="10" creationId="{1B0D714C-9187-2D6E-9341-9882DAD74FA3}"/>
          </ac:spMkLst>
        </pc:spChg>
        <pc:spChg chg="mod">
          <ac:chgData name="Chehoski, Brooke" userId="S::chehoski@sc.edu::332b0d89-69a8-4e9a-8650-be0946f16ada" providerId="AD" clId="Web-{44D1F77D-ED00-2869-B1DD-EEFE15DB7D14}" dt="2024-08-09T15:02:20.817" v="4" actId="20577"/>
          <ac:spMkLst>
            <pc:docMk/>
            <pc:sldMk cId="1188018844" sldId="261"/>
            <ac:spMk id="14" creationId="{18C69C2A-9860-9137-B299-D25E3E6A11AA}"/>
          </ac:spMkLst>
        </pc:spChg>
        <pc:spChg chg="mod">
          <ac:chgData name="Chehoski, Brooke" userId="S::chehoski@sc.edu::332b0d89-69a8-4e9a-8650-be0946f16ada" providerId="AD" clId="Web-{44D1F77D-ED00-2869-B1DD-EEFE15DB7D14}" dt="2024-08-09T15:02:16.973" v="2" actId="20577"/>
          <ac:spMkLst>
            <pc:docMk/>
            <pc:sldMk cId="1188018844" sldId="261"/>
            <ac:spMk id="17" creationId="{680029B0-BC76-5EC8-5880-6755C312B52E}"/>
          </ac:spMkLst>
        </pc:spChg>
        <pc:spChg chg="mod">
          <ac:chgData name="Chehoski, Brooke" userId="S::chehoski@sc.edu::332b0d89-69a8-4e9a-8650-be0946f16ada" providerId="AD" clId="Web-{44D1F77D-ED00-2869-B1DD-EEFE15DB7D14}" dt="2024-08-09T15:02:18.895" v="3" actId="20577"/>
          <ac:spMkLst>
            <pc:docMk/>
            <pc:sldMk cId="1188018844" sldId="261"/>
            <ac:spMk id="20" creationId="{75C0BFE7-3794-26EA-9EB1-C6ED84BB85F8}"/>
          </ac:spMkLst>
        </pc:spChg>
      </pc:sldChg>
    </pc:docChg>
  </pc:docChgLst>
  <pc:docChgLst>
    <pc:chgData name="Chehoski, Brooke" userId="S::chehoski@sc.edu::332b0d89-69a8-4e9a-8650-be0946f16ada" providerId="AD" clId="Web-{492605A8-5807-F36E-9521-2D1104BF4F02}"/>
    <pc:docChg chg="modSld">
      <pc:chgData name="Chehoski, Brooke" userId="S::chehoski@sc.edu::332b0d89-69a8-4e9a-8650-be0946f16ada" providerId="AD" clId="Web-{492605A8-5807-F36E-9521-2D1104BF4F02}" dt="2024-08-08T23:33:56.828" v="5" actId="20577"/>
      <pc:docMkLst>
        <pc:docMk/>
      </pc:docMkLst>
      <pc:sldChg chg="modSp">
        <pc:chgData name="Chehoski, Brooke" userId="S::chehoski@sc.edu::332b0d89-69a8-4e9a-8650-be0946f16ada" providerId="AD" clId="Web-{492605A8-5807-F36E-9521-2D1104BF4F02}" dt="2024-08-08T23:33:56.828" v="5" actId="20577"/>
        <pc:sldMkLst>
          <pc:docMk/>
          <pc:sldMk cId="1703760476" sldId="256"/>
        </pc:sldMkLst>
        <pc:spChg chg="mod">
          <ac:chgData name="Chehoski, Brooke" userId="S::chehoski@sc.edu::332b0d89-69a8-4e9a-8650-be0946f16ada" providerId="AD" clId="Web-{492605A8-5807-F36E-9521-2D1104BF4F02}" dt="2024-08-08T23:33:46.609" v="3"/>
          <ac:spMkLst>
            <pc:docMk/>
            <pc:sldMk cId="1703760476" sldId="256"/>
            <ac:spMk id="4" creationId="{07C62094-2A94-E5BE-D78F-9848806C2B7D}"/>
          </ac:spMkLst>
        </pc:spChg>
        <pc:spChg chg="mod">
          <ac:chgData name="Chehoski, Brooke" userId="S::chehoski@sc.edu::332b0d89-69a8-4e9a-8650-be0946f16ada" providerId="AD" clId="Web-{492605A8-5807-F36E-9521-2D1104BF4F02}" dt="2024-08-08T23:33:56.828" v="5" actId="20577"/>
          <ac:spMkLst>
            <pc:docMk/>
            <pc:sldMk cId="1703760476" sldId="256"/>
            <ac:spMk id="5" creationId="{B96A6FAB-B616-EEDC-E6F1-F268DBB6DF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476F7-FEC9-4202-82A7-3AB69ADA5215}" type="datetimeFigureOut">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14E4F-D6ED-4A43-A6CF-1F8C2B3D0859}" type="slidenum">
              <a:t>‹#›</a:t>
            </a:fld>
            <a:endParaRPr lang="en-US"/>
          </a:p>
        </p:txBody>
      </p:sp>
    </p:spTree>
    <p:extLst>
      <p:ext uri="{BB962C8B-B14F-4D97-AF65-F5344CB8AC3E}">
        <p14:creationId xmlns:p14="http://schemas.microsoft.com/office/powerpoint/2010/main" val="188909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a:t>
            </a:r>
          </a:p>
          <a:p>
            <a:pPr marL="285750" indent="-285750">
              <a:buFont typeface="Arial"/>
              <a:buChar char="•"/>
            </a:pPr>
            <a:r>
              <a:rPr lang="en-US"/>
              <a:t>The Guide Middle School Curriculum has five topics. </a:t>
            </a:r>
            <a:endParaRPr lang="en-US">
              <a:ea typeface="Calibri"/>
              <a:cs typeface="Calibri"/>
            </a:endParaRPr>
          </a:p>
          <a:p>
            <a:pPr marL="285750" indent="-285750">
              <a:buFont typeface="Arial"/>
              <a:buChar char="•"/>
            </a:pPr>
            <a:r>
              <a:rPr lang="en-US"/>
              <a:t>The topics are: What is mental health, how is the brain involved in mental health, what is stigma, how can a person find support, and how can positive mental health be maintained. </a:t>
            </a:r>
            <a:endParaRPr lang="en-US">
              <a:ea typeface="Calibri"/>
              <a:cs typeface="Calibri"/>
            </a:endParaRPr>
          </a:p>
          <a:p>
            <a:pPr marL="285750" indent="-285750">
              <a:buFont typeface="Arial"/>
              <a:buChar char="•"/>
            </a:pPr>
            <a:r>
              <a:rPr lang="en-US"/>
              <a:t>Today we will be discussing Topic A: What is mental health.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2</a:t>
            </a:fld>
            <a:endParaRPr lang="en-US"/>
          </a:p>
        </p:txBody>
      </p:sp>
    </p:spTree>
    <p:extLst>
      <p:ext uri="{BB962C8B-B14F-4D97-AF65-F5344CB8AC3E}">
        <p14:creationId xmlns:p14="http://schemas.microsoft.com/office/powerpoint/2010/main" val="197337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br>
              <a:rPr lang="en-US">
                <a:cs typeface="+mn-lt"/>
              </a:rPr>
            </a:br>
            <a:endParaRPr lang="en-US">
              <a:ea typeface="Calibri"/>
              <a:cs typeface="Calibri"/>
            </a:endParaRPr>
          </a:p>
          <a:p>
            <a:r>
              <a:rPr lang="en-US" i="1"/>
              <a:t>Allow students to discuss and share their perspectives</a:t>
            </a:r>
            <a:endParaRPr lang="en-US"/>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11</a:t>
            </a:fld>
            <a:endParaRPr lang="en-US"/>
          </a:p>
        </p:txBody>
      </p:sp>
    </p:spTree>
    <p:extLst>
      <p:ext uri="{BB962C8B-B14F-4D97-AF65-F5344CB8AC3E}">
        <p14:creationId xmlns:p14="http://schemas.microsoft.com/office/powerpoint/2010/main" val="203752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12</a:t>
            </a:fld>
            <a:endParaRPr lang="en-US"/>
          </a:p>
        </p:txBody>
      </p:sp>
    </p:spTree>
    <p:extLst>
      <p:ext uri="{BB962C8B-B14F-4D97-AF65-F5344CB8AC3E}">
        <p14:creationId xmlns:p14="http://schemas.microsoft.com/office/powerpoint/2010/main" val="127356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13</a:t>
            </a:fld>
            <a:endParaRPr lang="en-US"/>
          </a:p>
        </p:txBody>
      </p:sp>
    </p:spTree>
    <p:extLst>
      <p:ext uri="{BB962C8B-B14F-4D97-AF65-F5344CB8AC3E}">
        <p14:creationId xmlns:p14="http://schemas.microsoft.com/office/powerpoint/2010/main" val="236309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14</a:t>
            </a:fld>
            <a:endParaRPr lang="en-US"/>
          </a:p>
        </p:txBody>
      </p:sp>
    </p:spTree>
    <p:extLst>
      <p:ext uri="{BB962C8B-B14F-4D97-AF65-F5344CB8AC3E}">
        <p14:creationId xmlns:p14="http://schemas.microsoft.com/office/powerpoint/2010/main" val="355944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15</a:t>
            </a:fld>
            <a:endParaRPr lang="en-US"/>
          </a:p>
        </p:txBody>
      </p:sp>
    </p:spTree>
    <p:extLst>
      <p:ext uri="{BB962C8B-B14F-4D97-AF65-F5344CB8AC3E}">
        <p14:creationId xmlns:p14="http://schemas.microsoft.com/office/powerpoint/2010/main" val="3380822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16</a:t>
            </a:fld>
            <a:endParaRPr lang="en-US"/>
          </a:p>
        </p:txBody>
      </p:sp>
    </p:spTree>
    <p:extLst>
      <p:ext uri="{BB962C8B-B14F-4D97-AF65-F5344CB8AC3E}">
        <p14:creationId xmlns:p14="http://schemas.microsoft.com/office/powerpoint/2010/main" val="274481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17</a:t>
            </a:fld>
            <a:endParaRPr lang="en-US"/>
          </a:p>
        </p:txBody>
      </p:sp>
    </p:spTree>
    <p:extLst>
      <p:ext uri="{BB962C8B-B14F-4D97-AF65-F5344CB8AC3E}">
        <p14:creationId xmlns:p14="http://schemas.microsoft.com/office/powerpoint/2010/main" val="953483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18</a:t>
            </a:fld>
            <a:endParaRPr lang="en-US"/>
          </a:p>
        </p:txBody>
      </p:sp>
    </p:spTree>
    <p:extLst>
      <p:ext uri="{BB962C8B-B14F-4D97-AF65-F5344CB8AC3E}">
        <p14:creationId xmlns:p14="http://schemas.microsoft.com/office/powerpoint/2010/main" val="263630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19</a:t>
            </a:fld>
            <a:endParaRPr lang="en-US"/>
          </a:p>
        </p:txBody>
      </p:sp>
    </p:spTree>
    <p:extLst>
      <p:ext uri="{BB962C8B-B14F-4D97-AF65-F5344CB8AC3E}">
        <p14:creationId xmlns:p14="http://schemas.microsoft.com/office/powerpoint/2010/main" val="428416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20</a:t>
            </a:fld>
            <a:endParaRPr lang="en-US"/>
          </a:p>
        </p:txBody>
      </p:sp>
    </p:spTree>
    <p:extLst>
      <p:ext uri="{BB962C8B-B14F-4D97-AF65-F5344CB8AC3E}">
        <p14:creationId xmlns:p14="http://schemas.microsoft.com/office/powerpoint/2010/main" val="247177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285750" indent="-285750">
              <a:buFont typeface="Arial"/>
              <a:buChar char="•"/>
            </a:pPr>
            <a:r>
              <a:rPr lang="en-US"/>
              <a:t>Welcome to our first session of The Guide. The Guide is a program designed for students and teachers to learn about and discuss mental health.</a:t>
            </a:r>
            <a:endParaRPr lang="en-US">
              <a:ea typeface="Calibri"/>
              <a:cs typeface="Calibri"/>
            </a:endParaRPr>
          </a:p>
          <a:p>
            <a:r>
              <a:rPr lang="en-US" b="1"/>
              <a:t>Ask: </a:t>
            </a:r>
            <a:endParaRPr lang="en-US"/>
          </a:p>
          <a:p>
            <a:pPr marL="285750" indent="-285750">
              <a:buFont typeface="Arial"/>
              <a:buChar char="•"/>
            </a:pPr>
            <a:r>
              <a:rPr lang="en-US"/>
              <a:t>Why do you think it's important to talk about mental health? </a:t>
            </a:r>
            <a:endParaRPr lang="en-US">
              <a:ea typeface="Calibri"/>
              <a:cs typeface="Calibri"/>
            </a:endParaRPr>
          </a:p>
          <a:p>
            <a:r>
              <a:rPr lang="en-US" b="1"/>
              <a:t>Do: </a:t>
            </a:r>
            <a:endParaRPr lang="en-US"/>
          </a:p>
          <a:p>
            <a:pPr marL="285750" indent="-285750">
              <a:buFont typeface="Arial"/>
              <a:buChar char="•"/>
            </a:pPr>
            <a:r>
              <a:rPr lang="en-US"/>
              <a:t>Call on a few students to respond. </a:t>
            </a:r>
            <a:endParaRPr lang="en-US">
              <a:ea typeface="Calibri"/>
              <a:cs typeface="Calibri"/>
            </a:endParaRPr>
          </a:p>
          <a:p>
            <a:r>
              <a:rPr lang="en-US" b="1"/>
              <a:t>Say: </a:t>
            </a:r>
            <a:endParaRPr lang="en-US"/>
          </a:p>
          <a:p>
            <a:pPr marL="285750" indent="-285750">
              <a:buFont typeface="Arial"/>
              <a:buChar char="•"/>
            </a:pPr>
            <a:r>
              <a:rPr lang="en-US"/>
              <a:t>As some stated, it's important to learn and talk about mental health for many reasons. Specifically, mental health applies to everybody, youth and adults, our mental health is affected by our experiences, and when we are struggling with our mental health, there are resources available to help us feel better. This curriculum is designed to teach us what mental health is, strategies to maintain positive mental health, how to the notice when we need help, and where we can get help from. </a:t>
            </a:r>
            <a:endParaRPr lang="en-US">
              <a:ea typeface="Calibri"/>
              <a:cs typeface="Calibri"/>
            </a:endParaRPr>
          </a:p>
          <a:p>
            <a:r>
              <a:rPr lang="en-US" b="1"/>
              <a:t>Ask (optional): </a:t>
            </a:r>
            <a:endParaRPr lang="en-US"/>
          </a:p>
          <a:p>
            <a:pPr marL="285750" indent="-285750">
              <a:buFont typeface="Arial"/>
              <a:buChar char="•"/>
            </a:pPr>
            <a:r>
              <a:rPr lang="en-US"/>
              <a:t>Which of these topics are you most interested in learning about? </a:t>
            </a:r>
          </a:p>
        </p:txBody>
      </p:sp>
      <p:sp>
        <p:nvSpPr>
          <p:cNvPr id="4" name="Slide Number Placeholder 3"/>
          <p:cNvSpPr>
            <a:spLocks noGrp="1"/>
          </p:cNvSpPr>
          <p:nvPr>
            <p:ph type="sldNum" sz="quarter" idx="5"/>
          </p:nvPr>
        </p:nvSpPr>
        <p:spPr/>
        <p:txBody>
          <a:bodyPr/>
          <a:lstStyle/>
          <a:p>
            <a:fld id="{C8A14E4F-D6ED-4A43-A6CF-1F8C2B3D0859}" type="slidenum">
              <a:t>3</a:t>
            </a:fld>
            <a:endParaRPr lang="en-US"/>
          </a:p>
        </p:txBody>
      </p:sp>
    </p:spTree>
    <p:extLst>
      <p:ext uri="{BB962C8B-B14F-4D97-AF65-F5344CB8AC3E}">
        <p14:creationId xmlns:p14="http://schemas.microsoft.com/office/powerpoint/2010/main" val="261591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21</a:t>
            </a:fld>
            <a:endParaRPr lang="en-US"/>
          </a:p>
        </p:txBody>
      </p:sp>
    </p:spTree>
    <p:extLst>
      <p:ext uri="{BB962C8B-B14F-4D97-AF65-F5344CB8AC3E}">
        <p14:creationId xmlns:p14="http://schemas.microsoft.com/office/powerpoint/2010/main" val="2028207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22</a:t>
            </a:fld>
            <a:endParaRPr lang="en-US"/>
          </a:p>
        </p:txBody>
      </p:sp>
    </p:spTree>
    <p:extLst>
      <p:ext uri="{BB962C8B-B14F-4D97-AF65-F5344CB8AC3E}">
        <p14:creationId xmlns:p14="http://schemas.microsoft.com/office/powerpoint/2010/main" val="2091720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23</a:t>
            </a:fld>
            <a:endParaRPr lang="en-US"/>
          </a:p>
        </p:txBody>
      </p:sp>
    </p:spTree>
    <p:extLst>
      <p:ext uri="{BB962C8B-B14F-4D97-AF65-F5344CB8AC3E}">
        <p14:creationId xmlns:p14="http://schemas.microsoft.com/office/powerpoint/2010/main" val="1110869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p>
          <a:p>
            <a:r>
              <a:rPr lang="en-US" i="1"/>
              <a:t>Allow students to discuss and share their perspectives</a:t>
            </a:r>
            <a:endParaRPr lang="en-US"/>
          </a:p>
        </p:txBody>
      </p:sp>
      <p:sp>
        <p:nvSpPr>
          <p:cNvPr id="4" name="Slide Number Placeholder 3"/>
          <p:cNvSpPr>
            <a:spLocks noGrp="1"/>
          </p:cNvSpPr>
          <p:nvPr>
            <p:ph type="sldNum" sz="quarter" idx="5"/>
          </p:nvPr>
        </p:nvSpPr>
        <p:spPr/>
        <p:txBody>
          <a:bodyPr/>
          <a:lstStyle/>
          <a:p>
            <a:fld id="{C8A14E4F-D6ED-4A43-A6CF-1F8C2B3D0859}" type="slidenum">
              <a:t>24</a:t>
            </a:fld>
            <a:endParaRPr lang="en-US"/>
          </a:p>
        </p:txBody>
      </p:sp>
    </p:spTree>
    <p:extLst>
      <p:ext uri="{BB962C8B-B14F-4D97-AF65-F5344CB8AC3E}">
        <p14:creationId xmlns:p14="http://schemas.microsoft.com/office/powerpoint/2010/main" val="3367842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Prepare a long, double-ended arrow on the board or on poster paper. Ask students to consider this double-ended arrow as an “emotion spectrum,” with the left end representing a tolerable emotion (i.e., an emotion that they feel comfortable experiencing) and the right end representing an intolerable emotion (i.e., a very painful, difficult emotion to experience). </a:t>
            </a:r>
          </a:p>
          <a:p>
            <a:endParaRPr lang="en-US">
              <a:cs typeface="+mn-lt"/>
            </a:endParaRPr>
          </a:p>
          <a:p>
            <a:r>
              <a:rPr lang="en-US"/>
              <a:t>Which emotions are tolerable, intolerable, or in the middle? </a:t>
            </a:r>
            <a:br>
              <a:rPr lang="en-US">
                <a:cs typeface="+mn-lt"/>
              </a:rPr>
            </a:br>
            <a:endParaRPr lang="en-US">
              <a:ea typeface="Calibri"/>
              <a:cs typeface="Calibri"/>
            </a:endParaRPr>
          </a:p>
          <a:p>
            <a:r>
              <a:rPr lang="en-US" b="1"/>
              <a:t>Say: </a:t>
            </a:r>
            <a:endParaRPr lang="en-US"/>
          </a:p>
          <a:p>
            <a:pPr marL="285750" indent="-285750">
              <a:buFont typeface="Arial"/>
              <a:buChar char="•"/>
            </a:pPr>
            <a:r>
              <a:rPr lang="en-US"/>
              <a:t>We've named a lot of feelings words so far. Take a moment to independently write down as many of the feelings as you can remember. Of the emotions you wrote down or that we named, which are tolerable or easier to manage and deal with? Which emotions are intolerable and much harder to deal with? </a:t>
            </a:r>
            <a:endParaRPr lang="en-US">
              <a:ea typeface="Calibri"/>
              <a:cs typeface="Calibri"/>
            </a:endParaRPr>
          </a:p>
          <a:p>
            <a:endParaRPr lang="en-US">
              <a:cs typeface="+mn-lt"/>
            </a:endParaRPr>
          </a:p>
          <a:p>
            <a:r>
              <a:rPr lang="en-US" b="1"/>
              <a:t>Ask:</a:t>
            </a:r>
            <a:r>
              <a:rPr lang="en-US"/>
              <a:t> </a:t>
            </a:r>
            <a:endParaRPr lang="en-US">
              <a:ea typeface="Calibri"/>
              <a:cs typeface="Calibri"/>
            </a:endParaRPr>
          </a:p>
          <a:p>
            <a:pPr marL="285750" indent="-285750">
              <a:buFont typeface="Arial"/>
              <a:buChar char="•"/>
            </a:pPr>
            <a:r>
              <a:rPr lang="en-US"/>
              <a:t>Let's begin with the tolerable emotions. Which are tolerable and where would you put them on this spectrum? Explain why you think it is tolerable. What happens if that feeling continues for a long-time? When does it move toward intolerable? </a:t>
            </a:r>
            <a:endParaRPr lang="en-US">
              <a:ea typeface="Calibri"/>
              <a:cs typeface="Calibri"/>
            </a:endParaRPr>
          </a:p>
          <a:p>
            <a:br>
              <a:rPr lang="en-US">
                <a:cs typeface="+mn-lt"/>
              </a:rPr>
            </a:br>
            <a:r>
              <a:rPr lang="en-US" b="1"/>
              <a:t>Ask: </a:t>
            </a:r>
            <a:endParaRPr lang="en-US"/>
          </a:p>
          <a:p>
            <a:pPr marL="285750" indent="-285750">
              <a:buFont typeface="Arial"/>
              <a:buChar char="•"/>
            </a:pPr>
            <a:r>
              <a:rPr lang="en-US"/>
              <a:t>OK, let's move to intolerable emotions. Which are intolerable and where would you put them on the spectrum? Explain why you think it is intolerable.</a:t>
            </a:r>
            <a:endParaRPr lang="en-US">
              <a:ea typeface="Calibri"/>
              <a:cs typeface="Calibri"/>
            </a:endParaRPr>
          </a:p>
          <a:p>
            <a:endParaRPr lang="en-US">
              <a:cs typeface="+mn-lt"/>
            </a:endParaRPr>
          </a:p>
          <a:p>
            <a:r>
              <a:rPr lang="en-US" b="1"/>
              <a:t>Say: </a:t>
            </a:r>
            <a:endParaRPr lang="en-US"/>
          </a:p>
          <a:p>
            <a:pPr marL="285750" indent="-285750">
              <a:buFont typeface="Arial"/>
              <a:buChar char="•"/>
            </a:pPr>
            <a:r>
              <a:rPr lang="en-US"/>
              <a:t>As you can tell from our discussion, there are a lot of feelings words that can be used to describe our experiences and some emotions are easier to deal with than others. </a:t>
            </a:r>
            <a:r>
              <a:rPr lang="en-US" b="1"/>
              <a:t> </a:t>
            </a:r>
            <a:endParaRPr lang="en-US"/>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25</a:t>
            </a:fld>
            <a:endParaRPr lang="en-US"/>
          </a:p>
        </p:txBody>
      </p:sp>
    </p:spTree>
    <p:extLst>
      <p:ext uri="{BB962C8B-B14F-4D97-AF65-F5344CB8AC3E}">
        <p14:creationId xmlns:p14="http://schemas.microsoft.com/office/powerpoint/2010/main" val="2723022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debriefing is to ask questions that guide students toward an understanding that broadening terminology can offer clarity and benefit them in times of need.</a:t>
            </a:r>
          </a:p>
          <a:p>
            <a:endParaRPr lang="en-US" dirty="0">
              <a:cs typeface="+mn-lt"/>
            </a:endParaRPr>
          </a:p>
          <a:p>
            <a:r>
              <a:rPr lang="en-US" dirty="0"/>
              <a:t>The intent of this activity is not to bring students into agreement, but rather to demonstrate that each of us can depict, respond and react differently to expressions of emotions</a:t>
            </a:r>
            <a:endParaRPr lang="en-US" dirty="0">
              <a:ea typeface="Calibri" panose="020F0502020204030204"/>
              <a:cs typeface="Calibri" panose="020F0502020204030204"/>
            </a:endParaRPr>
          </a:p>
          <a:p>
            <a:r>
              <a:rPr lang="en-US" dirty="0"/>
              <a:t>or feelings.</a:t>
            </a:r>
            <a:endParaRPr lang="en-US" dirty="0">
              <a:ea typeface="Calibri" panose="020F0502020204030204"/>
              <a:cs typeface="Calibri" panose="020F0502020204030204"/>
            </a:endParaRPr>
          </a:p>
          <a:p>
            <a:endParaRPr lang="en-US">
              <a:cs typeface="+mn-lt"/>
            </a:endParaRPr>
          </a:p>
          <a:p>
            <a:r>
              <a:rPr lang="en-US" b="1" dirty="0"/>
              <a:t>Say: </a:t>
            </a:r>
            <a:endParaRPr lang="en-US" dirty="0"/>
          </a:p>
          <a:p>
            <a:pPr marL="285750" indent="-285750">
              <a:buFont typeface="Arial"/>
              <a:buChar char="•"/>
            </a:pPr>
            <a:r>
              <a:rPr lang="en-US" dirty="0"/>
              <a:t>As we learned from discussing the spectrum on the last slide, there are many words we can use to describe our experiences. The feelings wheel on the right of this page also shows some of the words we discussed and more. </a:t>
            </a:r>
            <a:endParaRPr lang="en-US" dirty="0">
              <a:ea typeface="Calibri"/>
              <a:cs typeface="Calibri"/>
            </a:endParaRPr>
          </a:p>
          <a:p>
            <a:endParaRPr lang="en-US">
              <a:cs typeface="+mn-lt"/>
            </a:endParaRPr>
          </a:p>
          <a:p>
            <a:r>
              <a:rPr lang="en-US" b="1" dirty="0"/>
              <a:t>Ask: </a:t>
            </a:r>
            <a:endParaRPr lang="en-US" dirty="0"/>
          </a:p>
          <a:p>
            <a:pPr marL="285750" indent="-285750">
              <a:buFont typeface="Arial"/>
              <a:buChar char="•"/>
            </a:pPr>
            <a:r>
              <a:rPr lang="en-US" dirty="0"/>
              <a:t>What is the benefit of having a lot of different words to describe our emotions or feelings? \</a:t>
            </a:r>
            <a:br>
              <a:rPr lang="en-US" dirty="0">
                <a:cs typeface="+mn-lt"/>
              </a:rPr>
            </a:br>
            <a:endParaRPr lang="en-US">
              <a:ea typeface="Calibri"/>
              <a:cs typeface="Calibri"/>
            </a:endParaRPr>
          </a:p>
          <a:p>
            <a:r>
              <a:rPr lang="en-US" b="1" dirty="0"/>
              <a:t>Follow-up questions, if needed: </a:t>
            </a:r>
            <a:endParaRPr lang="en-US" dirty="0"/>
          </a:p>
          <a:p>
            <a:pPr marL="285750" indent="-285750">
              <a:buFont typeface="Arial"/>
              <a:buChar char="•"/>
            </a:pPr>
            <a:r>
              <a:rPr lang="en-US" dirty="0"/>
              <a:t>How do the words we use affect how people react to us? </a:t>
            </a:r>
            <a:endParaRPr lang="en-US" dirty="0">
              <a:ea typeface="Calibri"/>
              <a:cs typeface="Calibri"/>
            </a:endParaRPr>
          </a:p>
          <a:p>
            <a:pPr marL="285750" indent="-285750">
              <a:buFont typeface="Arial"/>
              <a:buChar char="•"/>
            </a:pPr>
            <a:r>
              <a:rPr lang="en-US" dirty="0"/>
              <a:t>How do the words we use affect how we think about ourselves? </a:t>
            </a:r>
            <a:endParaRPr lang="en-US" dirty="0">
              <a:ea typeface="Calibri"/>
              <a:cs typeface="Calibri"/>
            </a:endParaRPr>
          </a:p>
          <a:p>
            <a:pPr marL="285750" indent="-285750">
              <a:buFont typeface="Arial"/>
              <a:buChar char="•"/>
            </a:pPr>
            <a:r>
              <a:rPr lang="en-US" dirty="0"/>
              <a:t>How do the words we use affect how people help us with problems? </a:t>
            </a:r>
            <a:endParaRPr lang="en-US" dirty="0">
              <a:ea typeface="Calibri"/>
              <a:cs typeface="Calibri"/>
            </a:endParaRPr>
          </a:p>
          <a:p>
            <a:endParaRPr lang="en-US">
              <a:cs typeface="+mn-lt"/>
            </a:endParaRPr>
          </a:p>
          <a:p>
            <a:r>
              <a:rPr lang="en-US" b="1" dirty="0"/>
              <a:t>Say</a:t>
            </a:r>
            <a:r>
              <a:rPr lang="en-US" dirty="0"/>
              <a:t>: </a:t>
            </a:r>
            <a:endParaRPr lang="en-US" dirty="0">
              <a:ea typeface="Calibri"/>
              <a:cs typeface="Calibri"/>
            </a:endParaRPr>
          </a:p>
          <a:p>
            <a:pPr marL="285750" indent="-285750">
              <a:buFont typeface="Arial"/>
              <a:buChar char="•"/>
            </a:pPr>
            <a:r>
              <a:rPr lang="en-US" dirty="0"/>
              <a:t>The amount of words we know of to describe our feelings or emotions is called our feelings vocabulary.</a:t>
            </a:r>
            <a:br>
              <a:rPr lang="en-US" dirty="0">
                <a:cs typeface="+mn-lt"/>
              </a:rPr>
            </a:br>
            <a:endParaRPr lang="en-US">
              <a:ea typeface="Calibri"/>
              <a:cs typeface="Calibri"/>
            </a:endParaRPr>
          </a:p>
          <a:p>
            <a:r>
              <a:rPr lang="en-US" b="1" dirty="0"/>
              <a:t>Ask: </a:t>
            </a:r>
            <a:endParaRPr lang="en-US" dirty="0"/>
          </a:p>
          <a:p>
            <a:pPr marL="285750" indent="-285750">
              <a:buFont typeface="Arial"/>
              <a:buChar char="•"/>
            </a:pPr>
            <a:r>
              <a:rPr lang="en-US" dirty="0"/>
              <a:t>How can increasing our</a:t>
            </a:r>
            <a:r>
              <a:rPr lang="en-US" b="1" dirty="0"/>
              <a:t> </a:t>
            </a:r>
            <a:r>
              <a:rPr lang="en-US" dirty="0"/>
              <a:t>feelings vocabulary help others to better understand our experiences? </a:t>
            </a:r>
            <a:br>
              <a:rPr lang="en-US" dirty="0">
                <a:cs typeface="+mn-lt"/>
              </a:rPr>
            </a:br>
            <a:endParaRPr lang="en-US">
              <a:ea typeface="Calibri"/>
              <a:cs typeface="Calibri"/>
            </a:endParaRPr>
          </a:p>
          <a:p>
            <a:r>
              <a:rPr lang="en-US" b="1" dirty="0"/>
              <a:t>Say</a:t>
            </a:r>
            <a:r>
              <a:rPr lang="en-US" dirty="0"/>
              <a:t>: </a:t>
            </a:r>
            <a:endParaRPr lang="en-US" dirty="0">
              <a:ea typeface="Calibri"/>
              <a:cs typeface="Calibri"/>
            </a:endParaRPr>
          </a:p>
          <a:p>
            <a:pPr marL="285750" indent="-285750">
              <a:buFont typeface="Arial"/>
              <a:buChar char="•"/>
            </a:pPr>
            <a:r>
              <a:rPr lang="en-US" dirty="0"/>
              <a:t>The key point is that each of us can use our feelings vocabulary to accurately, and inaccurately, describe our experiences. Importantly, the words we use to describe our emotions and feelings will affect how others respond to and help us. The better you are at describing how you feel, the easier it will be to access the help you may need from friends, family members, and/or professionals. </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26</a:t>
            </a:fld>
            <a:endParaRPr lang="en-US"/>
          </a:p>
        </p:txBody>
      </p:sp>
    </p:spTree>
    <p:extLst>
      <p:ext uri="{BB962C8B-B14F-4D97-AF65-F5344CB8AC3E}">
        <p14:creationId xmlns:p14="http://schemas.microsoft.com/office/powerpoint/2010/main" val="1578204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Purpose of activity:</a:t>
            </a:r>
            <a:r>
              <a:rPr lang="en-US" b="1"/>
              <a:t> </a:t>
            </a:r>
            <a:r>
              <a:rPr lang="en-US"/>
              <a:t>Introduce students to definitions of physical health and physical illness as an analogy that supports a conceptual understanding of mental health and mental illness. Conceptual connection: Everyone has mental health. </a:t>
            </a:r>
            <a:br>
              <a:rPr lang="en-US">
                <a:cs typeface="+mn-lt"/>
              </a:rPr>
            </a:br>
            <a:endParaRPr lang="en-US">
              <a:ea typeface="Calibri"/>
              <a:cs typeface="Calibri"/>
            </a:endParaRPr>
          </a:p>
          <a:p>
            <a:r>
              <a:rPr lang="en-US" i="1"/>
              <a:t>Considerations: </a:t>
            </a:r>
            <a:br>
              <a:rPr lang="en-US">
                <a:cs typeface="+mn-lt"/>
              </a:rPr>
            </a:br>
            <a:endParaRPr lang="en-US">
              <a:ea typeface="Calibri" panose="020F0502020204030204"/>
              <a:cs typeface="Calibri" panose="020F0502020204030204"/>
            </a:endParaRPr>
          </a:p>
          <a:p>
            <a:r>
              <a:rPr lang="en-US" b="1"/>
              <a:t>Say:</a:t>
            </a:r>
            <a:endParaRPr lang="en-US"/>
          </a:p>
          <a:p>
            <a:pPr marL="285750" indent="-285750">
              <a:buFont typeface="Arial"/>
              <a:buChar char="•"/>
            </a:pPr>
            <a:r>
              <a:rPr lang="en-US"/>
              <a:t>Activity III is a physical analogy.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27</a:t>
            </a:fld>
            <a:endParaRPr lang="en-US"/>
          </a:p>
        </p:txBody>
      </p:sp>
    </p:spTree>
    <p:extLst>
      <p:ext uri="{BB962C8B-B14F-4D97-AF65-F5344CB8AC3E}">
        <p14:creationId xmlns:p14="http://schemas.microsoft.com/office/powerpoint/2010/main" val="113702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 </a:t>
            </a:r>
            <a:endParaRPr lang="en-US"/>
          </a:p>
          <a:p>
            <a:pPr marL="285750" indent="-285750">
              <a:buFont typeface="Arial"/>
              <a:buChar char="•"/>
            </a:pPr>
            <a:r>
              <a:rPr lang="en-US"/>
              <a:t>Distribute copies of student handout </a:t>
            </a:r>
            <a:r>
              <a:rPr lang="en-US" i="1" u="sng"/>
              <a:t>Let’s Get Physical</a:t>
            </a:r>
            <a:r>
              <a:rPr lang="en-US" i="1"/>
              <a:t> </a:t>
            </a:r>
            <a:r>
              <a:rPr lang="en-US"/>
              <a:t>and have students reflect on each of the statements, then identify whether they feel each one is true or false. This should be independent, formative work.</a:t>
            </a:r>
            <a:endParaRPr lang="en-US">
              <a:ea typeface="Calibri"/>
              <a:cs typeface="Calibri"/>
            </a:endParaRPr>
          </a:p>
          <a:p>
            <a:r>
              <a:rPr lang="en-US" b="1"/>
              <a:t>Say: </a:t>
            </a:r>
            <a:endParaRPr lang="en-US"/>
          </a:p>
          <a:p>
            <a:pPr marL="285750" indent="-285750">
              <a:buFont typeface="Arial"/>
              <a:buChar char="•"/>
            </a:pPr>
            <a:r>
              <a:rPr lang="en-US"/>
              <a:t>Let's take 5 minutes to complete this is an independent activity. Read each question and decide if it is true or false. </a:t>
            </a:r>
            <a:endParaRPr lang="en-US">
              <a:ea typeface="Calibri"/>
              <a:cs typeface="Calibri"/>
            </a:endParaRPr>
          </a:p>
          <a:p>
            <a:pPr marL="285750" indent="-285750">
              <a:buFont typeface="Arial"/>
              <a:buChar char="•"/>
            </a:pPr>
            <a:r>
              <a:rPr lang="en-US"/>
              <a:t>Once you are done, turn your paper over and put it to the side. We are going to revisit this worksheet in a few minutes and discuss our responses.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28</a:t>
            </a:fld>
            <a:endParaRPr lang="en-US"/>
          </a:p>
        </p:txBody>
      </p:sp>
    </p:spTree>
    <p:extLst>
      <p:ext uri="{BB962C8B-B14F-4D97-AF65-F5344CB8AC3E}">
        <p14:creationId xmlns:p14="http://schemas.microsoft.com/office/powerpoint/2010/main" val="2374716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285750" indent="-285750">
              <a:buFont typeface="Arial"/>
              <a:buChar char="•"/>
            </a:pPr>
            <a:r>
              <a:rPr lang="en-US"/>
              <a:t>We are going to read a passage as a whole group and then discuss it together. </a:t>
            </a:r>
            <a:endParaRPr lang="en-US">
              <a:ea typeface="Calibri"/>
              <a:cs typeface="Calibri"/>
            </a:endParaRPr>
          </a:p>
          <a:p>
            <a:r>
              <a:rPr lang="en-US" b="1"/>
              <a:t>Ask:</a:t>
            </a:r>
            <a:r>
              <a:rPr lang="en-US"/>
              <a:t> </a:t>
            </a:r>
            <a:endParaRPr lang="en-US">
              <a:ea typeface="Calibri"/>
              <a:cs typeface="Calibri"/>
            </a:endParaRPr>
          </a:p>
          <a:p>
            <a:pPr marL="285750" indent="-285750">
              <a:buFont typeface="Arial"/>
              <a:buChar char="•"/>
            </a:pPr>
            <a:r>
              <a:rPr lang="en-US"/>
              <a:t>Who would like to read the first paragraph? Second? Third? </a:t>
            </a:r>
          </a:p>
        </p:txBody>
      </p:sp>
      <p:sp>
        <p:nvSpPr>
          <p:cNvPr id="4" name="Slide Number Placeholder 3"/>
          <p:cNvSpPr>
            <a:spLocks noGrp="1"/>
          </p:cNvSpPr>
          <p:nvPr>
            <p:ph type="sldNum" sz="quarter" idx="5"/>
          </p:nvPr>
        </p:nvSpPr>
        <p:spPr/>
        <p:txBody>
          <a:bodyPr/>
          <a:lstStyle/>
          <a:p>
            <a:fld id="{C8A14E4F-D6ED-4A43-A6CF-1F8C2B3D0859}" type="slidenum">
              <a:t>29</a:t>
            </a:fld>
            <a:endParaRPr lang="en-US"/>
          </a:p>
        </p:txBody>
      </p:sp>
    </p:spTree>
    <p:extLst>
      <p:ext uri="{BB962C8B-B14F-4D97-AF65-F5344CB8AC3E}">
        <p14:creationId xmlns:p14="http://schemas.microsoft.com/office/powerpoint/2010/main" val="2684199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285750" indent="-285750">
              <a:buFont typeface="Arial"/>
              <a:buChar char="•"/>
            </a:pPr>
            <a:r>
              <a:rPr lang="en-US"/>
              <a:t>You are going to work with your neighbor for 5-minutes to discuss the questions on this slide. </a:t>
            </a:r>
            <a:endParaRPr lang="en-US">
              <a:ea typeface="Calibri"/>
              <a:cs typeface="Calibri"/>
            </a:endParaRPr>
          </a:p>
          <a:p>
            <a:endParaRPr lang="en-US">
              <a:cs typeface="+mn-lt"/>
            </a:endParaRPr>
          </a:p>
          <a:p>
            <a:r>
              <a:rPr lang="en-US" i="1"/>
              <a:t>Start a 5-minute timer. When there are two minutes left, </a:t>
            </a:r>
            <a:r>
              <a:rPr lang="en-US" b="1" i="1"/>
              <a:t>say </a:t>
            </a:r>
            <a:r>
              <a:rPr lang="en-US" i="1"/>
              <a:t>"we have 2 minutes left" as a transitional warning. </a:t>
            </a:r>
            <a:endParaRPr lang="en-US"/>
          </a:p>
          <a:p>
            <a:endParaRPr lang="en-US">
              <a:cs typeface="+mn-lt"/>
            </a:endParaRPr>
          </a:p>
          <a:p>
            <a:r>
              <a:rPr lang="en-US" b="1"/>
              <a:t>Ask </a:t>
            </a:r>
            <a:r>
              <a:rPr lang="en-US"/>
              <a:t>(once the timer goes off):</a:t>
            </a:r>
            <a:r>
              <a:rPr lang="en-US" b="1"/>
              <a:t> </a:t>
            </a:r>
            <a:endParaRPr lang="en-US"/>
          </a:p>
          <a:p>
            <a:pPr marL="285750" indent="-285750">
              <a:buFont typeface="Arial"/>
              <a:buChar char="•"/>
            </a:pPr>
            <a:r>
              <a:rPr lang="en-US"/>
              <a:t>What is this passage saying? </a:t>
            </a:r>
            <a:endParaRPr lang="en-US">
              <a:ea typeface="Calibri"/>
              <a:cs typeface="Calibri"/>
            </a:endParaRPr>
          </a:p>
          <a:p>
            <a:pPr marL="285750" indent="-285750">
              <a:buFont typeface="Arial"/>
              <a:buChar char="•"/>
            </a:pPr>
            <a:r>
              <a:rPr lang="en-US"/>
              <a:t>How would you define </a:t>
            </a:r>
            <a:r>
              <a:rPr lang="en-US" b="1"/>
              <a:t>physical health</a:t>
            </a:r>
            <a:r>
              <a:rPr lang="en-US"/>
              <a:t>?</a:t>
            </a:r>
            <a:endParaRPr lang="en-US">
              <a:ea typeface="Calibri"/>
              <a:cs typeface="Calibri"/>
            </a:endParaRPr>
          </a:p>
          <a:p>
            <a:pPr marL="285750" indent="-285750">
              <a:buFont typeface="Arial"/>
              <a:buChar char="•"/>
            </a:pPr>
            <a:r>
              <a:rPr lang="en-US"/>
              <a:t>How would you define </a:t>
            </a:r>
            <a:r>
              <a:rPr lang="en-US" b="1"/>
              <a:t>physical illness</a:t>
            </a:r>
            <a:r>
              <a:rPr lang="en-US"/>
              <a:t>?</a:t>
            </a:r>
            <a:endParaRPr lang="en-US">
              <a:ea typeface="Calibri"/>
              <a:cs typeface="Calibri"/>
            </a:endParaRPr>
          </a:p>
          <a:p>
            <a:r>
              <a:rPr lang="en-US"/>
              <a:t>Have students work in groups to come up with two definitions, one for physical health and the other for physical illness. Share these definitions with the class. You are looking for definitions that reflect the content of the passage provided, where physical health is a person’s physical state of being and physical illness is when there is something significantly wrong with their physical health that would require medical intervention. </a:t>
            </a:r>
            <a:endParaRPr lang="en-US">
              <a:ea typeface="Calibri"/>
              <a:cs typeface="Calibri"/>
            </a:endParaRPr>
          </a:p>
          <a:p>
            <a:r>
              <a:rPr lang="en-US"/>
              <a:t>Have students look back at their copies of Let’s Get Physical and reconsider their responses, changing between “true” and “false” where they see fit. This should be collaborative work. Student responses should be shared to ensure the lesson ends with all students having the correct answers.</a:t>
            </a:r>
            <a:endParaRPr lang="en-US">
              <a:ea typeface="Calibri"/>
              <a:cs typeface="Calibri"/>
            </a:endParaRPr>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30</a:t>
            </a:fld>
            <a:endParaRPr lang="en-US"/>
          </a:p>
        </p:txBody>
      </p:sp>
    </p:spTree>
    <p:extLst>
      <p:ext uri="{BB962C8B-B14F-4D97-AF65-F5344CB8AC3E}">
        <p14:creationId xmlns:p14="http://schemas.microsoft.com/office/powerpoint/2010/main" val="367044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285750" indent="-285750">
              <a:buFont typeface="Arial"/>
              <a:buChar char="•"/>
            </a:pPr>
            <a:r>
              <a:rPr lang="en-US"/>
              <a:t>All topics also have activities that will help us to learn more. Topic A has five activities that are listed here. Let's get started with Activity I: Loaded language. </a:t>
            </a:r>
          </a:p>
          <a:p>
            <a:r>
              <a:rPr lang="en-US" b="1"/>
              <a:t>Do:</a:t>
            </a:r>
            <a:endParaRPr lang="en-US"/>
          </a:p>
          <a:p>
            <a:pPr marL="285750" indent="-285750">
              <a:buFont typeface="Arial"/>
              <a:buChar char="•"/>
            </a:pPr>
            <a:r>
              <a:rPr lang="en-US"/>
              <a:t>Provide agenda of what Topic A will cover  (this slide)</a:t>
            </a:r>
          </a:p>
          <a:p>
            <a:r>
              <a:rPr lang="en-US" b="1"/>
              <a:t>Ask:  </a:t>
            </a:r>
            <a:endParaRPr lang="en-US"/>
          </a:p>
          <a:p>
            <a:pPr marL="285750" indent="-285750">
              <a:buFont typeface="Arial"/>
              <a:buChar char="•"/>
            </a:pPr>
            <a:r>
              <a:rPr lang="en-US"/>
              <a:t>“Any questions before we get started?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a:t>
            </a:fld>
            <a:endParaRPr lang="en-US"/>
          </a:p>
        </p:txBody>
      </p:sp>
    </p:spTree>
    <p:extLst>
      <p:ext uri="{BB962C8B-B14F-4D97-AF65-F5344CB8AC3E}">
        <p14:creationId xmlns:p14="http://schemas.microsoft.com/office/powerpoint/2010/main" val="3547940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a:t>
            </a:r>
          </a:p>
          <a:p>
            <a:pPr marL="285750" indent="-285750">
              <a:buFont typeface="Arial"/>
              <a:buChar char="•"/>
            </a:pPr>
            <a:r>
              <a:rPr lang="en-US"/>
              <a:t>Physical health is our physical state and  how well our bodies function. Physical illness is a physical condition that negatively affects how our bodies function and requires medical intervention. </a:t>
            </a:r>
            <a:endParaRPr lang="en-US">
              <a:ea typeface="Calibri"/>
              <a:cs typeface="Calibri"/>
            </a:endParaRPr>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31</a:t>
            </a:fld>
            <a:endParaRPr lang="en-US"/>
          </a:p>
        </p:txBody>
      </p:sp>
    </p:spTree>
    <p:extLst>
      <p:ext uri="{BB962C8B-B14F-4D97-AF65-F5344CB8AC3E}">
        <p14:creationId xmlns:p14="http://schemas.microsoft.com/office/powerpoint/2010/main" val="1267035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Ask:</a:t>
            </a:r>
            <a:r>
              <a:rPr lang="en-US"/>
              <a:t> </a:t>
            </a:r>
          </a:p>
          <a:p>
            <a:pPr marL="285750" indent="-285750">
              <a:buFont typeface="Arial"/>
              <a:buChar char="•"/>
            </a:pPr>
            <a:r>
              <a:rPr lang="en-US"/>
              <a:t>Are all problems with physical health considered to be physical illnesses? </a:t>
            </a:r>
            <a:endParaRPr lang="en-US">
              <a:ea typeface="Calibri"/>
              <a:cs typeface="Calibri"/>
            </a:endParaRPr>
          </a:p>
          <a:p>
            <a:r>
              <a:rPr lang="en-US" b="1"/>
              <a:t>Ask: </a:t>
            </a:r>
            <a:endParaRPr lang="en-US"/>
          </a:p>
          <a:p>
            <a:pPr marL="285750" indent="-285750">
              <a:buFont typeface="Arial"/>
              <a:buChar char="•"/>
            </a:pPr>
            <a:r>
              <a:rPr lang="en-US"/>
              <a:t>If I am "out of shape" and want to prevent it from becoming a physical illness (like diabetes or heart disease), what must I do? </a:t>
            </a:r>
            <a:endParaRPr lang="en-US">
              <a:ea typeface="Calibri"/>
              <a:cs typeface="Calibri"/>
            </a:endParaRPr>
          </a:p>
          <a:p>
            <a:r>
              <a:rPr lang="en-US" b="1"/>
              <a:t>Say: </a:t>
            </a:r>
            <a:endParaRPr lang="en-US"/>
          </a:p>
          <a:p>
            <a:pPr marL="285750" indent="-285750">
              <a:buFont typeface="Arial"/>
              <a:buChar char="•"/>
            </a:pPr>
            <a:r>
              <a:rPr lang="en-US"/>
              <a:t>Just as maintaining physical health requires deliberate actions, so does maintaining mental health.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32</a:t>
            </a:fld>
            <a:endParaRPr lang="en-US"/>
          </a:p>
        </p:txBody>
      </p:sp>
    </p:spTree>
    <p:extLst>
      <p:ext uri="{BB962C8B-B14F-4D97-AF65-F5344CB8AC3E}">
        <p14:creationId xmlns:p14="http://schemas.microsoft.com/office/powerpoint/2010/main" val="1379948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students work in groups to come up with two definitions, one for physical health and the other for physical illness. Share these definitions with the class. You are looking for definitions that reflect the content of the passage provided, where physical health is a person’s physical state of being and physical illness is when there is something significantly wrong with their physical health that would require medical intervention. </a:t>
            </a:r>
          </a:p>
          <a:p>
            <a:endParaRPr lang="en-US"/>
          </a:p>
          <a:p>
            <a:r>
              <a:rPr lang="en-US"/>
              <a:t>Have students look back at their copies of Let’s Get Physical and reconsider their responses, changing between “true” and “false” where they see fit. This should be collaborative work. Student responses should be shared to ensure the lesson ends with all students having the correct answers. </a:t>
            </a:r>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33</a:t>
            </a:fld>
            <a:endParaRPr lang="en-US"/>
          </a:p>
        </p:txBody>
      </p:sp>
    </p:spTree>
    <p:extLst>
      <p:ext uri="{BB962C8B-B14F-4D97-AF65-F5344CB8AC3E}">
        <p14:creationId xmlns:p14="http://schemas.microsoft.com/office/powerpoint/2010/main" val="321784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285750" indent="-285750">
              <a:buFont typeface="Arial"/>
              <a:buChar char="•"/>
            </a:pPr>
            <a:r>
              <a:rPr lang="en-US"/>
              <a:t>Activity IV is going to teach us about the states of mental health. Just like we all have physical health, we all have mental health. And just like we must actively take care of our physical health, we must actively take care of our mental health to prevent or decrease severity of experiences with mental illness. As we prepare to take care of our mental health, it's helpful to understand the four categories of mental health.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34</a:t>
            </a:fld>
            <a:endParaRPr lang="en-US"/>
          </a:p>
        </p:txBody>
      </p:sp>
    </p:spTree>
    <p:extLst>
      <p:ext uri="{BB962C8B-B14F-4D97-AF65-F5344CB8AC3E}">
        <p14:creationId xmlns:p14="http://schemas.microsoft.com/office/powerpoint/2010/main" val="386253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285750" indent="-285750">
              <a:buFont typeface="Arial"/>
              <a:buChar char="•"/>
            </a:pPr>
            <a:r>
              <a:rPr lang="en-US"/>
              <a:t>Here is the definition of mental health. </a:t>
            </a:r>
            <a:r>
              <a:rPr lang="en-US" i="1"/>
              <a:t>Read the definition. </a:t>
            </a:r>
            <a:endParaRPr lang="en-US"/>
          </a:p>
          <a:p>
            <a:r>
              <a:rPr lang="en-US" b="1"/>
              <a:t>Ask:</a:t>
            </a:r>
            <a:r>
              <a:rPr lang="en-US"/>
              <a:t> </a:t>
            </a:r>
            <a:endParaRPr lang="en-US">
              <a:ea typeface="Calibri"/>
              <a:cs typeface="Calibri"/>
            </a:endParaRPr>
          </a:p>
          <a:p>
            <a:pPr marL="285750" indent="-285750">
              <a:buFont typeface="Arial"/>
              <a:buChar char="•"/>
            </a:pPr>
            <a:r>
              <a:rPr lang="en-US"/>
              <a:t>How does this compare to our definition of physical health? </a:t>
            </a:r>
            <a:r>
              <a:rPr lang="en-US" i="1"/>
              <a:t>Summarize their ideas. </a:t>
            </a:r>
            <a:endParaRPr lang="en-US"/>
          </a:p>
          <a:p>
            <a:br>
              <a:rPr lang="en-US"/>
            </a:br>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35</a:t>
            </a:fld>
            <a:endParaRPr lang="en-US"/>
          </a:p>
        </p:txBody>
      </p:sp>
    </p:spTree>
    <p:extLst>
      <p:ext uri="{BB962C8B-B14F-4D97-AF65-F5344CB8AC3E}">
        <p14:creationId xmlns:p14="http://schemas.microsoft.com/office/powerpoint/2010/main" val="3103403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285750" indent="-285750">
              <a:buFont typeface="Arial"/>
              <a:buChar char="•"/>
            </a:pPr>
            <a:r>
              <a:rPr lang="en-US"/>
              <a:t>In this lesson, we describe four states of mental health. No distress, mental distress, mental health problems, and mental illness. A person can be in one or more of these states at the same time.  </a:t>
            </a:r>
            <a:endParaRPr lang="en-US">
              <a:ea typeface="Calibri"/>
              <a:cs typeface="Calibri"/>
            </a:endParaRPr>
          </a:p>
          <a:p>
            <a:br>
              <a:rPr lang="en-US"/>
            </a:br>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36</a:t>
            </a:fld>
            <a:endParaRPr lang="en-US"/>
          </a:p>
        </p:txBody>
      </p:sp>
    </p:spTree>
    <p:extLst>
      <p:ext uri="{BB962C8B-B14F-4D97-AF65-F5344CB8AC3E}">
        <p14:creationId xmlns:p14="http://schemas.microsoft.com/office/powerpoint/2010/main" val="3976050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endParaRPr lang="en-US"/>
          </a:p>
          <a:p>
            <a:pPr marL="285750" indent="-285750">
              <a:buFont typeface="Arial"/>
              <a:buChar char="•"/>
            </a:pPr>
            <a:r>
              <a:rPr lang="en-US"/>
              <a:t>Read the slide</a:t>
            </a:r>
            <a:endParaRPr lang="en-US">
              <a:ea typeface="Calibri"/>
              <a:cs typeface="Calibri"/>
            </a:endParaRPr>
          </a:p>
          <a:p>
            <a:r>
              <a:rPr lang="en-US" b="1"/>
              <a:t>Say</a:t>
            </a:r>
            <a:r>
              <a:rPr lang="en-US"/>
              <a:t>: </a:t>
            </a:r>
            <a:endParaRPr lang="en-US">
              <a:ea typeface="Calibri"/>
              <a:cs typeface="Calibri"/>
            </a:endParaRPr>
          </a:p>
          <a:p>
            <a:pPr marL="285750" indent="-285750">
              <a:buFont typeface="Arial"/>
              <a:buChar char="•"/>
            </a:pPr>
            <a:r>
              <a:rPr lang="en-US"/>
              <a:t>In the no distress category, we may experience emotions like happiness, bliss, joy, fun, cheerfulness, glee, satisfied, amused, enthusiastic, pleasure, excitement, passion, content.  </a:t>
            </a:r>
            <a:endParaRPr lang="en-US">
              <a:ea typeface="Calibri"/>
              <a:cs typeface="Calibri"/>
            </a:endParaRPr>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37</a:t>
            </a:fld>
            <a:endParaRPr lang="en-US"/>
          </a:p>
        </p:txBody>
      </p:sp>
    </p:spTree>
    <p:extLst>
      <p:ext uri="{BB962C8B-B14F-4D97-AF65-F5344CB8AC3E}">
        <p14:creationId xmlns:p14="http://schemas.microsoft.com/office/powerpoint/2010/main" val="456227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endParaRPr lang="en-US"/>
          </a:p>
          <a:p>
            <a:pPr marL="285750" indent="-285750">
              <a:buFont typeface="Arial"/>
              <a:buChar char="•"/>
            </a:pPr>
            <a:r>
              <a:rPr lang="en-US"/>
              <a:t>Read slide</a:t>
            </a:r>
            <a:endParaRPr lang="en-US">
              <a:ea typeface="Calibri"/>
              <a:cs typeface="Calibri"/>
            </a:endParaRPr>
          </a:p>
          <a:p>
            <a:r>
              <a:rPr lang="en-US" b="1"/>
              <a:t>Say: </a:t>
            </a:r>
            <a:endParaRPr lang="en-US"/>
          </a:p>
          <a:p>
            <a:pPr marL="285750" indent="-285750">
              <a:buFont typeface="Arial"/>
              <a:buChar char="•"/>
            </a:pPr>
            <a:r>
              <a:rPr lang="en-US"/>
              <a:t>In the mental distress category, we may experience emotions like focus, sadness, frustration, nervousness, embarrassment, annoyed, insecure, loneliness, or stress</a:t>
            </a:r>
            <a:endParaRPr lang="en-US">
              <a:ea typeface="Calibri"/>
              <a:cs typeface="Calibri"/>
            </a:endParaRPr>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38</a:t>
            </a:fld>
            <a:endParaRPr lang="en-US"/>
          </a:p>
        </p:txBody>
      </p:sp>
    </p:spTree>
    <p:extLst>
      <p:ext uri="{BB962C8B-B14F-4D97-AF65-F5344CB8AC3E}">
        <p14:creationId xmlns:p14="http://schemas.microsoft.com/office/powerpoint/2010/main" val="472918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endParaRPr lang="en-US"/>
          </a:p>
          <a:p>
            <a:pPr marL="285750" indent="-285750">
              <a:buFont typeface="Arial"/>
              <a:buChar char="•"/>
            </a:pPr>
            <a:r>
              <a:rPr lang="en-US"/>
              <a:t>Read the slide</a:t>
            </a:r>
            <a:endParaRPr lang="en-US">
              <a:ea typeface="Calibri"/>
              <a:cs typeface="Calibri"/>
            </a:endParaRPr>
          </a:p>
          <a:p>
            <a:r>
              <a:rPr lang="en-US" b="1"/>
              <a:t>Say: </a:t>
            </a:r>
            <a:endParaRPr lang="en-US"/>
          </a:p>
          <a:p>
            <a:pPr marL="285750" indent="-285750">
              <a:buFont typeface="Arial"/>
              <a:buChar char="•"/>
            </a:pPr>
            <a:r>
              <a:rPr lang="en-US"/>
              <a:t>In the mental health problem category, we may experience emotions like panic, shock, rage, unmotivated, rejected, hurt, weak, isolated, ashamed. </a:t>
            </a:r>
            <a:endParaRPr lang="en-US">
              <a:ea typeface="Calibri"/>
              <a:cs typeface="Calibri"/>
            </a:endParaRPr>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39</a:t>
            </a:fld>
            <a:endParaRPr lang="en-US"/>
          </a:p>
        </p:txBody>
      </p:sp>
    </p:spTree>
    <p:extLst>
      <p:ext uri="{BB962C8B-B14F-4D97-AF65-F5344CB8AC3E}">
        <p14:creationId xmlns:p14="http://schemas.microsoft.com/office/powerpoint/2010/main" val="1047799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285750" indent="-285750">
              <a:buFont typeface="Arial"/>
              <a:buChar char="•"/>
            </a:pPr>
            <a:r>
              <a:rPr lang="en-US"/>
              <a:t>In the mental illness category, we may experience emotions like paranoia, rejection, hopelessness, betrayal, hostility, irritability and, confusion consistently over a period of time. When we experience mental illness, it can be very challenging to escape, avoid, or cope with challenging feelings. However, when we can name how we feel and share with others, it allows us to get the help we need to cope with difficult emotions.   </a:t>
            </a:r>
            <a:endParaRPr lang="en-US">
              <a:ea typeface="Calibri"/>
              <a:cs typeface="Calibri"/>
            </a:endParaRPr>
          </a:p>
          <a:p>
            <a:pPr marL="285750" indent="-285750">
              <a:buFont typeface="Arial"/>
              <a:buChar char="•"/>
            </a:pPr>
            <a:r>
              <a:rPr lang="en-US"/>
              <a:t>For example, if you're experiencing some of the emotions discussed, the adults that care for you can help or identify professionals with skills to diagnose and treat mental illness. Ultimately, mental illness is a medical condition diagnosed by trained health professionals using standard criteria. It is important to remember that when a person is diagnosed with a mental illness they do not lose their mental health.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40</a:t>
            </a:fld>
            <a:endParaRPr lang="en-US"/>
          </a:p>
        </p:txBody>
      </p:sp>
    </p:spTree>
    <p:extLst>
      <p:ext uri="{BB962C8B-B14F-4D97-AF65-F5344CB8AC3E}">
        <p14:creationId xmlns:p14="http://schemas.microsoft.com/office/powerpoint/2010/main" val="330762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Purpose of activity (conceptual connection): the language used to represent an emotional experience can affect how it is perceived and responded to by self and others</a:t>
            </a:r>
            <a:r>
              <a:rPr lang="en-US"/>
              <a:t>. </a:t>
            </a:r>
          </a:p>
          <a:p>
            <a:br>
              <a:rPr lang="en-US"/>
            </a:br>
            <a:endParaRPr lang="en-US"/>
          </a:p>
          <a:p>
            <a:r>
              <a:rPr lang="en-US" i="1"/>
              <a:t>Draw students’ attention to the fact that the terms they use to describe a situation may be inaccurate and could even aggravate a situation </a:t>
            </a:r>
            <a:endParaRPr lang="en-US"/>
          </a:p>
          <a:p>
            <a:br>
              <a:rPr lang="en-US"/>
            </a:br>
            <a:endParaRPr lang="en-US"/>
          </a:p>
          <a:p>
            <a:r>
              <a:rPr lang="en-US" b="1"/>
              <a:t>Say:</a:t>
            </a:r>
            <a:r>
              <a:rPr lang="en-US"/>
              <a:t> </a:t>
            </a:r>
            <a:endParaRPr lang="en-US">
              <a:ea typeface="Calibri"/>
              <a:cs typeface="Calibri"/>
            </a:endParaRPr>
          </a:p>
          <a:p>
            <a:pPr marL="285750" indent="-285750">
              <a:buFont typeface="Arial"/>
              <a:buChar char="•"/>
            </a:pPr>
            <a:r>
              <a:rPr lang="en-US"/>
              <a:t>We are going to talk about loaded language because the terms we use to describe a situation affect how it is understood by others. When we describe feelings and situations accurately, it makes it easier for others to understand us and help. When we describe feelings and situations inaccurately, it can make it more difficult to get the help we need and even make a situation worse.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a:t>
            </a:fld>
            <a:endParaRPr lang="en-US"/>
          </a:p>
        </p:txBody>
      </p:sp>
    </p:spTree>
    <p:extLst>
      <p:ext uri="{BB962C8B-B14F-4D97-AF65-F5344CB8AC3E}">
        <p14:creationId xmlns:p14="http://schemas.microsoft.com/office/powerpoint/2010/main" val="1625597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Ask: </a:t>
            </a:r>
            <a:endParaRPr lang="en-US"/>
          </a:p>
          <a:p>
            <a:pPr marL="285750" indent="-285750">
              <a:buFont typeface="Arial"/>
              <a:buChar char="•"/>
            </a:pPr>
            <a:r>
              <a:rPr lang="en-US"/>
              <a:t>Are all problems with mental health considered to be mental illness? </a:t>
            </a:r>
            <a:endParaRPr lang="en-US">
              <a:ea typeface="Calibri"/>
              <a:cs typeface="Calibri"/>
            </a:endParaRPr>
          </a:p>
          <a:p>
            <a:r>
              <a:rPr lang="en-US" b="1"/>
              <a:t>Ask</a:t>
            </a:r>
            <a:r>
              <a:rPr lang="en-US"/>
              <a:t>: </a:t>
            </a:r>
            <a:endParaRPr lang="en-US">
              <a:ea typeface="Calibri"/>
              <a:cs typeface="Calibri"/>
            </a:endParaRPr>
          </a:p>
          <a:p>
            <a:pPr marL="285750" indent="-285750">
              <a:buFont typeface="Arial"/>
              <a:buChar char="•"/>
            </a:pPr>
            <a:r>
              <a:rPr lang="en-US"/>
              <a:t>How might it be possible to have mental health and mental illness</a:t>
            </a:r>
            <a:r>
              <a:rPr lang="en-US" b="1"/>
              <a:t> at the same time</a:t>
            </a:r>
            <a:r>
              <a:rPr lang="en-US"/>
              <a:t>? </a:t>
            </a:r>
            <a:endParaRPr lang="en-US">
              <a:ea typeface="Calibri"/>
              <a:cs typeface="Calibri"/>
            </a:endParaRPr>
          </a:p>
          <a:p>
            <a:r>
              <a:rPr lang="en-US" b="1"/>
              <a:t>Say</a:t>
            </a:r>
            <a:r>
              <a:rPr lang="en-US"/>
              <a:t>: </a:t>
            </a:r>
            <a:endParaRPr lang="en-US">
              <a:ea typeface="Calibri"/>
              <a:cs typeface="Calibri"/>
            </a:endParaRPr>
          </a:p>
          <a:p>
            <a:pPr marL="285750" indent="-285750">
              <a:buFont typeface="Arial"/>
              <a:buChar char="•"/>
            </a:pPr>
            <a:r>
              <a:rPr lang="en-US"/>
              <a:t>Having problems with your mental health does not automatically mean you have a mental illness. For example, when you are stressed about a test that's coming up, it's normal to feel nervous or experience racing thoughts like "I hope I do well," "am I going to pass," and "what else do I need to study to be prepared?"  If you do in fact have a mental illness, like depression, you still have mental health. For example, you can feel happiness and experience excitement during some moments while dealing with sadness in other moments.   </a:t>
            </a:r>
            <a:endParaRPr lang="en-US">
              <a:ea typeface="Calibri"/>
              <a:cs typeface="Calibri"/>
            </a:endParaRPr>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41</a:t>
            </a:fld>
            <a:endParaRPr lang="en-US"/>
          </a:p>
        </p:txBody>
      </p:sp>
    </p:spTree>
    <p:extLst>
      <p:ext uri="{BB962C8B-B14F-4D97-AF65-F5344CB8AC3E}">
        <p14:creationId xmlns:p14="http://schemas.microsoft.com/office/powerpoint/2010/main" val="288138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Instructions: </a:t>
            </a:r>
            <a:endParaRPr lang="en-US"/>
          </a:p>
          <a:p>
            <a:pPr marL="285750" indent="-285750">
              <a:buFont typeface="Arial"/>
              <a:buChar char="•"/>
            </a:pPr>
            <a:r>
              <a:rPr lang="en-US"/>
              <a:t>Classify each example as either </a:t>
            </a:r>
            <a:r>
              <a:rPr lang="en-US" i="1"/>
              <a:t>no distress, mental distress, </a:t>
            </a:r>
            <a:r>
              <a:rPr lang="en-US"/>
              <a:t>a </a:t>
            </a:r>
            <a:r>
              <a:rPr lang="en-US" i="1"/>
              <a:t>mental health problem </a:t>
            </a:r>
            <a:r>
              <a:rPr lang="en-US"/>
              <a:t>or a </a:t>
            </a:r>
            <a:r>
              <a:rPr lang="en-US" i="1"/>
              <a:t>mental illness.</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42</a:t>
            </a:fld>
            <a:endParaRPr lang="en-US"/>
          </a:p>
        </p:txBody>
      </p:sp>
    </p:spTree>
    <p:extLst>
      <p:ext uri="{BB962C8B-B14F-4D97-AF65-F5344CB8AC3E}">
        <p14:creationId xmlns:p14="http://schemas.microsoft.com/office/powerpoint/2010/main" val="3207709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43</a:t>
            </a:fld>
            <a:endParaRPr lang="en-US"/>
          </a:p>
        </p:txBody>
      </p:sp>
    </p:spTree>
    <p:extLst>
      <p:ext uri="{BB962C8B-B14F-4D97-AF65-F5344CB8AC3E}">
        <p14:creationId xmlns:p14="http://schemas.microsoft.com/office/powerpoint/2010/main" val="3503443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44</a:t>
            </a:fld>
            <a:endParaRPr lang="en-US"/>
          </a:p>
        </p:txBody>
      </p:sp>
    </p:spTree>
    <p:extLst>
      <p:ext uri="{BB962C8B-B14F-4D97-AF65-F5344CB8AC3E}">
        <p14:creationId xmlns:p14="http://schemas.microsoft.com/office/powerpoint/2010/main" val="1674947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45</a:t>
            </a:fld>
            <a:endParaRPr lang="en-US"/>
          </a:p>
        </p:txBody>
      </p:sp>
    </p:spTree>
    <p:extLst>
      <p:ext uri="{BB962C8B-B14F-4D97-AF65-F5344CB8AC3E}">
        <p14:creationId xmlns:p14="http://schemas.microsoft.com/office/powerpoint/2010/main" val="4222767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46</a:t>
            </a:fld>
            <a:endParaRPr lang="en-US"/>
          </a:p>
        </p:txBody>
      </p:sp>
    </p:spTree>
    <p:extLst>
      <p:ext uri="{BB962C8B-B14F-4D97-AF65-F5344CB8AC3E}">
        <p14:creationId xmlns:p14="http://schemas.microsoft.com/office/powerpoint/2010/main" val="742654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47</a:t>
            </a:fld>
            <a:endParaRPr lang="en-US"/>
          </a:p>
        </p:txBody>
      </p:sp>
    </p:spTree>
    <p:extLst>
      <p:ext uri="{BB962C8B-B14F-4D97-AF65-F5344CB8AC3E}">
        <p14:creationId xmlns:p14="http://schemas.microsoft.com/office/powerpoint/2010/main" val="3477970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48</a:t>
            </a:fld>
            <a:endParaRPr lang="en-US"/>
          </a:p>
        </p:txBody>
      </p:sp>
    </p:spTree>
    <p:extLst>
      <p:ext uri="{BB962C8B-B14F-4D97-AF65-F5344CB8AC3E}">
        <p14:creationId xmlns:p14="http://schemas.microsoft.com/office/powerpoint/2010/main" val="2201487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49</a:t>
            </a:fld>
            <a:endParaRPr lang="en-US"/>
          </a:p>
        </p:txBody>
      </p:sp>
    </p:spTree>
    <p:extLst>
      <p:ext uri="{BB962C8B-B14F-4D97-AF65-F5344CB8AC3E}">
        <p14:creationId xmlns:p14="http://schemas.microsoft.com/office/powerpoint/2010/main" val="1920727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50</a:t>
            </a:fld>
            <a:endParaRPr lang="en-US"/>
          </a:p>
        </p:txBody>
      </p:sp>
    </p:spTree>
    <p:extLst>
      <p:ext uri="{BB962C8B-B14F-4D97-AF65-F5344CB8AC3E}">
        <p14:creationId xmlns:p14="http://schemas.microsoft.com/office/powerpoint/2010/main" val="418969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endParaRPr lang="en-US" dirty="0"/>
          </a:p>
          <a:p>
            <a:pPr marL="285750" indent="-285750">
              <a:buFont typeface="Arial"/>
              <a:buChar char="•"/>
            </a:pPr>
            <a:r>
              <a:rPr lang="en-US" dirty="0"/>
              <a:t>Engage students in discussion about the idea of being “depressed." </a:t>
            </a:r>
            <a:endParaRPr lang="en-US" dirty="0">
              <a:ea typeface="Calibri"/>
              <a:cs typeface="Calibri"/>
            </a:endParaRPr>
          </a:p>
          <a:p>
            <a:endParaRPr lang="en-US" dirty="0">
              <a:cs typeface="+mn-lt"/>
            </a:endParaRPr>
          </a:p>
          <a:p>
            <a:r>
              <a:rPr lang="en-US" b="1" dirty="0"/>
              <a:t>Ask students questions such as: </a:t>
            </a:r>
            <a:endParaRPr lang="en-US" dirty="0"/>
          </a:p>
          <a:p>
            <a:pPr marL="285750" indent="-285750">
              <a:buFont typeface="Arial"/>
              <a:buChar char="•"/>
            </a:pPr>
            <a:r>
              <a:rPr lang="en-US" dirty="0"/>
              <a:t>If I told you that I was depressed, what do I mean? </a:t>
            </a:r>
            <a:endParaRPr lang="en-US" dirty="0">
              <a:ea typeface="Calibri"/>
              <a:cs typeface="Calibri"/>
            </a:endParaRPr>
          </a:p>
          <a:p>
            <a:pPr marL="285750" indent="-285750">
              <a:buFont typeface="Arial"/>
              <a:buChar char="•"/>
            </a:pPr>
            <a:r>
              <a:rPr lang="en-US" dirty="0"/>
              <a:t>Can you give me examples of situations in which a person might say they were depressed? </a:t>
            </a:r>
            <a:endParaRPr lang="en-US" dirty="0">
              <a:ea typeface="Calibri"/>
              <a:cs typeface="Calibri"/>
            </a:endParaRPr>
          </a:p>
          <a:p>
            <a:endParaRPr lang="en-US" dirty="0">
              <a:cs typeface="+mn-lt"/>
            </a:endParaRPr>
          </a:p>
          <a:p>
            <a:r>
              <a:rPr lang="en-US" i="1" dirty="0"/>
              <a:t>Student responses will likely focus around situations where they were sad, lonely, etc. </a:t>
            </a:r>
            <a:endParaRPr lang="en-US" dirty="0"/>
          </a:p>
          <a:p>
            <a:endParaRPr lang="en-US" dirty="0">
              <a:cs typeface="+mn-lt"/>
            </a:endParaRPr>
          </a:p>
          <a:p>
            <a:r>
              <a:rPr lang="en-US" b="1" dirty="0"/>
              <a:t>Ask:</a:t>
            </a:r>
            <a:r>
              <a:rPr lang="en-US" dirty="0"/>
              <a:t> </a:t>
            </a:r>
            <a:endParaRPr lang="en-US" dirty="0">
              <a:ea typeface="Calibri"/>
              <a:cs typeface="Calibri"/>
            </a:endParaRPr>
          </a:p>
          <a:p>
            <a:pPr marL="285750" indent="-285750">
              <a:buFont typeface="Arial"/>
              <a:buChar char="•"/>
            </a:pPr>
            <a:r>
              <a:rPr lang="en-US" dirty="0"/>
              <a:t>If I told you that I was depressed, what do I mean? </a:t>
            </a:r>
            <a:endParaRPr lang="en-US" dirty="0">
              <a:ea typeface="Calibri"/>
              <a:cs typeface="Calibri"/>
            </a:endParaRPr>
          </a:p>
          <a:p>
            <a:endParaRPr lang="en-US" dirty="0">
              <a:cs typeface="+mn-lt"/>
            </a:endParaRPr>
          </a:p>
          <a:p>
            <a:r>
              <a:rPr lang="en-US" b="1" dirty="0"/>
              <a:t>Do: </a:t>
            </a:r>
            <a:endParaRPr lang="en-US" dirty="0"/>
          </a:p>
          <a:p>
            <a:pPr marL="285750" indent="-285750">
              <a:buFont typeface="Arial"/>
              <a:buChar char="•"/>
            </a:pPr>
            <a:r>
              <a:rPr lang="en-US" dirty="0"/>
              <a:t>Call on diverse voices to respond to the questions.</a:t>
            </a:r>
            <a:endParaRPr lang="en-US" dirty="0">
              <a:ea typeface="Calibri"/>
              <a:cs typeface="Calibri"/>
            </a:endParaRPr>
          </a:p>
          <a:p>
            <a:endParaRPr lang="en-US" dirty="0">
              <a:cs typeface="+mn-lt"/>
            </a:endParaRPr>
          </a:p>
          <a:p>
            <a:r>
              <a:rPr lang="en-US" b="1" dirty="0"/>
              <a:t>Ask:</a:t>
            </a:r>
            <a:r>
              <a:rPr lang="en-US" dirty="0"/>
              <a:t> </a:t>
            </a:r>
            <a:endParaRPr lang="en-US" dirty="0">
              <a:ea typeface="Calibri"/>
              <a:cs typeface="Calibri"/>
            </a:endParaRPr>
          </a:p>
          <a:p>
            <a:pPr marL="285750" indent="-285750">
              <a:buFont typeface="Arial"/>
              <a:buChar char="•"/>
            </a:pPr>
            <a:r>
              <a:rPr lang="en-US" dirty="0"/>
              <a:t>What are some examples of situations in which a person might say they were depressed? </a:t>
            </a:r>
            <a:endParaRPr lang="en-US" dirty="0">
              <a:ea typeface="Calibri"/>
              <a:cs typeface="Calibri"/>
            </a:endParaRPr>
          </a:p>
          <a:p>
            <a:endParaRPr lang="en-US" dirty="0">
              <a:cs typeface="+mn-lt"/>
            </a:endParaRPr>
          </a:p>
          <a:p>
            <a:r>
              <a:rPr lang="en-US" b="1" dirty="0"/>
              <a:t>Do</a:t>
            </a:r>
            <a:r>
              <a:rPr lang="en-US" dirty="0"/>
              <a:t>: </a:t>
            </a:r>
            <a:endParaRPr lang="en-US" dirty="0">
              <a:ea typeface="Calibri"/>
              <a:cs typeface="Calibri"/>
            </a:endParaRPr>
          </a:p>
          <a:p>
            <a:pPr marL="285750" indent="-285750">
              <a:buFont typeface="Arial"/>
              <a:buChar char="•"/>
            </a:pPr>
            <a:r>
              <a:rPr lang="en-US" dirty="0"/>
              <a:t>Call on diverse voice to respond to the questions and briefly summarize their responses. </a:t>
            </a:r>
            <a:endParaRPr lang="en-US" dirty="0">
              <a:ea typeface="Calibri"/>
              <a:cs typeface="Calibri"/>
            </a:endParaRPr>
          </a:p>
          <a:p>
            <a:br>
              <a:rPr lang="en-US" dirty="0">
                <a:cs typeface="+mn-lt"/>
              </a:rPr>
            </a:br>
            <a:endParaRPr lang="en-US"/>
          </a:p>
        </p:txBody>
      </p:sp>
      <p:sp>
        <p:nvSpPr>
          <p:cNvPr id="4" name="Slide Number Placeholder 3"/>
          <p:cNvSpPr>
            <a:spLocks noGrp="1"/>
          </p:cNvSpPr>
          <p:nvPr>
            <p:ph type="sldNum" sz="quarter" idx="5"/>
          </p:nvPr>
        </p:nvSpPr>
        <p:spPr/>
        <p:txBody>
          <a:bodyPr/>
          <a:lstStyle/>
          <a:p>
            <a:fld id="{C8A14E4F-D6ED-4A43-A6CF-1F8C2B3D0859}" type="slidenum">
              <a:t>6</a:t>
            </a:fld>
            <a:endParaRPr lang="en-US"/>
          </a:p>
        </p:txBody>
      </p:sp>
    </p:spTree>
    <p:extLst>
      <p:ext uri="{BB962C8B-B14F-4D97-AF65-F5344CB8AC3E}">
        <p14:creationId xmlns:p14="http://schemas.microsoft.com/office/powerpoint/2010/main" val="205158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51</a:t>
            </a:fld>
            <a:endParaRPr lang="en-US"/>
          </a:p>
        </p:txBody>
      </p:sp>
    </p:spTree>
    <p:extLst>
      <p:ext uri="{BB962C8B-B14F-4D97-AF65-F5344CB8AC3E}">
        <p14:creationId xmlns:p14="http://schemas.microsoft.com/office/powerpoint/2010/main" val="38781112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52</a:t>
            </a:fld>
            <a:endParaRPr lang="en-US"/>
          </a:p>
        </p:txBody>
      </p:sp>
    </p:spTree>
    <p:extLst>
      <p:ext uri="{BB962C8B-B14F-4D97-AF65-F5344CB8AC3E}">
        <p14:creationId xmlns:p14="http://schemas.microsoft.com/office/powerpoint/2010/main" val="4144841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53</a:t>
            </a:fld>
            <a:endParaRPr lang="en-US"/>
          </a:p>
        </p:txBody>
      </p:sp>
    </p:spTree>
    <p:extLst>
      <p:ext uri="{BB962C8B-B14F-4D97-AF65-F5344CB8AC3E}">
        <p14:creationId xmlns:p14="http://schemas.microsoft.com/office/powerpoint/2010/main" val="8526689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54</a:t>
            </a:fld>
            <a:endParaRPr lang="en-US"/>
          </a:p>
        </p:txBody>
      </p:sp>
    </p:spTree>
    <p:extLst>
      <p:ext uri="{BB962C8B-B14F-4D97-AF65-F5344CB8AC3E}">
        <p14:creationId xmlns:p14="http://schemas.microsoft.com/office/powerpoint/2010/main" val="39922202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55</a:t>
            </a:fld>
            <a:endParaRPr lang="en-US"/>
          </a:p>
        </p:txBody>
      </p:sp>
    </p:spTree>
    <p:extLst>
      <p:ext uri="{BB962C8B-B14F-4D97-AF65-F5344CB8AC3E}">
        <p14:creationId xmlns:p14="http://schemas.microsoft.com/office/powerpoint/2010/main" val="2969416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56</a:t>
            </a:fld>
            <a:endParaRPr lang="en-US"/>
          </a:p>
        </p:txBody>
      </p:sp>
    </p:spTree>
    <p:extLst>
      <p:ext uri="{BB962C8B-B14F-4D97-AF65-F5344CB8AC3E}">
        <p14:creationId xmlns:p14="http://schemas.microsoft.com/office/powerpoint/2010/main" val="6787051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57</a:t>
            </a:fld>
            <a:endParaRPr lang="en-US"/>
          </a:p>
        </p:txBody>
      </p:sp>
    </p:spTree>
    <p:extLst>
      <p:ext uri="{BB962C8B-B14F-4D97-AF65-F5344CB8AC3E}">
        <p14:creationId xmlns:p14="http://schemas.microsoft.com/office/powerpoint/2010/main" val="3315905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58</a:t>
            </a:fld>
            <a:endParaRPr lang="en-US"/>
          </a:p>
        </p:txBody>
      </p:sp>
    </p:spTree>
    <p:extLst>
      <p:ext uri="{BB962C8B-B14F-4D97-AF65-F5344CB8AC3E}">
        <p14:creationId xmlns:p14="http://schemas.microsoft.com/office/powerpoint/2010/main" val="38823614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59</a:t>
            </a:fld>
            <a:endParaRPr lang="en-US"/>
          </a:p>
        </p:txBody>
      </p:sp>
    </p:spTree>
    <p:extLst>
      <p:ext uri="{BB962C8B-B14F-4D97-AF65-F5344CB8AC3E}">
        <p14:creationId xmlns:p14="http://schemas.microsoft.com/office/powerpoint/2010/main" val="387584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60</a:t>
            </a:fld>
            <a:endParaRPr lang="en-US"/>
          </a:p>
        </p:txBody>
      </p:sp>
    </p:spTree>
    <p:extLst>
      <p:ext uri="{BB962C8B-B14F-4D97-AF65-F5344CB8AC3E}">
        <p14:creationId xmlns:p14="http://schemas.microsoft.com/office/powerpoint/2010/main" val="31496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endParaRPr lang="en-US" dirty="0"/>
          </a:p>
          <a:p>
            <a:pPr marL="285750" indent="-285750">
              <a:buFont typeface="Arial"/>
              <a:buChar char="•"/>
            </a:pPr>
            <a:r>
              <a:rPr lang="en-US" dirty="0"/>
              <a:t>Share the following definition of the word depressed. </a:t>
            </a:r>
            <a:endParaRPr lang="en-US" dirty="0">
              <a:cs typeface="Calibri"/>
            </a:endParaRPr>
          </a:p>
          <a:p>
            <a:endParaRPr lang="en-US" dirty="0">
              <a:cs typeface="+mn-lt"/>
            </a:endParaRPr>
          </a:p>
          <a:p>
            <a:r>
              <a:rPr lang="en-US" b="1" dirty="0"/>
              <a:t>Ask students questions such as: </a:t>
            </a:r>
            <a:endParaRPr lang="en-US" dirty="0"/>
          </a:p>
          <a:p>
            <a:pPr marL="285750" indent="-285750">
              <a:buFont typeface="Arial"/>
              <a:buChar char="•"/>
            </a:pPr>
            <a:r>
              <a:rPr lang="en-US" dirty="0"/>
              <a:t>How does this definition fit with the examples you have given? </a:t>
            </a:r>
            <a:endParaRPr lang="en-US" dirty="0">
              <a:ea typeface="Calibri"/>
              <a:cs typeface="Calibri"/>
            </a:endParaRPr>
          </a:p>
          <a:p>
            <a:pPr marL="285750" indent="-285750">
              <a:buFont typeface="Arial"/>
              <a:buChar char="•"/>
            </a:pPr>
            <a:r>
              <a:rPr lang="en-US" dirty="0"/>
              <a:t>How might people respond to hearing that someone is depressed?</a:t>
            </a:r>
            <a:endParaRPr lang="en-US" dirty="0">
              <a:ea typeface="Calibri"/>
              <a:cs typeface="Calibri"/>
            </a:endParaRPr>
          </a:p>
          <a:p>
            <a:pPr marL="285750" indent="-285750">
              <a:buFont typeface="Arial"/>
              <a:buChar char="•"/>
            </a:pPr>
            <a:r>
              <a:rPr lang="en-US" dirty="0"/>
              <a:t>Is using the term “depressed” always accurate? </a:t>
            </a:r>
            <a:endParaRPr lang="en-US" dirty="0">
              <a:ea typeface="Calibri"/>
              <a:cs typeface="Calibri"/>
            </a:endParaRPr>
          </a:p>
          <a:p>
            <a:pPr marL="285750" indent="-285750">
              <a:buFont typeface="Arial"/>
              <a:buChar char="•"/>
            </a:pPr>
            <a:r>
              <a:rPr lang="en-US" dirty="0"/>
              <a:t>What other, more accurate terms could we use in situations where a person might say they felt depressed? </a:t>
            </a:r>
            <a:endParaRPr lang="en-US" dirty="0">
              <a:cs typeface="Calibri"/>
            </a:endParaRPr>
          </a:p>
          <a:p>
            <a:endParaRPr lang="en-US" dirty="0">
              <a:cs typeface="+mn-lt"/>
            </a:endParaRPr>
          </a:p>
          <a:p>
            <a:r>
              <a:rPr lang="en-US" b="1" dirty="0"/>
              <a:t>Do:</a:t>
            </a:r>
            <a:endParaRPr lang="en-US" dirty="0"/>
          </a:p>
          <a:p>
            <a:pPr marL="285750" indent="-285750">
              <a:buFont typeface="Arial"/>
              <a:buChar char="•"/>
            </a:pPr>
            <a:r>
              <a:rPr lang="en-US" dirty="0"/>
              <a:t>Draw students’ attention to personal experiences where they heard someone describing themselves as “depressed.”</a:t>
            </a:r>
            <a:endParaRPr lang="en-US" dirty="0">
              <a:cs typeface="Calibri"/>
            </a:endParaRPr>
          </a:p>
          <a:p>
            <a:pPr marL="285750" indent="-285750">
              <a:buFont typeface="Arial"/>
              <a:buChar char="•"/>
            </a:pPr>
            <a:r>
              <a:rPr lang="en-US" dirty="0"/>
              <a:t>Discuss whether (or under what circumstances) different vocabulary would provide a more accurate description of what is going on Discussion about depression may reveal student experiences of living with, or supporting a friend or family member who has a diagnosed depression. With this in mind,</a:t>
            </a:r>
            <a:r>
              <a:rPr lang="en-US" u="sng" dirty="0"/>
              <a:t> teachers should be sensitive to the particular needs of students impacted by a diagnosed depression during this activity. </a:t>
            </a:r>
            <a:endParaRPr lang="en-US" dirty="0"/>
          </a:p>
          <a:p>
            <a:endParaRPr lang="en-US" dirty="0">
              <a:cs typeface="+mn-lt"/>
            </a:endParaRPr>
          </a:p>
          <a:p>
            <a:r>
              <a:rPr lang="en-US" b="1" dirty="0"/>
              <a:t>Say: </a:t>
            </a:r>
            <a:endParaRPr lang="en-US" dirty="0"/>
          </a:p>
          <a:p>
            <a:pPr marL="285750" indent="-285750">
              <a:buFont typeface="Arial"/>
              <a:buChar char="•"/>
            </a:pPr>
            <a:r>
              <a:rPr lang="en-US" dirty="0"/>
              <a:t>Here is a definition for depression. </a:t>
            </a:r>
            <a:endParaRPr lang="en-US" dirty="0">
              <a:cs typeface="Calibri"/>
            </a:endParaRPr>
          </a:p>
          <a:p>
            <a:endParaRPr lang="en-US" dirty="0">
              <a:cs typeface="+mn-lt"/>
            </a:endParaRPr>
          </a:p>
          <a:p>
            <a:r>
              <a:rPr lang="en-US" b="1" dirty="0"/>
              <a:t>Ask: </a:t>
            </a:r>
            <a:endParaRPr lang="en-US" dirty="0"/>
          </a:p>
          <a:p>
            <a:pPr marL="285750" indent="-285750">
              <a:buFont typeface="Arial"/>
              <a:buChar char="•"/>
            </a:pPr>
            <a:r>
              <a:rPr lang="en-US" dirty="0"/>
              <a:t>Who would like to read this definition aloud to the class? </a:t>
            </a:r>
            <a:endParaRPr lang="en-US" dirty="0">
              <a:cs typeface="Calibri"/>
            </a:endParaRPr>
          </a:p>
          <a:p>
            <a:pPr marL="285750" indent="-285750">
              <a:buFont typeface="Arial"/>
              <a:buChar char="•"/>
            </a:pPr>
            <a:r>
              <a:rPr lang="en-US" dirty="0"/>
              <a:t>How does this definition fit with the examples you have given? Is using the term "depressed" always accurate? What other, more accurate terms could we use in situations where a person might say they felt depressed? </a:t>
            </a:r>
            <a:endParaRPr lang="en-US" dirty="0">
              <a:cs typeface="Calibri"/>
            </a:endParaRPr>
          </a:p>
          <a:p>
            <a:endParaRPr lang="en-US" dirty="0">
              <a:cs typeface="+mn-lt"/>
            </a:endParaRPr>
          </a:p>
          <a:p>
            <a:r>
              <a:rPr lang="en-US" i="1" dirty="0"/>
              <a:t>Student responses could include words and phrases such as: sad, lonely, disconnected, low-spirits, blue, etc. </a:t>
            </a:r>
            <a:br>
              <a:rPr lang="en-US" dirty="0">
                <a:cs typeface="+mn-lt"/>
              </a:rPr>
            </a:br>
            <a:endParaRPr lang="en-US"/>
          </a:p>
          <a:p>
            <a:r>
              <a:rPr lang="en-US" b="1" dirty="0"/>
              <a:t>Say: </a:t>
            </a:r>
            <a:endParaRPr lang="en-US" dirty="0"/>
          </a:p>
          <a:p>
            <a:pPr marL="285750" indent="-285750">
              <a:buFont typeface="Arial"/>
              <a:buChar char="•"/>
            </a:pPr>
            <a:r>
              <a:rPr lang="en-US" dirty="0"/>
              <a:t>Think about others in your life that have used the word "depressed" to describe how they were feeling. Were they actually "depressed" based on our definition or could other words have been used to more accurately describe how they were feeling? Nod your head "yes" or shake your head "no" to respond. </a:t>
            </a:r>
            <a:endParaRPr lang="en-US" dirty="0">
              <a:cs typeface="Calibri"/>
            </a:endParaRPr>
          </a:p>
          <a:p>
            <a:pPr marL="285750" indent="-285750">
              <a:buFont typeface="Arial"/>
              <a:buChar char="•"/>
            </a:pPr>
            <a:r>
              <a:rPr lang="en-US" dirty="0"/>
              <a:t>While we may not be feeling "depressed," feelings of sadness, loneliness, and disconnection can be tough to work through but they give us opportunities to practice helpful coping skills. These coping skills will be important throughout our lives so we're going to spend time learning about them as we work through </a:t>
            </a:r>
            <a:r>
              <a:rPr lang="en-US" i="1" dirty="0"/>
              <a:t>The Guide. </a:t>
            </a:r>
            <a:endParaRPr lang="en-US" dirty="0"/>
          </a:p>
          <a:p>
            <a:endParaRPr lang="en-US">
              <a:cs typeface="+mn-lt"/>
            </a:endParaRPr>
          </a:p>
        </p:txBody>
      </p:sp>
      <p:sp>
        <p:nvSpPr>
          <p:cNvPr id="4" name="Slide Number Placeholder 3"/>
          <p:cNvSpPr>
            <a:spLocks noGrp="1"/>
          </p:cNvSpPr>
          <p:nvPr>
            <p:ph type="sldNum" sz="quarter" idx="5"/>
          </p:nvPr>
        </p:nvSpPr>
        <p:spPr/>
        <p:txBody>
          <a:bodyPr/>
          <a:lstStyle/>
          <a:p>
            <a:fld id="{C8A14E4F-D6ED-4A43-A6CF-1F8C2B3D0859}" type="slidenum">
              <a:t>7</a:t>
            </a:fld>
            <a:endParaRPr lang="en-US"/>
          </a:p>
        </p:txBody>
      </p:sp>
    </p:spTree>
    <p:extLst>
      <p:ext uri="{BB962C8B-B14F-4D97-AF65-F5344CB8AC3E}">
        <p14:creationId xmlns:p14="http://schemas.microsoft.com/office/powerpoint/2010/main" val="1725393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61</a:t>
            </a:fld>
            <a:endParaRPr lang="en-US"/>
          </a:p>
        </p:txBody>
      </p:sp>
    </p:spTree>
    <p:extLst>
      <p:ext uri="{BB962C8B-B14F-4D97-AF65-F5344CB8AC3E}">
        <p14:creationId xmlns:p14="http://schemas.microsoft.com/office/powerpoint/2010/main" val="39030862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62</a:t>
            </a:fld>
            <a:endParaRPr lang="en-US"/>
          </a:p>
        </p:txBody>
      </p:sp>
    </p:spTree>
    <p:extLst>
      <p:ext uri="{BB962C8B-B14F-4D97-AF65-F5344CB8AC3E}">
        <p14:creationId xmlns:p14="http://schemas.microsoft.com/office/powerpoint/2010/main" val="2824390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63</a:t>
            </a:fld>
            <a:endParaRPr lang="en-US"/>
          </a:p>
        </p:txBody>
      </p:sp>
    </p:spTree>
    <p:extLst>
      <p:ext uri="{BB962C8B-B14F-4D97-AF65-F5344CB8AC3E}">
        <p14:creationId xmlns:p14="http://schemas.microsoft.com/office/powerpoint/2010/main" val="1937910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64</a:t>
            </a:fld>
            <a:endParaRPr lang="en-US"/>
          </a:p>
        </p:txBody>
      </p:sp>
    </p:spTree>
    <p:extLst>
      <p:ext uri="{BB962C8B-B14F-4D97-AF65-F5344CB8AC3E}">
        <p14:creationId xmlns:p14="http://schemas.microsoft.com/office/powerpoint/2010/main" val="16269508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171450" indent="-1714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65</a:t>
            </a:fld>
            <a:endParaRPr lang="en-US"/>
          </a:p>
        </p:txBody>
      </p:sp>
    </p:spTree>
    <p:extLst>
      <p:ext uri="{BB962C8B-B14F-4D97-AF65-F5344CB8AC3E}">
        <p14:creationId xmlns:p14="http://schemas.microsoft.com/office/powerpoint/2010/main" val="8959198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66</a:t>
            </a:fld>
            <a:endParaRPr lang="en-US"/>
          </a:p>
        </p:txBody>
      </p:sp>
    </p:spTree>
    <p:extLst>
      <p:ext uri="{BB962C8B-B14F-4D97-AF65-F5344CB8AC3E}">
        <p14:creationId xmlns:p14="http://schemas.microsoft.com/office/powerpoint/2010/main" val="14797408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67</a:t>
            </a:fld>
            <a:endParaRPr lang="en-US"/>
          </a:p>
        </p:txBody>
      </p:sp>
    </p:spTree>
    <p:extLst>
      <p:ext uri="{BB962C8B-B14F-4D97-AF65-F5344CB8AC3E}">
        <p14:creationId xmlns:p14="http://schemas.microsoft.com/office/powerpoint/2010/main" val="11190892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Directions:</a:t>
            </a:r>
            <a:r>
              <a:rPr lang="en-US"/>
              <a:t> </a:t>
            </a:r>
          </a:p>
          <a:p>
            <a:pPr marL="285750" indent="-285750">
              <a:buFont typeface="Arial"/>
              <a:buChar char="•"/>
            </a:pPr>
            <a:r>
              <a:rPr lang="en-US"/>
              <a:t>Categorize each statement as a mental health state. Your options include no distress, mental distress, a mental health problem, or a mental disorder. Check-in with your classmates to see if they agree or disagree. Discuss as a group what is noticed.  Note that some may fit into more than one category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68</a:t>
            </a:fld>
            <a:endParaRPr lang="en-US"/>
          </a:p>
        </p:txBody>
      </p:sp>
    </p:spTree>
    <p:extLst>
      <p:ext uri="{BB962C8B-B14F-4D97-AF65-F5344CB8AC3E}">
        <p14:creationId xmlns:p14="http://schemas.microsoft.com/office/powerpoint/2010/main" val="33304601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a:t>
            </a:r>
          </a:p>
          <a:p>
            <a:pPr marL="285750" indent="-285750">
              <a:buFont typeface="Arial"/>
              <a:buChar char="•"/>
            </a:pPr>
            <a:r>
              <a:rPr lang="en-US"/>
              <a:t>We covered a lot today. Choose an activity above to represent what you learned. This should be fun. You have an option to participate in one of the creative activities shown on the slide to illustrate your understanding of the key concepts we talked about today</a:t>
            </a:r>
            <a:endParaRPr lang="en-US">
              <a:ea typeface="Calibri"/>
              <a:cs typeface="Calibri"/>
            </a:endParaRPr>
          </a:p>
          <a:p>
            <a:r>
              <a:rPr lang="en-US" b="1"/>
              <a:t>Ask:</a:t>
            </a:r>
            <a:r>
              <a:rPr lang="en-US"/>
              <a:t> </a:t>
            </a:r>
            <a:endParaRPr lang="en-US">
              <a:ea typeface="Calibri"/>
              <a:cs typeface="Calibri"/>
            </a:endParaRPr>
          </a:p>
          <a:p>
            <a:pPr marL="285750" indent="-285750">
              <a:buFont typeface="Arial"/>
              <a:buChar char="•"/>
            </a:pPr>
            <a:r>
              <a:rPr lang="en-US"/>
              <a:t>What were some takeaways for you today?</a:t>
            </a:r>
            <a:endParaRPr lang="en-US">
              <a:ea typeface="Calibri"/>
              <a:cs typeface="Calibri"/>
            </a:endParaRPr>
          </a:p>
          <a:p>
            <a:r>
              <a:rPr lang="en-US" b="1"/>
              <a:t>Do:</a:t>
            </a:r>
            <a:r>
              <a:rPr lang="en-US"/>
              <a:t> </a:t>
            </a:r>
            <a:endParaRPr lang="en-US">
              <a:ea typeface="Calibri"/>
              <a:cs typeface="Calibri"/>
            </a:endParaRPr>
          </a:p>
          <a:p>
            <a:pPr marL="285750" indent="-285750">
              <a:buFont typeface="Arial"/>
              <a:buChar char="•"/>
            </a:pPr>
            <a:r>
              <a:rPr lang="en-US"/>
              <a:t>Pass out materials and provide an example of an activity the students can do</a:t>
            </a:r>
            <a:br>
              <a:rPr lang="en-US">
                <a:cs typeface="+mn-lt"/>
              </a:rPr>
            </a:br>
            <a:endParaRPr lang="en-US">
              <a:ea typeface="Calibri"/>
              <a:cs typeface="Calibri"/>
            </a:endParaRPr>
          </a:p>
          <a:p>
            <a:r>
              <a:rPr lang="en-US" b="1"/>
              <a:t>Conceptual Connections:</a:t>
            </a:r>
            <a:r>
              <a:rPr lang="en-US"/>
              <a:t> </a:t>
            </a:r>
            <a:endParaRPr lang="en-US">
              <a:ea typeface="Calibri"/>
              <a:cs typeface="Calibri"/>
            </a:endParaRPr>
          </a:p>
          <a:p>
            <a:pPr marL="285750" indent="-285750">
              <a:buFont typeface="Arial"/>
              <a:buChar char="•"/>
            </a:pPr>
            <a:r>
              <a:rPr lang="en-US"/>
              <a:t>Everyone has mental health </a:t>
            </a:r>
            <a:endParaRPr lang="en-US">
              <a:ea typeface="Calibri"/>
              <a:cs typeface="Calibri"/>
            </a:endParaRPr>
          </a:p>
          <a:p>
            <a:pPr marL="285750" indent="-285750">
              <a:buFont typeface="Arial"/>
              <a:buChar char="•"/>
            </a:pPr>
            <a:r>
              <a:rPr lang="en-US"/>
              <a:t>Mental health describes a wide range of mental states including mental illness </a:t>
            </a:r>
            <a:endParaRPr lang="en-US">
              <a:ea typeface="Calibri"/>
              <a:cs typeface="Calibri"/>
            </a:endParaRPr>
          </a:p>
          <a:p>
            <a:pPr marL="285750" indent="-285750">
              <a:buFont typeface="Arial"/>
              <a:buChar char="•"/>
            </a:pPr>
            <a:r>
              <a:rPr lang="en-US"/>
              <a:t>Having a mental health problem is not the same as having a mental illness </a:t>
            </a:r>
            <a:endParaRPr lang="en-US">
              <a:ea typeface="Calibri"/>
              <a:cs typeface="Calibri"/>
            </a:endParaRPr>
          </a:p>
          <a:p>
            <a:pPr marL="285750" indent="-285750">
              <a:buFont typeface="Arial"/>
              <a:buChar char="•"/>
            </a:pPr>
            <a:r>
              <a:rPr lang="en-US"/>
              <a:t>The language used to represent an emotional experience can affect how it is perceived and responded to by self and others </a:t>
            </a:r>
            <a:endParaRPr lang="en-US">
              <a:ea typeface="Calibri"/>
              <a:cs typeface="Calibri"/>
            </a:endParaRPr>
          </a:p>
          <a:p>
            <a:endParaRPr lang="en-US">
              <a:cs typeface="+mn-lt"/>
            </a:endParaRPr>
          </a:p>
          <a:p>
            <a:r>
              <a:rPr lang="en-US"/>
              <a:t>How could your conceptual understanding be applied to a real life example?</a:t>
            </a:r>
          </a:p>
          <a:p>
            <a:r>
              <a:rPr lang="en-US"/>
              <a:t>If this school had a news station…how would you share the information we just covered?</a:t>
            </a:r>
          </a:p>
          <a:p>
            <a:r>
              <a:rPr lang="en-US"/>
              <a:t>What would be included on a website about the topic? </a:t>
            </a:r>
          </a:p>
          <a:p>
            <a:r>
              <a:rPr lang="en-US"/>
              <a:t>How would you share about the topic on social media? </a:t>
            </a:r>
          </a:p>
          <a:p>
            <a:r>
              <a:rPr lang="en-US"/>
              <a:t>How could you use art to share information about the topic?</a:t>
            </a:r>
          </a:p>
          <a:p>
            <a:br>
              <a:rPr lang="en-US"/>
            </a:br>
            <a:br>
              <a:rPr lang="en-US"/>
            </a:br>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70</a:t>
            </a:fld>
            <a:endParaRPr lang="en-US"/>
          </a:p>
        </p:txBody>
      </p:sp>
    </p:spTree>
    <p:extLst>
      <p:ext uri="{BB962C8B-B14F-4D97-AF65-F5344CB8AC3E}">
        <p14:creationId xmlns:p14="http://schemas.microsoft.com/office/powerpoint/2010/main" val="34600575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Add your names!</a:t>
            </a:r>
          </a:p>
          <a:p>
            <a:pPr marL="285750" indent="-285750">
              <a:buFont typeface="Arial"/>
              <a:buChar char="•"/>
            </a:pPr>
            <a:r>
              <a:rPr lang="en-US"/>
              <a:t>It may be a good idea to give out referrals!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8A14E4F-D6ED-4A43-A6CF-1F8C2B3D0859}" type="slidenum">
              <a:t>71</a:t>
            </a:fld>
            <a:endParaRPr lang="en-US"/>
          </a:p>
        </p:txBody>
      </p:sp>
    </p:spTree>
    <p:extLst>
      <p:ext uri="{BB962C8B-B14F-4D97-AF65-F5344CB8AC3E}">
        <p14:creationId xmlns:p14="http://schemas.microsoft.com/office/powerpoint/2010/main" val="157431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Purpose of activity</a:t>
            </a:r>
            <a:r>
              <a:rPr lang="en-US" b="1" i="1" u="sng" dirty="0"/>
              <a:t>: </a:t>
            </a:r>
            <a:r>
              <a:rPr lang="en-US" i="1" dirty="0"/>
              <a:t>Finding a correct emotional label for each graphic is not the point, instead the focus should be on building descriptive language that is a more accurate representation of the emotion or feeling. </a:t>
            </a:r>
            <a:br>
              <a:rPr lang="en-US" dirty="0">
                <a:cs typeface="+mn-lt"/>
              </a:rPr>
            </a:br>
            <a:endParaRPr lang="en-US"/>
          </a:p>
          <a:p>
            <a:r>
              <a:rPr lang="en-US" i="1" u="sng" dirty="0"/>
              <a:t>Considerations:</a:t>
            </a:r>
            <a:r>
              <a:rPr lang="en-US" i="1" dirty="0"/>
              <a:t> You have options for completing this task: 1) students can work independently to name the emotions and then share their ideas with the group, 2) students can work in groups to collaboratively name the emotions, or 3) Post enlarged versions of the emojis around the room and provide students with Post-it Notes to label each emotional emoji as they walk around the room, then regroup to discuss and narrow down the ideas.</a:t>
            </a:r>
            <a:endParaRPr lang="en-US" dirty="0"/>
          </a:p>
          <a:p>
            <a:endParaRPr lang="en-US" dirty="0">
              <a:cs typeface="+mn-lt"/>
            </a:endParaRPr>
          </a:p>
          <a:p>
            <a:r>
              <a:rPr lang="en-US" b="1" dirty="0"/>
              <a:t>Say</a:t>
            </a:r>
            <a:r>
              <a:rPr lang="en-US" dirty="0"/>
              <a:t>: </a:t>
            </a:r>
            <a:endParaRPr lang="en-US" dirty="0">
              <a:ea typeface="Calibri"/>
              <a:cs typeface="Calibri"/>
            </a:endParaRPr>
          </a:p>
          <a:p>
            <a:pPr marL="285750" indent="-285750">
              <a:buFont typeface="Arial"/>
              <a:buChar char="•"/>
            </a:pPr>
            <a:r>
              <a:rPr lang="en-US" dirty="0"/>
              <a:t>The language used to represent an emotion or feeling experience can affect how it is perceived and responded to by the individual and others. Therefore, we are going to discuss "the power of words." </a:t>
            </a:r>
            <a:endParaRPr lang="en-US" dirty="0">
              <a:ea typeface="Calibri"/>
              <a:cs typeface="Calibri"/>
            </a:endParaRPr>
          </a:p>
          <a:p>
            <a:pPr marL="285750" indent="-285750">
              <a:buFont typeface="Arial"/>
              <a:buChar char="•"/>
            </a:pPr>
            <a:r>
              <a:rPr lang="en-US" dirty="0"/>
              <a:t>In the slides ahead, I am going to share different emojis with varying emotions. For each emoji, I am going to ask you all to come up with as many words as you can to describe the emotion shown. </a:t>
            </a:r>
            <a:endParaRPr lang="en-US" dirty="0">
              <a:cs typeface="Calibri"/>
            </a:endParaRPr>
          </a:p>
        </p:txBody>
      </p:sp>
      <p:sp>
        <p:nvSpPr>
          <p:cNvPr id="4" name="Slide Number Placeholder 3"/>
          <p:cNvSpPr>
            <a:spLocks noGrp="1"/>
          </p:cNvSpPr>
          <p:nvPr>
            <p:ph type="sldNum" sz="quarter" idx="5"/>
          </p:nvPr>
        </p:nvSpPr>
        <p:spPr/>
        <p:txBody>
          <a:bodyPr/>
          <a:lstStyle/>
          <a:p>
            <a:fld id="{C8A14E4F-D6ED-4A43-A6CF-1F8C2B3D0859}" type="slidenum">
              <a:t>8</a:t>
            </a:fld>
            <a:endParaRPr lang="en-US"/>
          </a:p>
        </p:txBody>
      </p:sp>
    </p:spTree>
    <p:extLst>
      <p:ext uri="{BB962C8B-B14F-4D97-AF65-F5344CB8AC3E}">
        <p14:creationId xmlns:p14="http://schemas.microsoft.com/office/powerpoint/2010/main" val="42609795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students wish to access more information use this slide to direct them to teementalhealth.org.</a:t>
            </a:r>
          </a:p>
        </p:txBody>
      </p:sp>
      <p:sp>
        <p:nvSpPr>
          <p:cNvPr id="4" name="Slide Number Placeholder 3"/>
          <p:cNvSpPr>
            <a:spLocks noGrp="1"/>
          </p:cNvSpPr>
          <p:nvPr>
            <p:ph type="sldNum" sz="quarter" idx="5"/>
          </p:nvPr>
        </p:nvSpPr>
        <p:spPr/>
        <p:txBody>
          <a:bodyPr/>
          <a:lstStyle/>
          <a:p>
            <a:fld id="{C8A14E4F-D6ED-4A43-A6CF-1F8C2B3D0859}" type="slidenum">
              <a:t>72</a:t>
            </a:fld>
            <a:endParaRPr lang="en-US"/>
          </a:p>
        </p:txBody>
      </p:sp>
    </p:spTree>
    <p:extLst>
      <p:ext uri="{BB962C8B-B14F-4D97-AF65-F5344CB8AC3E}">
        <p14:creationId xmlns:p14="http://schemas.microsoft.com/office/powerpoint/2010/main" val="1639456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cs typeface="+mn-lt"/>
            </a:endParaRPr>
          </a:p>
          <a:p>
            <a:r>
              <a:rPr lang="en-US" i="1"/>
              <a:t>Allow students to discuss and share their perspectives</a:t>
            </a:r>
            <a:endParaRPr lang="en-US"/>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9</a:t>
            </a:fld>
            <a:endParaRPr lang="en-US"/>
          </a:p>
        </p:txBody>
      </p:sp>
    </p:spTree>
    <p:extLst>
      <p:ext uri="{BB962C8B-B14F-4D97-AF65-F5344CB8AC3E}">
        <p14:creationId xmlns:p14="http://schemas.microsoft.com/office/powerpoint/2010/main" val="329351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What emotion is shown on this slide? </a:t>
            </a:r>
          </a:p>
          <a:p>
            <a:endParaRPr lang="en-US">
              <a:cs typeface="+mn-lt"/>
            </a:endParaRPr>
          </a:p>
          <a:p>
            <a:r>
              <a:rPr lang="en-US" i="1"/>
              <a:t>Allow students to discuss and share their perspectives</a:t>
            </a:r>
            <a:endParaRPr lang="en-US"/>
          </a:p>
          <a:p>
            <a:br>
              <a:rPr lang="en-US"/>
            </a:br>
            <a:endParaRPr lang="en-US"/>
          </a:p>
        </p:txBody>
      </p:sp>
      <p:sp>
        <p:nvSpPr>
          <p:cNvPr id="4" name="Slide Number Placeholder 3"/>
          <p:cNvSpPr>
            <a:spLocks noGrp="1"/>
          </p:cNvSpPr>
          <p:nvPr>
            <p:ph type="sldNum" sz="quarter" idx="5"/>
          </p:nvPr>
        </p:nvSpPr>
        <p:spPr/>
        <p:txBody>
          <a:bodyPr/>
          <a:lstStyle/>
          <a:p>
            <a:fld id="{C8A14E4F-D6ED-4A43-A6CF-1F8C2B3D0859}" type="slidenum">
              <a:t>10</a:t>
            </a:fld>
            <a:endParaRPr lang="en-US"/>
          </a:p>
        </p:txBody>
      </p:sp>
    </p:spTree>
    <p:extLst>
      <p:ext uri="{BB962C8B-B14F-4D97-AF65-F5344CB8AC3E}">
        <p14:creationId xmlns:p14="http://schemas.microsoft.com/office/powerpoint/2010/main" val="64400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33E9-A709-79CF-E0E9-75AD46C0D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9D6640-935D-4E06-E17F-BEADD4040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01A8E-93C9-A9CF-3DAA-6F685416CC5B}"/>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5" name="Footer Placeholder 4">
            <a:extLst>
              <a:ext uri="{FF2B5EF4-FFF2-40B4-BE49-F238E27FC236}">
                <a16:creationId xmlns:a16="http://schemas.microsoft.com/office/drawing/2014/main" id="{E0EF70EB-FA79-B566-E0D5-6822DEBF1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61C35-7A46-228A-5F73-3153DC1F4DF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91432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C806-3BD3-7DAB-D247-7E9DF13A1B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9AEF9D-C3D6-DE9E-EB9D-515A6B569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CD224-3A3F-E0B9-02D0-86CE188FBA24}"/>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5" name="Footer Placeholder 4">
            <a:extLst>
              <a:ext uri="{FF2B5EF4-FFF2-40B4-BE49-F238E27FC236}">
                <a16:creationId xmlns:a16="http://schemas.microsoft.com/office/drawing/2014/main" id="{8110316E-6E5F-35C2-0F77-B52212227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12839-B74E-64CE-8D2A-AF74AB6351E9}"/>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37343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B9F64-6846-2707-8DBB-F44503483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5194A4-362C-B2BE-2A19-4E84E213E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F5C2B-3EA0-17CD-677F-A37B9C361EA8}"/>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5" name="Footer Placeholder 4">
            <a:extLst>
              <a:ext uri="{FF2B5EF4-FFF2-40B4-BE49-F238E27FC236}">
                <a16:creationId xmlns:a16="http://schemas.microsoft.com/office/drawing/2014/main" id="{B20D3E5E-8738-A7B1-EFDF-D040DB1C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BDBCA-B477-D582-D812-79F29AA730A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48984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F679-7B47-DE4C-1FE9-BB94A48C375C}"/>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41A63D6-7A27-B8FB-37C2-57915772C461}"/>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878B5-7EFE-92C4-2FB4-584E941BB906}"/>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5" name="Footer Placeholder 4">
            <a:extLst>
              <a:ext uri="{FF2B5EF4-FFF2-40B4-BE49-F238E27FC236}">
                <a16:creationId xmlns:a16="http://schemas.microsoft.com/office/drawing/2014/main" id="{C5470C3D-0EB2-9706-CB03-6D087C068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EA7F5-1106-1B97-0D40-D7C2F63455B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631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641C-3160-0833-899D-7E890091E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F8476-8B49-5BFA-C233-8B8E045D15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CAA45-CD0A-212B-2789-B9CABACBC8B3}"/>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5" name="Footer Placeholder 4">
            <a:extLst>
              <a:ext uri="{FF2B5EF4-FFF2-40B4-BE49-F238E27FC236}">
                <a16:creationId xmlns:a16="http://schemas.microsoft.com/office/drawing/2014/main" id="{B4AC0081-438A-F2C0-9C89-68F239AA7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B5BF4-55EE-8E36-BB30-2062ABB1ECE5}"/>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75654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72F-0963-E196-0907-7CB2815C2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8050C-F62E-8E83-BC0C-DF9B6FCAF1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CF582-8CF6-1E30-CC23-6569BB96C8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18622-157C-5D9B-481F-D6A4AF2B24BA}"/>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6" name="Footer Placeholder 5">
            <a:extLst>
              <a:ext uri="{FF2B5EF4-FFF2-40B4-BE49-F238E27FC236}">
                <a16:creationId xmlns:a16="http://schemas.microsoft.com/office/drawing/2014/main" id="{AEDB6AAC-AD6F-1D42-3F64-8C383E9D5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CCD1F-8C6A-4355-F9CE-7106B9E9CE1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8650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D6D-FA6D-7E1F-398D-7E558709A4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050C1-1027-FA3F-AADC-9220DD990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BDC66-A975-7161-0635-05903DD11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D90CF-6A9C-A38A-4C20-C615D62AE0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E88A33-9486-E1EA-8A21-7B72EB1A9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821E3D-99D2-0DBB-7A43-C4E8C0F934C7}"/>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8" name="Footer Placeholder 7">
            <a:extLst>
              <a:ext uri="{FF2B5EF4-FFF2-40B4-BE49-F238E27FC236}">
                <a16:creationId xmlns:a16="http://schemas.microsoft.com/office/drawing/2014/main" id="{07CB331C-A9E5-0E4D-16A0-7951412B2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20EAD-9AB5-2828-4389-AFA686D97973}"/>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10522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D4E1-C366-0FBD-6DEB-864448974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4D8FA8-317B-24A2-1C29-732E259FA7AE}"/>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4" name="Footer Placeholder 3">
            <a:extLst>
              <a:ext uri="{FF2B5EF4-FFF2-40B4-BE49-F238E27FC236}">
                <a16:creationId xmlns:a16="http://schemas.microsoft.com/office/drawing/2014/main" id="{F580F2A2-5A84-C0C3-EE7A-390367F1A8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9425A-98BD-980F-FB6E-99816944845C}"/>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5124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75E8D-3FC2-2688-221F-AACC46B49761}"/>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3" name="Footer Placeholder 2">
            <a:extLst>
              <a:ext uri="{FF2B5EF4-FFF2-40B4-BE49-F238E27FC236}">
                <a16:creationId xmlns:a16="http://schemas.microsoft.com/office/drawing/2014/main" id="{98BF7619-E2E6-E14F-AD9F-928095E47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41F6D-32A3-9B38-D714-ACFBC20B1D8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39781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9ABE-8D90-8160-F194-CF582886B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8D519C-E42F-D48E-155F-31DAB261C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B6E3A-1D57-2A60-006B-D9FBF82EF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859B6-DC5D-8560-B542-25B403E793B1}"/>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6" name="Footer Placeholder 5">
            <a:extLst>
              <a:ext uri="{FF2B5EF4-FFF2-40B4-BE49-F238E27FC236}">
                <a16:creationId xmlns:a16="http://schemas.microsoft.com/office/drawing/2014/main" id="{277FBBEA-8D75-633E-FC56-88E451018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90FF0-279D-E8BA-E4A8-C2E1EC4E3B08}"/>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9189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CBF2-7C4A-9F63-6EAF-495B01C3D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F10D8A-11C3-73AD-AEF3-DC193972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F18AB3-B045-FE34-2132-EDA6148BC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0D37F-3534-61B0-782E-1388C5CF1A70}"/>
              </a:ext>
            </a:extLst>
          </p:cNvPr>
          <p:cNvSpPr>
            <a:spLocks noGrp="1"/>
          </p:cNvSpPr>
          <p:nvPr>
            <p:ph type="dt" sz="half" idx="10"/>
          </p:nvPr>
        </p:nvSpPr>
        <p:spPr/>
        <p:txBody>
          <a:bodyPr/>
          <a:lstStyle/>
          <a:p>
            <a:fld id="{36E7CB6B-F1DD-4642-8388-622CB807932E}" type="datetimeFigureOut">
              <a:rPr lang="en-US" smtClean="0"/>
              <a:t>8/9/2024</a:t>
            </a:fld>
            <a:endParaRPr lang="en-US"/>
          </a:p>
        </p:txBody>
      </p:sp>
      <p:sp>
        <p:nvSpPr>
          <p:cNvPr id="6" name="Footer Placeholder 5">
            <a:extLst>
              <a:ext uri="{FF2B5EF4-FFF2-40B4-BE49-F238E27FC236}">
                <a16:creationId xmlns:a16="http://schemas.microsoft.com/office/drawing/2014/main" id="{847FB9B8-C38F-EC25-967C-F88F557A1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6B0FD-47F2-F6B3-C952-D3A84840A78D}"/>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5851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F19BF-E7FB-7C4A-018D-43B71C71E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9085E4-AFBF-C9B0-659C-092B9A046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5BDA8-B654-B4EF-0266-34F3F4E82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Calibri" panose="020F0502020204030204" pitchFamily="34" charset="0"/>
              </a:defRPr>
            </a:lvl1pPr>
          </a:lstStyle>
          <a:p>
            <a:fld id="{36E7CB6B-F1DD-4642-8388-622CB807932E}" type="datetimeFigureOut">
              <a:rPr lang="en-US" smtClean="0"/>
              <a:pPr/>
              <a:t>8/9/2024</a:t>
            </a:fld>
            <a:endParaRPr lang="en-US"/>
          </a:p>
        </p:txBody>
      </p:sp>
      <p:sp>
        <p:nvSpPr>
          <p:cNvPr id="5" name="Footer Placeholder 4">
            <a:extLst>
              <a:ext uri="{FF2B5EF4-FFF2-40B4-BE49-F238E27FC236}">
                <a16:creationId xmlns:a16="http://schemas.microsoft.com/office/drawing/2014/main" id="{76E12791-C403-C783-FFC7-C5A5256BD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F24F25C2-E77D-9E3F-FC4E-4185CAD3E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Calibri" panose="020F0502020204030204" pitchFamily="34" charset="0"/>
              </a:defRPr>
            </a:lvl1pPr>
          </a:lstStyle>
          <a:p>
            <a:fld id="{01923B1A-20AE-A046-8F2E-8C63C6F6E0B7}" type="slidenum">
              <a:rPr lang="en-US" smtClean="0"/>
              <a:pPr/>
              <a:t>‹#›</a:t>
            </a:fld>
            <a:endParaRPr lang="en-US"/>
          </a:p>
        </p:txBody>
      </p:sp>
    </p:spTree>
    <p:extLst>
      <p:ext uri="{BB962C8B-B14F-4D97-AF65-F5344CB8AC3E}">
        <p14:creationId xmlns:p14="http://schemas.microsoft.com/office/powerpoint/2010/main" val="178688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www.youtube.com/watch?v=F2hc2FLOdhI"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C62094-2A94-E5BE-D78F-9848806C2B7D}"/>
              </a:ext>
            </a:extLst>
          </p:cNvPr>
          <p:cNvSpPr txBox="1"/>
          <p:nvPr/>
        </p:nvSpPr>
        <p:spPr>
          <a:xfrm>
            <a:off x="0" y="2036725"/>
            <a:ext cx="12192000" cy="1015663"/>
          </a:xfrm>
          <a:prstGeom prst="rect">
            <a:avLst/>
          </a:prstGeom>
          <a:solidFill>
            <a:srgbClr val="11AEE2"/>
          </a:solidFill>
        </p:spPr>
        <p:txBody>
          <a:bodyPr wrap="square" lIns="91440" tIns="45720" rIns="91440" bIns="45720" rtlCol="0" anchor="t">
            <a:spAutoFit/>
          </a:bodyPr>
          <a:lstStyle/>
          <a:p>
            <a:pPr algn="ctr"/>
            <a:r>
              <a:rPr lang="en-US" sz="6000" b="1" dirty="0">
                <a:solidFill>
                  <a:schemeClr val="bg1"/>
                </a:solidFill>
                <a:latin typeface="Calibri"/>
                <a:cs typeface="Calibri"/>
              </a:rPr>
              <a:t>The Guide</a:t>
            </a:r>
          </a:p>
        </p:txBody>
      </p:sp>
      <p:sp>
        <p:nvSpPr>
          <p:cNvPr id="5" name="TextBox 4">
            <a:extLst>
              <a:ext uri="{FF2B5EF4-FFF2-40B4-BE49-F238E27FC236}">
                <a16:creationId xmlns:a16="http://schemas.microsoft.com/office/drawing/2014/main" id="{B96A6FAB-B616-EEDC-E6F1-F268DBB6DF9F}"/>
              </a:ext>
            </a:extLst>
          </p:cNvPr>
          <p:cNvSpPr txBox="1"/>
          <p:nvPr/>
        </p:nvSpPr>
        <p:spPr>
          <a:xfrm>
            <a:off x="0" y="3304140"/>
            <a:ext cx="12192000" cy="1200329"/>
          </a:xfrm>
          <a:prstGeom prst="rect">
            <a:avLst/>
          </a:prstGeom>
          <a:solidFill>
            <a:srgbClr val="79C144"/>
          </a:solidFill>
        </p:spPr>
        <p:txBody>
          <a:bodyPr wrap="square" lIns="91440" tIns="45720" rIns="91440" bIns="45720" rtlCol="0" anchor="t">
            <a:spAutoFit/>
          </a:bodyPr>
          <a:lstStyle/>
          <a:p>
            <a:pPr algn="ctr"/>
            <a:r>
              <a:rPr lang="en-US" sz="3600" dirty="0">
                <a:solidFill>
                  <a:schemeClr val="bg1"/>
                </a:solidFill>
                <a:latin typeface="Calibri"/>
                <a:cs typeface="Calibri"/>
              </a:rPr>
              <a:t>Understanding Mental Health </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a:cs typeface="Calibri"/>
              </a:rPr>
              <a:t>and Mental Illness</a:t>
            </a:r>
          </a:p>
        </p:txBody>
      </p:sp>
    </p:spTree>
    <p:extLst>
      <p:ext uri="{BB962C8B-B14F-4D97-AF65-F5344CB8AC3E}">
        <p14:creationId xmlns:p14="http://schemas.microsoft.com/office/powerpoint/2010/main" val="170376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6" name="Google Shape;357;g2ee3e0e2d93_0_13">
            <a:extLst>
              <a:ext uri="{FF2B5EF4-FFF2-40B4-BE49-F238E27FC236}">
                <a16:creationId xmlns:a16="http://schemas.microsoft.com/office/drawing/2014/main" id="{6AF755D7-5B0A-6EE3-0B6E-31CA54BC2982}"/>
              </a:ext>
            </a:extLst>
          </p:cNvPr>
          <p:cNvPicPr preferRelativeResize="0"/>
          <p:nvPr/>
        </p:nvPicPr>
        <p:blipFill rotWithShape="1">
          <a:blip r:embed="rId4">
            <a:alphaModFix/>
          </a:blip>
          <a:srcRect l="7158"/>
          <a:stretch/>
        </p:blipFill>
        <p:spPr>
          <a:xfrm>
            <a:off x="3792071" y="2207975"/>
            <a:ext cx="3446950" cy="3398450"/>
          </a:xfrm>
          <a:prstGeom prst="rect">
            <a:avLst/>
          </a:prstGeom>
          <a:noFill/>
          <a:ln>
            <a:noFill/>
          </a:ln>
        </p:spPr>
      </p:pic>
    </p:spTree>
    <p:extLst>
      <p:ext uri="{BB962C8B-B14F-4D97-AF65-F5344CB8AC3E}">
        <p14:creationId xmlns:p14="http://schemas.microsoft.com/office/powerpoint/2010/main" val="59001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3" name="Google Shape;365;g2ee3e0e2d93_0_21">
            <a:extLst>
              <a:ext uri="{FF2B5EF4-FFF2-40B4-BE49-F238E27FC236}">
                <a16:creationId xmlns:a16="http://schemas.microsoft.com/office/drawing/2014/main" id="{19DD1091-EF92-98D1-8736-BED6DAF83284}"/>
              </a:ext>
            </a:extLst>
          </p:cNvPr>
          <p:cNvPicPr preferRelativeResize="0"/>
          <p:nvPr/>
        </p:nvPicPr>
        <p:blipFill rotWithShape="1">
          <a:blip r:embed="rId4">
            <a:alphaModFix/>
          </a:blip>
          <a:srcRect/>
          <a:stretch/>
        </p:blipFill>
        <p:spPr>
          <a:xfrm>
            <a:off x="3594200" y="1657841"/>
            <a:ext cx="3347776" cy="4495612"/>
          </a:xfrm>
          <a:prstGeom prst="rect">
            <a:avLst/>
          </a:prstGeom>
          <a:noFill/>
          <a:ln>
            <a:noFill/>
          </a:ln>
        </p:spPr>
      </p:pic>
    </p:spTree>
    <p:extLst>
      <p:ext uri="{BB962C8B-B14F-4D97-AF65-F5344CB8AC3E}">
        <p14:creationId xmlns:p14="http://schemas.microsoft.com/office/powerpoint/2010/main" val="71395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5" name="Google Shape;373;g2ee3e0e2d93_0_29">
            <a:extLst>
              <a:ext uri="{FF2B5EF4-FFF2-40B4-BE49-F238E27FC236}">
                <a16:creationId xmlns:a16="http://schemas.microsoft.com/office/drawing/2014/main" id="{9ECB8FE7-BA30-6A37-BFEA-47DDD2B676FC}"/>
              </a:ext>
            </a:extLst>
          </p:cNvPr>
          <p:cNvPicPr preferRelativeResize="0"/>
          <p:nvPr/>
        </p:nvPicPr>
        <p:blipFill rotWithShape="1">
          <a:blip r:embed="rId4">
            <a:alphaModFix/>
          </a:blip>
          <a:srcRect/>
          <a:stretch/>
        </p:blipFill>
        <p:spPr>
          <a:xfrm>
            <a:off x="3564648" y="2269327"/>
            <a:ext cx="3770352" cy="3275746"/>
          </a:xfrm>
          <a:prstGeom prst="rect">
            <a:avLst/>
          </a:prstGeom>
          <a:noFill/>
          <a:ln>
            <a:noFill/>
          </a:ln>
        </p:spPr>
      </p:pic>
    </p:spTree>
    <p:extLst>
      <p:ext uri="{BB962C8B-B14F-4D97-AF65-F5344CB8AC3E}">
        <p14:creationId xmlns:p14="http://schemas.microsoft.com/office/powerpoint/2010/main" val="131785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3" name="Google Shape;381;g2ee3e0e2d93_0_37">
            <a:extLst>
              <a:ext uri="{FF2B5EF4-FFF2-40B4-BE49-F238E27FC236}">
                <a16:creationId xmlns:a16="http://schemas.microsoft.com/office/drawing/2014/main" id="{C33775C2-3335-2B0A-BDB2-6A7489515B44}"/>
              </a:ext>
            </a:extLst>
          </p:cNvPr>
          <p:cNvPicPr preferRelativeResize="0"/>
          <p:nvPr/>
        </p:nvPicPr>
        <p:blipFill rotWithShape="1">
          <a:blip r:embed="rId4">
            <a:alphaModFix/>
          </a:blip>
          <a:srcRect l="16345" t="10313" b="10535"/>
          <a:stretch/>
        </p:blipFill>
        <p:spPr>
          <a:xfrm>
            <a:off x="3188303" y="2063518"/>
            <a:ext cx="3613714" cy="3674807"/>
          </a:xfrm>
          <a:prstGeom prst="rect">
            <a:avLst/>
          </a:prstGeom>
          <a:noFill/>
          <a:ln>
            <a:noFill/>
          </a:ln>
        </p:spPr>
      </p:pic>
    </p:spTree>
    <p:extLst>
      <p:ext uri="{BB962C8B-B14F-4D97-AF65-F5344CB8AC3E}">
        <p14:creationId xmlns:p14="http://schemas.microsoft.com/office/powerpoint/2010/main" val="20222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5" name="Google Shape;389;g2ee3e0e2d93_0_46">
            <a:extLst>
              <a:ext uri="{FF2B5EF4-FFF2-40B4-BE49-F238E27FC236}">
                <a16:creationId xmlns:a16="http://schemas.microsoft.com/office/drawing/2014/main" id="{48D85473-C545-102B-B7BE-3FFDDC2A8313}"/>
              </a:ext>
            </a:extLst>
          </p:cNvPr>
          <p:cNvPicPr preferRelativeResize="0"/>
          <p:nvPr/>
        </p:nvPicPr>
        <p:blipFill rotWithShape="1">
          <a:blip r:embed="rId4">
            <a:alphaModFix/>
          </a:blip>
          <a:srcRect/>
          <a:stretch/>
        </p:blipFill>
        <p:spPr>
          <a:xfrm>
            <a:off x="3195514" y="2275950"/>
            <a:ext cx="3553951" cy="3262500"/>
          </a:xfrm>
          <a:prstGeom prst="rect">
            <a:avLst/>
          </a:prstGeom>
          <a:noFill/>
          <a:ln>
            <a:noFill/>
          </a:ln>
        </p:spPr>
      </p:pic>
    </p:spTree>
    <p:extLst>
      <p:ext uri="{BB962C8B-B14F-4D97-AF65-F5344CB8AC3E}">
        <p14:creationId xmlns:p14="http://schemas.microsoft.com/office/powerpoint/2010/main" val="333002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3" name="Google Shape;397;g2ee3e0e2d93_0_54">
            <a:extLst>
              <a:ext uri="{FF2B5EF4-FFF2-40B4-BE49-F238E27FC236}">
                <a16:creationId xmlns:a16="http://schemas.microsoft.com/office/drawing/2014/main" id="{16470C54-1041-DBB7-4BA5-D78CB9CA88EA}"/>
              </a:ext>
            </a:extLst>
          </p:cNvPr>
          <p:cNvPicPr preferRelativeResize="0"/>
          <p:nvPr/>
        </p:nvPicPr>
        <p:blipFill rotWithShape="1">
          <a:blip r:embed="rId4">
            <a:alphaModFix/>
          </a:blip>
          <a:srcRect/>
          <a:stretch/>
        </p:blipFill>
        <p:spPr>
          <a:xfrm>
            <a:off x="2698349" y="2228000"/>
            <a:ext cx="4602026" cy="3358399"/>
          </a:xfrm>
          <a:prstGeom prst="rect">
            <a:avLst/>
          </a:prstGeom>
          <a:noFill/>
          <a:ln>
            <a:noFill/>
          </a:ln>
        </p:spPr>
      </p:pic>
    </p:spTree>
    <p:extLst>
      <p:ext uri="{BB962C8B-B14F-4D97-AF65-F5344CB8AC3E}">
        <p14:creationId xmlns:p14="http://schemas.microsoft.com/office/powerpoint/2010/main" val="121779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5" name="Google Shape;405;g2ee3e0e2d93_0_61">
            <a:extLst>
              <a:ext uri="{FF2B5EF4-FFF2-40B4-BE49-F238E27FC236}">
                <a16:creationId xmlns:a16="http://schemas.microsoft.com/office/drawing/2014/main" id="{2A76A3F1-FB76-6C22-20EB-EF23D9B70FE7}"/>
              </a:ext>
            </a:extLst>
          </p:cNvPr>
          <p:cNvPicPr preferRelativeResize="0"/>
          <p:nvPr/>
        </p:nvPicPr>
        <p:blipFill rotWithShape="1">
          <a:blip r:embed="rId4">
            <a:alphaModFix/>
          </a:blip>
          <a:srcRect/>
          <a:stretch/>
        </p:blipFill>
        <p:spPr>
          <a:xfrm>
            <a:off x="3268852" y="2351263"/>
            <a:ext cx="3253245" cy="3111874"/>
          </a:xfrm>
          <a:prstGeom prst="rect">
            <a:avLst/>
          </a:prstGeom>
          <a:noFill/>
          <a:ln>
            <a:noFill/>
          </a:ln>
        </p:spPr>
      </p:pic>
    </p:spTree>
    <p:extLst>
      <p:ext uri="{BB962C8B-B14F-4D97-AF65-F5344CB8AC3E}">
        <p14:creationId xmlns:p14="http://schemas.microsoft.com/office/powerpoint/2010/main" val="1976761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3" name="Google Shape;413;g2ee3e0e2d93_0_69">
            <a:extLst>
              <a:ext uri="{FF2B5EF4-FFF2-40B4-BE49-F238E27FC236}">
                <a16:creationId xmlns:a16="http://schemas.microsoft.com/office/drawing/2014/main" id="{BC64F857-0AAC-1746-3942-6A6EC5FC5777}"/>
              </a:ext>
            </a:extLst>
          </p:cNvPr>
          <p:cNvPicPr preferRelativeResize="0"/>
          <p:nvPr/>
        </p:nvPicPr>
        <p:blipFill rotWithShape="1">
          <a:blip r:embed="rId4">
            <a:alphaModFix/>
          </a:blip>
          <a:srcRect/>
          <a:stretch/>
        </p:blipFill>
        <p:spPr>
          <a:xfrm>
            <a:off x="2736807" y="2227787"/>
            <a:ext cx="4150276" cy="3358825"/>
          </a:xfrm>
          <a:prstGeom prst="rect">
            <a:avLst/>
          </a:prstGeom>
          <a:noFill/>
          <a:ln>
            <a:noFill/>
          </a:ln>
        </p:spPr>
      </p:pic>
    </p:spTree>
    <p:extLst>
      <p:ext uri="{BB962C8B-B14F-4D97-AF65-F5344CB8AC3E}">
        <p14:creationId xmlns:p14="http://schemas.microsoft.com/office/powerpoint/2010/main" val="298153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3" name="Google Shape;421;g2ee3e0e2d93_0_76">
            <a:extLst>
              <a:ext uri="{FF2B5EF4-FFF2-40B4-BE49-F238E27FC236}">
                <a16:creationId xmlns:a16="http://schemas.microsoft.com/office/drawing/2014/main" id="{088748F6-9B15-34D8-F734-9094D233A3E0}"/>
              </a:ext>
            </a:extLst>
          </p:cNvPr>
          <p:cNvPicPr preferRelativeResize="0"/>
          <p:nvPr/>
        </p:nvPicPr>
        <p:blipFill rotWithShape="1">
          <a:blip r:embed="rId4">
            <a:alphaModFix/>
          </a:blip>
          <a:srcRect/>
          <a:stretch/>
        </p:blipFill>
        <p:spPr>
          <a:xfrm>
            <a:off x="3089434" y="2317661"/>
            <a:ext cx="3292706" cy="3179077"/>
          </a:xfrm>
          <a:prstGeom prst="rect">
            <a:avLst/>
          </a:prstGeom>
          <a:noFill/>
          <a:ln>
            <a:noFill/>
          </a:ln>
        </p:spPr>
      </p:pic>
    </p:spTree>
    <p:extLst>
      <p:ext uri="{BB962C8B-B14F-4D97-AF65-F5344CB8AC3E}">
        <p14:creationId xmlns:p14="http://schemas.microsoft.com/office/powerpoint/2010/main" val="35638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3" name="Google Shape;429;g2ee3e0e2d93_0_85">
            <a:extLst>
              <a:ext uri="{FF2B5EF4-FFF2-40B4-BE49-F238E27FC236}">
                <a16:creationId xmlns:a16="http://schemas.microsoft.com/office/drawing/2014/main" id="{D23F0351-9A73-3C5F-384A-65DB44F9B71A}"/>
              </a:ext>
            </a:extLst>
          </p:cNvPr>
          <p:cNvPicPr preferRelativeResize="0"/>
          <p:nvPr/>
        </p:nvPicPr>
        <p:blipFill rotWithShape="1">
          <a:blip r:embed="rId4">
            <a:alphaModFix/>
          </a:blip>
          <a:srcRect/>
          <a:stretch/>
        </p:blipFill>
        <p:spPr>
          <a:xfrm>
            <a:off x="2818380" y="1939963"/>
            <a:ext cx="4202076" cy="3934474"/>
          </a:xfrm>
          <a:prstGeom prst="rect">
            <a:avLst/>
          </a:prstGeom>
          <a:noFill/>
          <a:ln>
            <a:noFill/>
          </a:ln>
        </p:spPr>
      </p:pic>
    </p:spTree>
    <p:extLst>
      <p:ext uri="{BB962C8B-B14F-4D97-AF65-F5344CB8AC3E}">
        <p14:creationId xmlns:p14="http://schemas.microsoft.com/office/powerpoint/2010/main" val="91773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4B514CE4-4E06-4136-4126-7F6BFF0616B9}"/>
              </a:ext>
            </a:extLst>
          </p:cNvPr>
          <p:cNvSpPr/>
          <p:nvPr/>
        </p:nvSpPr>
        <p:spPr>
          <a:xfrm>
            <a:off x="134471" y="1682523"/>
            <a:ext cx="10515601" cy="648300"/>
          </a:xfrm>
          <a:prstGeom prst="roundRect">
            <a:avLst/>
          </a:prstGeom>
          <a:solidFill>
            <a:srgbClr val="78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 name="Content Placeholder 2">
            <a:extLst>
              <a:ext uri="{FF2B5EF4-FFF2-40B4-BE49-F238E27FC236}">
                <a16:creationId xmlns:a16="http://schemas.microsoft.com/office/drawing/2014/main" id="{7860C1CA-57D8-6D00-A8E6-DCA8B7C70CF3}"/>
              </a:ext>
            </a:extLst>
          </p:cNvPr>
          <p:cNvSpPr>
            <a:spLocks noGrp="1"/>
          </p:cNvSpPr>
          <p:nvPr>
            <p:ph idx="1"/>
          </p:nvPr>
        </p:nvSpPr>
        <p:spPr/>
        <p:txBody>
          <a:bodyPr/>
          <a:lstStyle/>
          <a:p>
            <a:pPr marL="342900" lvl="0" indent="-292100" algn="l" rtl="0">
              <a:lnSpc>
                <a:spcPct val="80000"/>
              </a:lnSpc>
              <a:spcBef>
                <a:spcPts val="800"/>
              </a:spcBef>
              <a:spcAft>
                <a:spcPts val="0"/>
              </a:spcAft>
              <a:buClr>
                <a:schemeClr val="lt1"/>
              </a:buClr>
              <a:buSzPts val="2000"/>
              <a:buChar char="•"/>
            </a:pPr>
            <a:r>
              <a:rPr lang="en-US" sz="2800" b="1">
                <a:solidFill>
                  <a:schemeClr val="lt1"/>
                </a:solidFill>
                <a:latin typeface="Calibri"/>
                <a:ea typeface="Calibri"/>
                <a:cs typeface="Calibri"/>
                <a:sym typeface="Calibri"/>
              </a:rPr>
              <a:t>Topic A:  What is mental health?</a:t>
            </a:r>
          </a:p>
          <a:p>
            <a:pPr marL="342900" lvl="0" indent="-165100" algn="l" rtl="0">
              <a:lnSpc>
                <a:spcPct val="80000"/>
              </a:lnSpc>
              <a:spcBef>
                <a:spcPts val="800"/>
              </a:spcBef>
              <a:spcAft>
                <a:spcPts val="0"/>
              </a:spcAft>
              <a:buNone/>
            </a:pPr>
            <a:endParaRPr lang="en-US" sz="2800">
              <a:solidFill>
                <a:srgbClr val="000000"/>
              </a:solidFill>
              <a:latin typeface="Calibri"/>
              <a:ea typeface="Calibri"/>
              <a:cs typeface="Calibri"/>
              <a:sym typeface="Calibri"/>
            </a:endParaRPr>
          </a:p>
          <a:p>
            <a:pPr marL="342900" lvl="0" indent="-292100" algn="l" rtl="0">
              <a:lnSpc>
                <a:spcPct val="80000"/>
              </a:lnSpc>
              <a:spcBef>
                <a:spcPts val="800"/>
              </a:spcBef>
              <a:spcAft>
                <a:spcPts val="0"/>
              </a:spcAft>
              <a:buClr>
                <a:schemeClr val="dk1"/>
              </a:buClr>
              <a:buSzPts val="2000"/>
              <a:buChar char="•"/>
            </a:pPr>
            <a:r>
              <a:rPr lang="en-US" sz="2800">
                <a:solidFill>
                  <a:schemeClr val="dk1"/>
                </a:solidFill>
                <a:latin typeface="Calibri"/>
                <a:ea typeface="Calibri"/>
                <a:cs typeface="Calibri"/>
                <a:sym typeface="Calibri"/>
              </a:rPr>
              <a:t>Topic B:  How is the brain involved in mental health?</a:t>
            </a:r>
          </a:p>
          <a:p>
            <a:pPr marL="342900" lvl="0" indent="-165100" algn="l" rtl="0">
              <a:lnSpc>
                <a:spcPct val="80000"/>
              </a:lnSpc>
              <a:spcBef>
                <a:spcPts val="800"/>
              </a:spcBef>
              <a:spcAft>
                <a:spcPts val="0"/>
              </a:spcAft>
              <a:buNone/>
            </a:pPr>
            <a:endParaRPr lang="en-US" sz="2800">
              <a:solidFill>
                <a:srgbClr val="000000"/>
              </a:solidFill>
              <a:latin typeface="Calibri"/>
              <a:ea typeface="Calibri"/>
              <a:cs typeface="Calibri"/>
              <a:sym typeface="Calibri"/>
            </a:endParaRPr>
          </a:p>
          <a:p>
            <a:pPr marL="342900" lvl="0" indent="-292100" algn="l" rtl="0">
              <a:lnSpc>
                <a:spcPct val="80000"/>
              </a:lnSpc>
              <a:spcBef>
                <a:spcPts val="800"/>
              </a:spcBef>
              <a:spcAft>
                <a:spcPts val="0"/>
              </a:spcAft>
              <a:buClr>
                <a:srgbClr val="000000"/>
              </a:buClr>
              <a:buSzPts val="2000"/>
              <a:buChar char="•"/>
            </a:pPr>
            <a:r>
              <a:rPr lang="en-US" sz="2800">
                <a:solidFill>
                  <a:srgbClr val="000000"/>
                </a:solidFill>
                <a:latin typeface="Calibri"/>
                <a:ea typeface="Calibri"/>
                <a:cs typeface="Calibri"/>
                <a:sym typeface="Calibri"/>
              </a:rPr>
              <a:t>Topic C:  What is stigma?</a:t>
            </a:r>
          </a:p>
          <a:p>
            <a:pPr marL="342900" lvl="0" indent="-165100" algn="l" rtl="0">
              <a:lnSpc>
                <a:spcPct val="80000"/>
              </a:lnSpc>
              <a:spcBef>
                <a:spcPts val="800"/>
              </a:spcBef>
              <a:spcAft>
                <a:spcPts val="0"/>
              </a:spcAft>
              <a:buNone/>
            </a:pPr>
            <a:endParaRPr lang="en-US" sz="2800">
              <a:solidFill>
                <a:srgbClr val="000000"/>
              </a:solidFill>
              <a:latin typeface="Calibri"/>
              <a:ea typeface="Calibri"/>
              <a:cs typeface="Calibri"/>
              <a:sym typeface="Calibri"/>
            </a:endParaRPr>
          </a:p>
          <a:p>
            <a:pPr marL="342900" lvl="0" indent="-292100" algn="l" rtl="0">
              <a:lnSpc>
                <a:spcPct val="80000"/>
              </a:lnSpc>
              <a:spcBef>
                <a:spcPts val="800"/>
              </a:spcBef>
              <a:spcAft>
                <a:spcPts val="0"/>
              </a:spcAft>
              <a:buClr>
                <a:srgbClr val="000000"/>
              </a:buClr>
              <a:buSzPts val="2000"/>
              <a:buChar char="•"/>
            </a:pPr>
            <a:r>
              <a:rPr lang="en-US" sz="2800">
                <a:solidFill>
                  <a:srgbClr val="000000"/>
                </a:solidFill>
                <a:latin typeface="Calibri"/>
                <a:ea typeface="Calibri"/>
                <a:cs typeface="Calibri"/>
                <a:sym typeface="Calibri"/>
              </a:rPr>
              <a:t>Topic D:  How can a person find support? </a:t>
            </a:r>
          </a:p>
          <a:p>
            <a:pPr marL="342900" lvl="0" indent="-165100" algn="l" rtl="0">
              <a:lnSpc>
                <a:spcPct val="80000"/>
              </a:lnSpc>
              <a:spcBef>
                <a:spcPts val="800"/>
              </a:spcBef>
              <a:spcAft>
                <a:spcPts val="0"/>
              </a:spcAft>
              <a:buNone/>
            </a:pPr>
            <a:endParaRPr lang="en-US" sz="2800">
              <a:solidFill>
                <a:srgbClr val="000000"/>
              </a:solidFill>
              <a:latin typeface="Calibri"/>
              <a:ea typeface="Calibri"/>
              <a:cs typeface="Calibri"/>
              <a:sym typeface="Calibri"/>
            </a:endParaRPr>
          </a:p>
          <a:p>
            <a:pPr marL="342900" lvl="0" indent="-292100" algn="l" rtl="0">
              <a:lnSpc>
                <a:spcPct val="80000"/>
              </a:lnSpc>
              <a:spcBef>
                <a:spcPts val="800"/>
              </a:spcBef>
              <a:spcAft>
                <a:spcPts val="0"/>
              </a:spcAft>
              <a:buClr>
                <a:srgbClr val="000000"/>
              </a:buClr>
              <a:buSzPts val="2000"/>
              <a:buChar char="•"/>
            </a:pPr>
            <a:r>
              <a:rPr lang="en-US" sz="2800">
                <a:solidFill>
                  <a:srgbClr val="000000"/>
                </a:solidFill>
                <a:latin typeface="Calibri"/>
                <a:ea typeface="Calibri"/>
                <a:cs typeface="Calibri"/>
                <a:sym typeface="Calibri"/>
              </a:rPr>
              <a:t>Topic E:  How can positive mental health be maintained?</a:t>
            </a:r>
          </a:p>
        </p:txBody>
      </p:sp>
      <p:sp>
        <p:nvSpPr>
          <p:cNvPr id="6" name="Google Shape;280;g2ec74927de7_0_124">
            <a:extLst>
              <a:ext uri="{FF2B5EF4-FFF2-40B4-BE49-F238E27FC236}">
                <a16:creationId xmlns:a16="http://schemas.microsoft.com/office/drawing/2014/main" id="{59E55751-CCE2-9B5D-70B1-F56F262EE2AF}"/>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a:latin typeface="Calibri" panose="020F0502020204030204" pitchFamily="34" charset="0"/>
                <a:cs typeface="Calibri" panose="020F0502020204030204" pitchFamily="34" charset="0"/>
              </a:rPr>
              <a:t>Table of Contents</a:t>
            </a:r>
            <a:endParaRPr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84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3" name="Google Shape;437;g2ee3e0e2d93_0_92">
            <a:extLst>
              <a:ext uri="{FF2B5EF4-FFF2-40B4-BE49-F238E27FC236}">
                <a16:creationId xmlns:a16="http://schemas.microsoft.com/office/drawing/2014/main" id="{CF521C3E-9EBE-A850-14F7-B122A3E97FFA}"/>
              </a:ext>
            </a:extLst>
          </p:cNvPr>
          <p:cNvPicPr preferRelativeResize="0"/>
          <p:nvPr/>
        </p:nvPicPr>
        <p:blipFill rotWithShape="1">
          <a:blip r:embed="rId4">
            <a:alphaModFix/>
          </a:blip>
          <a:srcRect l="17252"/>
          <a:stretch/>
        </p:blipFill>
        <p:spPr>
          <a:xfrm>
            <a:off x="2850660" y="1921812"/>
            <a:ext cx="3927199" cy="3970775"/>
          </a:xfrm>
          <a:prstGeom prst="rect">
            <a:avLst/>
          </a:prstGeom>
          <a:noFill/>
          <a:ln>
            <a:noFill/>
          </a:ln>
        </p:spPr>
      </p:pic>
    </p:spTree>
    <p:extLst>
      <p:ext uri="{BB962C8B-B14F-4D97-AF65-F5344CB8AC3E}">
        <p14:creationId xmlns:p14="http://schemas.microsoft.com/office/powerpoint/2010/main" val="117784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5" name="Google Shape;445;g2ee3e0e2d93_0_101">
            <a:extLst>
              <a:ext uri="{FF2B5EF4-FFF2-40B4-BE49-F238E27FC236}">
                <a16:creationId xmlns:a16="http://schemas.microsoft.com/office/drawing/2014/main" id="{FE0D49E8-22CC-BBE8-3DEB-662C7D9B688F}"/>
              </a:ext>
            </a:extLst>
          </p:cNvPr>
          <p:cNvPicPr preferRelativeResize="0"/>
          <p:nvPr/>
        </p:nvPicPr>
        <p:blipFill rotWithShape="1">
          <a:blip r:embed="rId4">
            <a:alphaModFix/>
          </a:blip>
          <a:srcRect/>
          <a:stretch/>
        </p:blipFill>
        <p:spPr>
          <a:xfrm>
            <a:off x="3119867" y="2283188"/>
            <a:ext cx="3588844" cy="3248024"/>
          </a:xfrm>
          <a:prstGeom prst="rect">
            <a:avLst/>
          </a:prstGeom>
          <a:noFill/>
          <a:ln>
            <a:noFill/>
          </a:ln>
        </p:spPr>
      </p:pic>
    </p:spTree>
    <p:extLst>
      <p:ext uri="{BB962C8B-B14F-4D97-AF65-F5344CB8AC3E}">
        <p14:creationId xmlns:p14="http://schemas.microsoft.com/office/powerpoint/2010/main" val="55816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5" name="Google Shape;453;g2ee3e0e2d93_0_108">
            <a:extLst>
              <a:ext uri="{FF2B5EF4-FFF2-40B4-BE49-F238E27FC236}">
                <a16:creationId xmlns:a16="http://schemas.microsoft.com/office/drawing/2014/main" id="{D72866D5-37C9-0D34-86B1-93F83F16A78D}"/>
              </a:ext>
            </a:extLst>
          </p:cNvPr>
          <p:cNvPicPr preferRelativeResize="0"/>
          <p:nvPr/>
        </p:nvPicPr>
        <p:blipFill rotWithShape="1">
          <a:blip r:embed="rId4">
            <a:alphaModFix/>
          </a:blip>
          <a:srcRect l="14324"/>
          <a:stretch/>
        </p:blipFill>
        <p:spPr>
          <a:xfrm>
            <a:off x="2875023" y="1873925"/>
            <a:ext cx="3806175" cy="4066549"/>
          </a:xfrm>
          <a:prstGeom prst="rect">
            <a:avLst/>
          </a:prstGeom>
          <a:noFill/>
          <a:ln>
            <a:noFill/>
          </a:ln>
        </p:spPr>
      </p:pic>
    </p:spTree>
    <p:extLst>
      <p:ext uri="{BB962C8B-B14F-4D97-AF65-F5344CB8AC3E}">
        <p14:creationId xmlns:p14="http://schemas.microsoft.com/office/powerpoint/2010/main" val="314957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5" name="Google Shape;461;g2ee3e0e2d93_0_117">
            <a:extLst>
              <a:ext uri="{FF2B5EF4-FFF2-40B4-BE49-F238E27FC236}">
                <a16:creationId xmlns:a16="http://schemas.microsoft.com/office/drawing/2014/main" id="{BAD3A666-72AD-4175-20BB-2558552E6D2E}"/>
              </a:ext>
            </a:extLst>
          </p:cNvPr>
          <p:cNvPicPr preferRelativeResize="0"/>
          <p:nvPr/>
        </p:nvPicPr>
        <p:blipFill rotWithShape="1">
          <a:blip r:embed="rId4">
            <a:alphaModFix/>
          </a:blip>
          <a:srcRect/>
          <a:stretch/>
        </p:blipFill>
        <p:spPr>
          <a:xfrm>
            <a:off x="2917037" y="2215124"/>
            <a:ext cx="3666701" cy="3384151"/>
          </a:xfrm>
          <a:prstGeom prst="rect">
            <a:avLst/>
          </a:prstGeom>
          <a:noFill/>
          <a:ln>
            <a:noFill/>
          </a:ln>
        </p:spPr>
      </p:pic>
    </p:spTree>
    <p:extLst>
      <p:ext uri="{BB962C8B-B14F-4D97-AF65-F5344CB8AC3E}">
        <p14:creationId xmlns:p14="http://schemas.microsoft.com/office/powerpoint/2010/main" val="1103585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5" name="Google Shape;469;g2ee3e0e2d93_0_124">
            <a:extLst>
              <a:ext uri="{FF2B5EF4-FFF2-40B4-BE49-F238E27FC236}">
                <a16:creationId xmlns:a16="http://schemas.microsoft.com/office/drawing/2014/main" id="{BB25EC14-25E0-F9A2-AA07-F85ECF28CA74}"/>
              </a:ext>
            </a:extLst>
          </p:cNvPr>
          <p:cNvPicPr preferRelativeResize="0"/>
          <p:nvPr/>
        </p:nvPicPr>
        <p:blipFill rotWithShape="1">
          <a:blip r:embed="rId4">
            <a:alphaModFix/>
          </a:blip>
          <a:srcRect/>
          <a:stretch/>
        </p:blipFill>
        <p:spPr>
          <a:xfrm>
            <a:off x="3073880" y="2237812"/>
            <a:ext cx="4067876" cy="3338775"/>
          </a:xfrm>
          <a:prstGeom prst="rect">
            <a:avLst/>
          </a:prstGeom>
          <a:noFill/>
          <a:ln>
            <a:noFill/>
          </a:ln>
        </p:spPr>
      </p:pic>
    </p:spTree>
    <p:extLst>
      <p:ext uri="{BB962C8B-B14F-4D97-AF65-F5344CB8AC3E}">
        <p14:creationId xmlns:p14="http://schemas.microsoft.com/office/powerpoint/2010/main" val="113768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2: The Power of Words</a:t>
            </a:r>
            <a:endParaRPr sz="3600" dirty="0">
              <a:solidFill>
                <a:schemeClr val="bg1"/>
              </a:solidFill>
              <a:latin typeface="Calibri" panose="020F0502020204030204" pitchFamily="34" charset="0"/>
            </a:endParaRPr>
          </a:p>
        </p:txBody>
      </p:sp>
      <p:pic>
        <p:nvPicPr>
          <p:cNvPr id="3" name="Google Shape;477;g2ee3e0e2d93_0_133">
            <a:extLst>
              <a:ext uri="{FF2B5EF4-FFF2-40B4-BE49-F238E27FC236}">
                <a16:creationId xmlns:a16="http://schemas.microsoft.com/office/drawing/2014/main" id="{B680A0DB-7652-95D0-53B7-88BF70101B17}"/>
              </a:ext>
            </a:extLst>
          </p:cNvPr>
          <p:cNvPicPr preferRelativeResize="0"/>
          <p:nvPr/>
        </p:nvPicPr>
        <p:blipFill rotWithShape="1">
          <a:blip r:embed="rId4">
            <a:alphaModFix/>
          </a:blip>
          <a:srcRect/>
          <a:stretch/>
        </p:blipFill>
        <p:spPr>
          <a:xfrm>
            <a:off x="0" y="2571149"/>
            <a:ext cx="12192000" cy="2209800"/>
          </a:xfrm>
          <a:prstGeom prst="rect">
            <a:avLst/>
          </a:prstGeom>
          <a:noFill/>
          <a:ln>
            <a:noFill/>
          </a:ln>
        </p:spPr>
      </p:pic>
      <p:sp>
        <p:nvSpPr>
          <p:cNvPr id="6" name="TextBox 5">
            <a:extLst>
              <a:ext uri="{FF2B5EF4-FFF2-40B4-BE49-F238E27FC236}">
                <a16:creationId xmlns:a16="http://schemas.microsoft.com/office/drawing/2014/main" id="{0B3804D4-D5F2-5326-EA80-1DA855BE6033}"/>
              </a:ext>
            </a:extLst>
          </p:cNvPr>
          <p:cNvSpPr txBox="1"/>
          <p:nvPr/>
        </p:nvSpPr>
        <p:spPr>
          <a:xfrm>
            <a:off x="4017118" y="2587357"/>
            <a:ext cx="4157764" cy="584775"/>
          </a:xfrm>
          <a:prstGeom prst="rect">
            <a:avLst/>
          </a:prstGeom>
          <a:noFill/>
        </p:spPr>
        <p:txBody>
          <a:bodyPr wrap="square" rtlCol="0">
            <a:spAutoFit/>
          </a:bodyPr>
          <a:lstStyle/>
          <a:p>
            <a:r>
              <a:rPr lang="en-US" sz="3200" b="1" dirty="0">
                <a:solidFill>
                  <a:srgbClr val="11AEE2"/>
                </a:solidFill>
                <a:latin typeface="Calibri" panose="020F0502020204030204" pitchFamily="34" charset="0"/>
                <a:cs typeface="Calibri" panose="020F0502020204030204" pitchFamily="34" charset="0"/>
              </a:rPr>
              <a:t>The Emotion Spectrum</a:t>
            </a:r>
          </a:p>
        </p:txBody>
      </p:sp>
      <p:sp>
        <p:nvSpPr>
          <p:cNvPr id="7" name="TextBox 6">
            <a:extLst>
              <a:ext uri="{FF2B5EF4-FFF2-40B4-BE49-F238E27FC236}">
                <a16:creationId xmlns:a16="http://schemas.microsoft.com/office/drawing/2014/main" id="{0BF03D53-27D6-C831-D2CC-6BAE94D2E992}"/>
              </a:ext>
            </a:extLst>
          </p:cNvPr>
          <p:cNvSpPr txBox="1"/>
          <p:nvPr/>
        </p:nvSpPr>
        <p:spPr>
          <a:xfrm>
            <a:off x="492419" y="3976765"/>
            <a:ext cx="1784616" cy="584775"/>
          </a:xfrm>
          <a:prstGeom prst="rect">
            <a:avLst/>
          </a:prstGeom>
          <a:noFill/>
        </p:spPr>
        <p:txBody>
          <a:bodyPr wrap="square" rtlCol="0">
            <a:spAutoFit/>
          </a:bodyPr>
          <a:lstStyle/>
          <a:p>
            <a:r>
              <a:rPr lang="en-US" sz="3200" dirty="0">
                <a:solidFill>
                  <a:srgbClr val="11AEE2"/>
                </a:solidFill>
                <a:latin typeface="Calibri" panose="020F0502020204030204" pitchFamily="34" charset="0"/>
                <a:cs typeface="Calibri" panose="020F0502020204030204" pitchFamily="34" charset="0"/>
              </a:rPr>
              <a:t>Tolerable</a:t>
            </a:r>
          </a:p>
        </p:txBody>
      </p:sp>
      <p:sp>
        <p:nvSpPr>
          <p:cNvPr id="8" name="TextBox 7">
            <a:extLst>
              <a:ext uri="{FF2B5EF4-FFF2-40B4-BE49-F238E27FC236}">
                <a16:creationId xmlns:a16="http://schemas.microsoft.com/office/drawing/2014/main" id="{422CD2DA-46C5-73C6-7ACD-82F15663C547}"/>
              </a:ext>
            </a:extLst>
          </p:cNvPr>
          <p:cNvSpPr txBox="1"/>
          <p:nvPr/>
        </p:nvSpPr>
        <p:spPr>
          <a:xfrm>
            <a:off x="9692655" y="3975270"/>
            <a:ext cx="2006926" cy="584775"/>
          </a:xfrm>
          <a:prstGeom prst="rect">
            <a:avLst/>
          </a:prstGeom>
          <a:noFill/>
        </p:spPr>
        <p:txBody>
          <a:bodyPr wrap="square" rtlCol="0">
            <a:spAutoFit/>
          </a:bodyPr>
          <a:lstStyle/>
          <a:p>
            <a:r>
              <a:rPr lang="en-US" sz="3200" dirty="0">
                <a:solidFill>
                  <a:srgbClr val="11AEE2"/>
                </a:solidFill>
                <a:latin typeface="Calibri" panose="020F0502020204030204" pitchFamily="34" charset="0"/>
                <a:cs typeface="Calibri" panose="020F0502020204030204" pitchFamily="34" charset="0"/>
              </a:rPr>
              <a:t>Intolerable</a:t>
            </a:r>
          </a:p>
        </p:txBody>
      </p:sp>
      <p:pic>
        <p:nvPicPr>
          <p:cNvPr id="9" name="Google Shape;480;g2ee3e0e2d93_0_133">
            <a:extLst>
              <a:ext uri="{FF2B5EF4-FFF2-40B4-BE49-F238E27FC236}">
                <a16:creationId xmlns:a16="http://schemas.microsoft.com/office/drawing/2014/main" id="{13214888-1D3B-C973-627E-4A21A009513A}"/>
              </a:ext>
            </a:extLst>
          </p:cNvPr>
          <p:cNvPicPr preferRelativeResize="0"/>
          <p:nvPr/>
        </p:nvPicPr>
        <p:blipFill>
          <a:blip r:embed="rId5">
            <a:alphaModFix/>
          </a:blip>
          <a:stretch>
            <a:fillRect/>
          </a:stretch>
        </p:blipFill>
        <p:spPr>
          <a:xfrm>
            <a:off x="5092537" y="4589999"/>
            <a:ext cx="2006926" cy="2006926"/>
          </a:xfrm>
          <a:prstGeom prst="rect">
            <a:avLst/>
          </a:prstGeom>
          <a:noFill/>
          <a:ln>
            <a:noFill/>
          </a:ln>
        </p:spPr>
      </p:pic>
    </p:spTree>
    <p:extLst>
      <p:ext uri="{BB962C8B-B14F-4D97-AF65-F5344CB8AC3E}">
        <p14:creationId xmlns:p14="http://schemas.microsoft.com/office/powerpoint/2010/main" val="282596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487;g2ee3e0e2d93_0_146">
            <a:extLst>
              <a:ext uri="{FF2B5EF4-FFF2-40B4-BE49-F238E27FC236}">
                <a16:creationId xmlns:a16="http://schemas.microsoft.com/office/drawing/2014/main" id="{4124EC15-B471-6C8A-B026-67EC4579692D}"/>
              </a:ext>
            </a:extLst>
          </p:cNvPr>
          <p:cNvSpPr txBox="1"/>
          <p:nvPr/>
        </p:nvSpPr>
        <p:spPr>
          <a:xfrm>
            <a:off x="833718" y="3043743"/>
            <a:ext cx="5262282" cy="2367284"/>
          </a:xfrm>
          <a:prstGeom prst="rect">
            <a:avLst/>
          </a:prstGeom>
          <a:noFill/>
          <a:ln>
            <a:noFill/>
          </a:ln>
        </p:spPr>
        <p:txBody>
          <a:bodyPr spcFirstLastPara="1" wrap="square" lIns="91425" tIns="91425" rIns="91425" bIns="91425" anchor="t" anchorCtr="0">
            <a:spAutoFit/>
          </a:bodyPr>
          <a:lstStyle/>
          <a:p>
            <a:pPr marL="0" lvl="0" indent="0" algn="l" rtl="0">
              <a:spcBef>
                <a:spcPts val="67"/>
              </a:spcBef>
              <a:spcAft>
                <a:spcPts val="0"/>
              </a:spcAft>
              <a:buNone/>
            </a:pPr>
            <a:r>
              <a:rPr lang="en" sz="2200">
                <a:solidFill>
                  <a:schemeClr val="dk1"/>
                </a:solidFill>
                <a:latin typeface="Calibri"/>
                <a:ea typeface="Calibri"/>
                <a:cs typeface="Calibri"/>
                <a:sym typeface="Calibri"/>
              </a:rPr>
              <a:t>What is the benefit of having a </a:t>
            </a:r>
            <a:r>
              <a:rPr lang="en" sz="2200" b="1">
                <a:solidFill>
                  <a:schemeClr val="dk1"/>
                </a:solidFill>
                <a:latin typeface="Calibri"/>
                <a:ea typeface="Calibri"/>
                <a:cs typeface="Calibri"/>
                <a:sym typeface="Calibri"/>
              </a:rPr>
              <a:t>variety of words </a:t>
            </a:r>
            <a:r>
              <a:rPr lang="en" sz="2200">
                <a:solidFill>
                  <a:schemeClr val="dk1"/>
                </a:solidFill>
                <a:latin typeface="Calibri"/>
                <a:ea typeface="Calibri"/>
                <a:cs typeface="Calibri"/>
                <a:sym typeface="Calibri"/>
              </a:rPr>
              <a:t>to describe our feelings or emotions? </a:t>
            </a:r>
            <a:endParaRPr sz="2200">
              <a:solidFill>
                <a:schemeClr val="dk1"/>
              </a:solidFill>
              <a:latin typeface="Calibri"/>
              <a:ea typeface="Calibri"/>
              <a:cs typeface="Calibri"/>
              <a:sym typeface="Calibri"/>
            </a:endParaRPr>
          </a:p>
          <a:p>
            <a:pPr marL="0" lvl="0" indent="0" algn="l" rtl="0">
              <a:spcBef>
                <a:spcPts val="1000"/>
              </a:spcBef>
              <a:spcAft>
                <a:spcPts val="0"/>
              </a:spcAft>
              <a:buNone/>
            </a:pPr>
            <a:endParaRPr sz="600">
              <a:solidFill>
                <a:schemeClr val="dk1"/>
              </a:solidFill>
              <a:latin typeface="Calibri"/>
              <a:ea typeface="Calibri"/>
              <a:cs typeface="Calibri"/>
              <a:sym typeface="Calibri"/>
            </a:endParaRPr>
          </a:p>
          <a:p>
            <a:pPr marL="0" lvl="0" indent="0" algn="l" rtl="0">
              <a:spcBef>
                <a:spcPts val="1000"/>
              </a:spcBef>
              <a:spcAft>
                <a:spcPts val="1000"/>
              </a:spcAft>
              <a:buNone/>
            </a:pPr>
            <a:r>
              <a:rPr lang="en" sz="2200">
                <a:solidFill>
                  <a:schemeClr val="dk1"/>
                </a:solidFill>
                <a:latin typeface="Calibri"/>
                <a:ea typeface="Calibri"/>
                <a:cs typeface="Calibri"/>
                <a:sym typeface="Calibri"/>
              </a:rPr>
              <a:t>How can </a:t>
            </a:r>
            <a:r>
              <a:rPr lang="en" sz="2200" b="1">
                <a:solidFill>
                  <a:schemeClr val="dk1"/>
                </a:solidFill>
                <a:latin typeface="Calibri"/>
                <a:ea typeface="Calibri"/>
                <a:cs typeface="Calibri"/>
                <a:sym typeface="Calibri"/>
              </a:rPr>
              <a:t>increasing our emotional vocabulary</a:t>
            </a:r>
            <a:r>
              <a:rPr lang="en" sz="2200">
                <a:solidFill>
                  <a:schemeClr val="dk1"/>
                </a:solidFill>
                <a:latin typeface="Calibri"/>
                <a:ea typeface="Calibri"/>
                <a:cs typeface="Calibri"/>
                <a:sym typeface="Calibri"/>
              </a:rPr>
              <a:t> help others to better understand our experiences? </a:t>
            </a:r>
            <a:endParaRPr sz="2200">
              <a:solidFill>
                <a:schemeClr val="dk1"/>
              </a:solidFill>
              <a:latin typeface="Calibri"/>
              <a:ea typeface="Calibri"/>
              <a:cs typeface="Calibri"/>
              <a:sym typeface="Calibri"/>
            </a:endParaRPr>
          </a:p>
        </p:txBody>
      </p:sp>
      <p:pic>
        <p:nvPicPr>
          <p:cNvPr id="5" name="Google Shape;488;g2ee3e0e2d93_0_146">
            <a:extLst>
              <a:ext uri="{FF2B5EF4-FFF2-40B4-BE49-F238E27FC236}">
                <a16:creationId xmlns:a16="http://schemas.microsoft.com/office/drawing/2014/main" id="{DB7343CF-0CFA-6275-00F0-477506C52F66}"/>
              </a:ext>
            </a:extLst>
          </p:cNvPr>
          <p:cNvPicPr preferRelativeResize="0"/>
          <p:nvPr/>
        </p:nvPicPr>
        <p:blipFill rotWithShape="1">
          <a:blip r:embed="rId4">
            <a:alphaModFix/>
          </a:blip>
          <a:srcRect/>
          <a:stretch/>
        </p:blipFill>
        <p:spPr>
          <a:xfrm>
            <a:off x="6379779" y="1543220"/>
            <a:ext cx="4896057" cy="4886205"/>
          </a:xfrm>
          <a:prstGeom prst="rect">
            <a:avLst/>
          </a:prstGeom>
          <a:noFill/>
          <a:ln>
            <a:noFill/>
          </a:ln>
        </p:spPr>
      </p:pic>
    </p:spTree>
    <p:extLst>
      <p:ext uri="{BB962C8B-B14F-4D97-AF65-F5344CB8AC3E}">
        <p14:creationId xmlns:p14="http://schemas.microsoft.com/office/powerpoint/2010/main" val="2166193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3: A Physical Analogy</a:t>
            </a:r>
            <a:endParaRPr sz="3600">
              <a:solidFill>
                <a:schemeClr val="bg1"/>
              </a:solidFill>
              <a:latin typeface="Calibri" panose="020F0502020204030204" pitchFamily="34" charset="0"/>
            </a:endParaRPr>
          </a:p>
        </p:txBody>
      </p:sp>
      <p:pic>
        <p:nvPicPr>
          <p:cNvPr id="6" name="Google Shape;495;g2ee3e0e2d93_0_159">
            <a:extLst>
              <a:ext uri="{FF2B5EF4-FFF2-40B4-BE49-F238E27FC236}">
                <a16:creationId xmlns:a16="http://schemas.microsoft.com/office/drawing/2014/main" id="{7D297206-72D1-2056-8C55-E4162DC70E16}"/>
              </a:ext>
            </a:extLst>
          </p:cNvPr>
          <p:cNvPicPr preferRelativeResize="0"/>
          <p:nvPr/>
        </p:nvPicPr>
        <p:blipFill>
          <a:blip r:embed="rId4">
            <a:alphaModFix/>
          </a:blip>
          <a:stretch>
            <a:fillRect/>
          </a:stretch>
        </p:blipFill>
        <p:spPr>
          <a:xfrm>
            <a:off x="2230016" y="2038547"/>
            <a:ext cx="3341284" cy="3341189"/>
          </a:xfrm>
          <a:prstGeom prst="rect">
            <a:avLst/>
          </a:prstGeom>
          <a:noFill/>
          <a:ln>
            <a:noFill/>
          </a:ln>
        </p:spPr>
      </p:pic>
      <p:pic>
        <p:nvPicPr>
          <p:cNvPr id="7" name="Google Shape;496;g2ee3e0e2d93_0_159">
            <a:extLst>
              <a:ext uri="{FF2B5EF4-FFF2-40B4-BE49-F238E27FC236}">
                <a16:creationId xmlns:a16="http://schemas.microsoft.com/office/drawing/2014/main" id="{DFA0AEB0-ED03-A86A-5FE7-CBF03ADB7A54}"/>
              </a:ext>
            </a:extLst>
          </p:cNvPr>
          <p:cNvPicPr preferRelativeResize="0"/>
          <p:nvPr/>
        </p:nvPicPr>
        <p:blipFill rotWithShape="1">
          <a:blip r:embed="rId5">
            <a:alphaModFix/>
          </a:blip>
          <a:srcRect l="3044" t="5329"/>
          <a:stretch/>
        </p:blipFill>
        <p:spPr>
          <a:xfrm>
            <a:off x="6381230" y="2387462"/>
            <a:ext cx="3518550" cy="2083075"/>
          </a:xfrm>
          <a:prstGeom prst="rect">
            <a:avLst/>
          </a:prstGeom>
          <a:noFill/>
          <a:ln>
            <a:noFill/>
          </a:ln>
        </p:spPr>
      </p:pic>
    </p:spTree>
    <p:extLst>
      <p:ext uri="{BB962C8B-B14F-4D97-AF65-F5344CB8AC3E}">
        <p14:creationId xmlns:p14="http://schemas.microsoft.com/office/powerpoint/2010/main" val="56086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3: A Physical Analogy</a:t>
            </a:r>
            <a:endParaRPr sz="3600">
              <a:solidFill>
                <a:schemeClr val="bg1"/>
              </a:solidFill>
              <a:latin typeface="Calibri" panose="020F0502020204030204" pitchFamily="34" charset="0"/>
            </a:endParaRPr>
          </a:p>
        </p:txBody>
      </p:sp>
      <p:pic>
        <p:nvPicPr>
          <p:cNvPr id="2" name="Google Shape;503;g2ee3e0e2d93_0_168">
            <a:extLst>
              <a:ext uri="{FF2B5EF4-FFF2-40B4-BE49-F238E27FC236}">
                <a16:creationId xmlns:a16="http://schemas.microsoft.com/office/drawing/2014/main" id="{59B1B04A-9B1A-30EB-5993-D8C9FA09DDAA}"/>
              </a:ext>
            </a:extLst>
          </p:cNvPr>
          <p:cNvPicPr preferRelativeResize="0"/>
          <p:nvPr/>
        </p:nvPicPr>
        <p:blipFill rotWithShape="1">
          <a:blip r:embed="rId4">
            <a:alphaModFix/>
          </a:blip>
          <a:srcRect/>
          <a:stretch/>
        </p:blipFill>
        <p:spPr>
          <a:xfrm>
            <a:off x="2205061" y="3196854"/>
            <a:ext cx="7781877" cy="3024992"/>
          </a:xfrm>
          <a:prstGeom prst="rect">
            <a:avLst/>
          </a:prstGeom>
          <a:noFill/>
          <a:ln>
            <a:noFill/>
          </a:ln>
        </p:spPr>
      </p:pic>
      <p:sp>
        <p:nvSpPr>
          <p:cNvPr id="3" name="Google Shape;504;g2ee3e0e2d93_0_168">
            <a:extLst>
              <a:ext uri="{FF2B5EF4-FFF2-40B4-BE49-F238E27FC236}">
                <a16:creationId xmlns:a16="http://schemas.microsoft.com/office/drawing/2014/main" id="{66EFE0F9-7E8E-766D-BF43-9665DDB0B87D}"/>
              </a:ext>
            </a:extLst>
          </p:cNvPr>
          <p:cNvSpPr txBox="1"/>
          <p:nvPr/>
        </p:nvSpPr>
        <p:spPr>
          <a:xfrm>
            <a:off x="3943237" y="1914166"/>
            <a:ext cx="4305523" cy="113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11AEE2"/>
                </a:solidFill>
                <a:latin typeface="Calibri"/>
                <a:ea typeface="Calibri"/>
                <a:cs typeface="Calibri"/>
                <a:sym typeface="Calibri"/>
              </a:rPr>
              <a:t>Independent Work:</a:t>
            </a:r>
            <a:endParaRPr lang="en" sz="3200" b="1">
              <a:solidFill>
                <a:srgbClr val="11AEE2"/>
              </a:solidFill>
              <a:latin typeface="Calibri"/>
              <a:ea typeface="Calibri"/>
              <a:cs typeface="Calibri"/>
              <a:sym typeface="Calibri"/>
            </a:endParaRPr>
          </a:p>
          <a:p>
            <a:pPr marL="0" lvl="0" indent="0" algn="ctr" rtl="0">
              <a:spcBef>
                <a:spcPts val="0"/>
              </a:spcBef>
              <a:spcAft>
                <a:spcPts val="0"/>
              </a:spcAft>
              <a:buNone/>
            </a:pPr>
            <a:r>
              <a:rPr lang="en" sz="3200" b="1">
                <a:solidFill>
                  <a:srgbClr val="11AEE2"/>
                </a:solidFill>
                <a:latin typeface="Calibri"/>
                <a:ea typeface="Calibri"/>
                <a:cs typeface="Calibri"/>
                <a:sym typeface="Calibri"/>
              </a:rPr>
              <a:t>Let’s Get Physical</a:t>
            </a:r>
            <a:endParaRPr sz="3200" b="1">
              <a:solidFill>
                <a:srgbClr val="11AEE2"/>
              </a:solidFill>
              <a:latin typeface="Calibri"/>
              <a:ea typeface="Calibri"/>
              <a:cs typeface="Calibri"/>
              <a:sym typeface="Calibri"/>
            </a:endParaRPr>
          </a:p>
        </p:txBody>
      </p:sp>
    </p:spTree>
    <p:extLst>
      <p:ext uri="{BB962C8B-B14F-4D97-AF65-F5344CB8AC3E}">
        <p14:creationId xmlns:p14="http://schemas.microsoft.com/office/powerpoint/2010/main" val="50063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3: A Physical Analogy</a:t>
            </a:r>
            <a:endParaRPr sz="3600">
              <a:solidFill>
                <a:schemeClr val="bg1"/>
              </a:solidFill>
              <a:latin typeface="Calibri" panose="020F0502020204030204" pitchFamily="34" charset="0"/>
            </a:endParaRPr>
          </a:p>
        </p:txBody>
      </p:sp>
      <p:sp>
        <p:nvSpPr>
          <p:cNvPr id="7" name="Google Shape;511;g2ee3e0e2d93_0_178">
            <a:extLst>
              <a:ext uri="{FF2B5EF4-FFF2-40B4-BE49-F238E27FC236}">
                <a16:creationId xmlns:a16="http://schemas.microsoft.com/office/drawing/2014/main" id="{698555EE-B925-DF4A-C6BE-76BD192A5020}"/>
              </a:ext>
            </a:extLst>
          </p:cNvPr>
          <p:cNvSpPr txBox="1">
            <a:spLocks/>
          </p:cNvSpPr>
          <p:nvPr/>
        </p:nvSpPr>
        <p:spPr>
          <a:xfrm>
            <a:off x="0" y="1505201"/>
            <a:ext cx="10605247" cy="4381866"/>
          </a:xfrm>
          <a:prstGeom prst="rect">
            <a:avLst/>
          </a:prstGeom>
          <a:noFill/>
          <a:ln>
            <a:noFill/>
          </a:ln>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pPr marL="457200" marR="914400">
              <a:lnSpc>
                <a:spcPct val="115000"/>
              </a:lnSpc>
              <a:spcBef>
                <a:spcPts val="0"/>
              </a:spcBef>
              <a:buSzPts val="1100"/>
            </a:pPr>
            <a:r>
              <a:rPr lang="en-US" sz="2000" b="1" i="1">
                <a:latin typeface="Calibri"/>
                <a:ea typeface="Calibri"/>
                <a:cs typeface="Calibri"/>
                <a:sym typeface="Calibri"/>
              </a:rPr>
              <a:t>We all have physical health. Physical health is how well our bodies function. For example, we might say we are physically fit or out of shape. These are ways of describing a person's physical health.</a:t>
            </a:r>
            <a:br>
              <a:rPr lang="en-US" sz="2000" b="1" i="1">
                <a:latin typeface="Calibri"/>
                <a:ea typeface="Calibri"/>
                <a:cs typeface="Calibri"/>
                <a:sym typeface="Calibri"/>
              </a:rPr>
            </a:br>
            <a:br>
              <a:rPr lang="en-US" sz="2000" b="1" i="1">
                <a:latin typeface="Calibri"/>
                <a:ea typeface="Calibri"/>
                <a:cs typeface="Calibri"/>
                <a:sym typeface="Calibri"/>
              </a:rPr>
            </a:br>
            <a:r>
              <a:rPr lang="en-US" sz="2000" b="1" i="1">
                <a:latin typeface="Calibri"/>
                <a:ea typeface="Calibri"/>
                <a:cs typeface="Calibri"/>
                <a:sym typeface="Calibri"/>
              </a:rPr>
              <a:t>Can a person who has a physical condition requiring use of a wheelchair still be physically healthy? Yes! The individual requires physical supports for mobility, but if they eat well, exercise, and take care of their bodies they will maintain physical health.  </a:t>
            </a:r>
            <a:br>
              <a:rPr lang="en-US" sz="2000" b="1" i="1">
                <a:latin typeface="Calibri"/>
                <a:ea typeface="Calibri"/>
                <a:cs typeface="Calibri"/>
                <a:sym typeface="Calibri"/>
              </a:rPr>
            </a:br>
            <a:br>
              <a:rPr lang="en-US" sz="2000" b="1" i="1">
                <a:latin typeface="Calibri"/>
                <a:ea typeface="Calibri"/>
                <a:cs typeface="Calibri"/>
                <a:sym typeface="Calibri"/>
              </a:rPr>
            </a:br>
            <a:r>
              <a:rPr lang="en-US" sz="2000" b="1" i="1">
                <a:latin typeface="Calibri"/>
                <a:ea typeface="Calibri"/>
                <a:cs typeface="Calibri"/>
                <a:sym typeface="Calibri"/>
              </a:rPr>
              <a:t>A person may also experience a problem with their physical health that is temporary, for example, stumbling and twisting your ankle. This may affect your physical health, but doesn’t make you ill and may not require medical services.</a:t>
            </a:r>
            <a:endParaRPr lang="en-US" sz="2000" i="1"/>
          </a:p>
        </p:txBody>
      </p:sp>
    </p:spTree>
    <p:extLst>
      <p:ext uri="{BB962C8B-B14F-4D97-AF65-F5344CB8AC3E}">
        <p14:creationId xmlns:p14="http://schemas.microsoft.com/office/powerpoint/2010/main" val="27235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87;g2ec74927de7_0_184">
            <a:extLst>
              <a:ext uri="{FF2B5EF4-FFF2-40B4-BE49-F238E27FC236}">
                <a16:creationId xmlns:a16="http://schemas.microsoft.com/office/drawing/2014/main" id="{B07AC0C0-9197-EA1B-95DB-793C20A1B883}"/>
              </a:ext>
            </a:extLst>
          </p:cNvPr>
          <p:cNvSpPr/>
          <p:nvPr/>
        </p:nvSpPr>
        <p:spPr>
          <a:xfrm>
            <a:off x="0" y="2832482"/>
            <a:ext cx="12192000" cy="841194"/>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200">
                <a:solidFill>
                  <a:schemeClr val="bg1"/>
                </a:solidFill>
                <a:latin typeface="Calibri" panose="020F0502020204030204" pitchFamily="34" charset="0"/>
                <a:cs typeface="Calibri" panose="020F0502020204030204" pitchFamily="34" charset="0"/>
              </a:rPr>
              <a:t>What is Mental Health?</a:t>
            </a:r>
            <a:endParaRPr sz="3200">
              <a:solidFill>
                <a:schemeClr val="bg1"/>
              </a:solidFill>
              <a:latin typeface="Calibri" panose="020F0502020204030204" pitchFamily="34" charset="0"/>
              <a:cs typeface="Calibri" panose="020F0502020204030204" pitchFamily="34" charset="0"/>
            </a:endParaRPr>
          </a:p>
        </p:txBody>
      </p:sp>
      <p:sp>
        <p:nvSpPr>
          <p:cNvPr id="6" name="Google Shape;289;g2ec74927de7_0_184">
            <a:extLst>
              <a:ext uri="{FF2B5EF4-FFF2-40B4-BE49-F238E27FC236}">
                <a16:creationId xmlns:a16="http://schemas.microsoft.com/office/drawing/2014/main" id="{76603A80-1740-2067-4AAD-567890320164}"/>
              </a:ext>
            </a:extLst>
          </p:cNvPr>
          <p:cNvSpPr/>
          <p:nvPr/>
        </p:nvSpPr>
        <p:spPr>
          <a:xfrm>
            <a:off x="3342983" y="1299107"/>
            <a:ext cx="5065551" cy="897245"/>
          </a:xfrm>
          <a:prstGeom prst="roundRect">
            <a:avLst>
              <a:gd name="adj" fmla="val 16667"/>
            </a:avLst>
          </a:prstGeom>
          <a:solidFill>
            <a:srgbClr val="11AEE1"/>
          </a:solidFill>
          <a:ln w="9525" cap="flat" cmpd="sng">
            <a:solidFill>
              <a:srgbClr val="11AEE1"/>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Clr>
                <a:schemeClr val="dk1"/>
              </a:buClr>
              <a:buSzPts val="2700"/>
              <a:buFont typeface="Arial"/>
              <a:buNone/>
            </a:pPr>
            <a:r>
              <a:rPr lang="en" sz="3600" b="1" dirty="0">
                <a:solidFill>
                  <a:schemeClr val="lt1"/>
                </a:solidFill>
                <a:latin typeface="Calibri"/>
                <a:ea typeface="Calibri"/>
                <a:cs typeface="Calibri"/>
                <a:sym typeface="Calibri"/>
              </a:rPr>
              <a:t>Topic A:</a:t>
            </a:r>
            <a:endParaRPr sz="1600" dirty="0">
              <a:solidFill>
                <a:schemeClr val="lt1"/>
              </a:solidFill>
              <a:latin typeface="Calibri" panose="020F0502020204030204" pitchFamily="34" charset="0"/>
            </a:endParaRPr>
          </a:p>
        </p:txBody>
      </p:sp>
      <p:sp>
        <p:nvSpPr>
          <p:cNvPr id="7" name="TextBox 6">
            <a:extLst>
              <a:ext uri="{FF2B5EF4-FFF2-40B4-BE49-F238E27FC236}">
                <a16:creationId xmlns:a16="http://schemas.microsoft.com/office/drawing/2014/main" id="{8B09F6F9-F52A-6D1E-E947-9F07A4E8BE24}"/>
              </a:ext>
            </a:extLst>
          </p:cNvPr>
          <p:cNvSpPr txBox="1"/>
          <p:nvPr/>
        </p:nvSpPr>
        <p:spPr>
          <a:xfrm>
            <a:off x="3704234" y="4309806"/>
            <a:ext cx="4343048" cy="461665"/>
          </a:xfrm>
          <a:prstGeom prst="rect">
            <a:avLst/>
          </a:prstGeom>
          <a:noFill/>
        </p:spPr>
        <p:txBody>
          <a:bodyPr wrap="none" rtlCol="0">
            <a:spAutoFit/>
          </a:bodyPr>
          <a:lstStyle/>
          <a:p>
            <a:r>
              <a:rPr lang="en-US" sz="2400">
                <a:latin typeface="Calibri" panose="020F0502020204030204" pitchFamily="34" charset="0"/>
                <a:cs typeface="Calibri" panose="020F0502020204030204" pitchFamily="34" charset="0"/>
              </a:rPr>
              <a:t>[</a:t>
            </a:r>
            <a:r>
              <a:rPr lang="en-US" sz="2400">
                <a:highlight>
                  <a:srgbClr val="FFFF00"/>
                </a:highlight>
                <a:latin typeface="Calibri" panose="020F0502020204030204" pitchFamily="34" charset="0"/>
                <a:cs typeface="Calibri" panose="020F0502020204030204" pitchFamily="34" charset="0"/>
              </a:rPr>
              <a:t>Insert teacher / facilitator name</a:t>
            </a:r>
            <a:r>
              <a:rPr lang="en-US" sz="240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1927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3: A Physical Analogy</a:t>
            </a:r>
            <a:endParaRPr sz="3600">
              <a:solidFill>
                <a:schemeClr val="bg1"/>
              </a:solidFill>
              <a:latin typeface="Calibri" panose="020F0502020204030204" pitchFamily="34" charset="0"/>
            </a:endParaRPr>
          </a:p>
        </p:txBody>
      </p:sp>
      <p:sp>
        <p:nvSpPr>
          <p:cNvPr id="2" name="Google Shape;518;g2ee3e0e2d93_0_186">
            <a:extLst>
              <a:ext uri="{FF2B5EF4-FFF2-40B4-BE49-F238E27FC236}">
                <a16:creationId xmlns:a16="http://schemas.microsoft.com/office/drawing/2014/main" id="{ABFEB112-06E4-03E4-CEF9-9EA0F5EC6082}"/>
              </a:ext>
            </a:extLst>
          </p:cNvPr>
          <p:cNvSpPr txBox="1"/>
          <p:nvPr/>
        </p:nvSpPr>
        <p:spPr>
          <a:xfrm>
            <a:off x="284687" y="2105980"/>
            <a:ext cx="3848042" cy="3134161"/>
          </a:xfrm>
          <a:prstGeom prst="rect">
            <a:avLst/>
          </a:prstGeom>
          <a:noFill/>
          <a:ln>
            <a:noFill/>
          </a:ln>
        </p:spPr>
        <p:txBody>
          <a:bodyPr spcFirstLastPara="1" wrap="square" lIns="91425" tIns="91425" rIns="91425" bIns="91425" anchor="t" anchorCtr="0">
            <a:spAutoFit/>
          </a:bodyPr>
          <a:lstStyle/>
          <a:p>
            <a:pPr marL="578485" marR="0" lvl="0" indent="-457200" algn="l" rtl="0">
              <a:lnSpc>
                <a:spcPct val="100000"/>
              </a:lnSpc>
              <a:spcBef>
                <a:spcPts val="217"/>
              </a:spcBef>
              <a:spcAft>
                <a:spcPts val="0"/>
              </a:spcAft>
              <a:buClr>
                <a:schemeClr val="dk1"/>
              </a:buClr>
              <a:buSzPts val="1700"/>
              <a:buFont typeface="Arial"/>
              <a:buAutoNum type="arabicPeriod"/>
            </a:pPr>
            <a:r>
              <a:rPr lang="en" sz="2000" b="0" i="0" u="none" strike="noStrike" cap="none">
                <a:solidFill>
                  <a:schemeClr val="dk1"/>
                </a:solidFill>
                <a:latin typeface="Calibri"/>
                <a:ea typeface="Calibri"/>
                <a:cs typeface="Calibri"/>
                <a:sym typeface="Calibri"/>
              </a:rPr>
              <a:t>What is this passage saying? </a:t>
            </a:r>
            <a:endParaRPr lang="en" sz="2000">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endParaRPr lang="en" sz="2000" b="0" i="0" u="none" strike="noStrike" cap="none">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endParaRPr lang="en" sz="2000" b="0" i="0" u="none" strike="noStrike" cap="none">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r>
              <a:rPr lang="en" sz="2000" b="0" i="0" u="none" strike="noStrike" cap="none">
                <a:solidFill>
                  <a:schemeClr val="dk1"/>
                </a:solidFill>
                <a:latin typeface="Calibri"/>
                <a:ea typeface="Calibri"/>
                <a:cs typeface="Calibri"/>
                <a:sym typeface="Calibri"/>
              </a:rPr>
              <a:t>How would you define </a:t>
            </a:r>
            <a:r>
              <a:rPr lang="en" sz="2000" b="1" i="0" u="none" strike="noStrike" cap="none">
                <a:solidFill>
                  <a:schemeClr val="dk1"/>
                </a:solidFill>
                <a:latin typeface="Calibri"/>
                <a:ea typeface="Calibri"/>
                <a:cs typeface="Calibri"/>
                <a:sym typeface="Calibri"/>
              </a:rPr>
              <a:t>physical health</a:t>
            </a:r>
            <a:r>
              <a:rPr lang="en" sz="2000" b="0" i="0" u="none" strike="noStrike" cap="none">
                <a:solidFill>
                  <a:schemeClr val="dk1"/>
                </a:solidFill>
                <a:latin typeface="Calibri"/>
                <a:ea typeface="Calibri"/>
                <a:cs typeface="Calibri"/>
                <a:sym typeface="Calibri"/>
              </a:rPr>
              <a:t>?</a:t>
            </a:r>
            <a:endParaRPr lang="en" sz="2000">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endParaRPr lang="en" sz="2000" b="0" i="0" u="none" strike="noStrike" cap="none">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endParaRPr lang="en" sz="2000" b="0" i="0" u="none" strike="noStrike" cap="none">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r>
              <a:rPr lang="en" sz="2000" b="0" i="0" u="none" strike="noStrike" cap="none">
                <a:solidFill>
                  <a:schemeClr val="dk1"/>
                </a:solidFill>
                <a:latin typeface="Calibri"/>
                <a:ea typeface="Calibri"/>
                <a:cs typeface="Calibri"/>
                <a:sym typeface="Calibri"/>
              </a:rPr>
              <a:t>How would you define </a:t>
            </a:r>
            <a:r>
              <a:rPr lang="en" sz="2000" b="1" i="0" u="none" strike="noStrike" cap="none">
                <a:solidFill>
                  <a:schemeClr val="dk1"/>
                </a:solidFill>
                <a:latin typeface="Calibri"/>
                <a:ea typeface="Calibri"/>
                <a:cs typeface="Calibri"/>
                <a:sym typeface="Calibri"/>
              </a:rPr>
              <a:t>physical illness</a:t>
            </a:r>
            <a:r>
              <a:rPr lang="en" sz="2000" b="0" i="0" u="none" strike="noStrike" cap="none">
                <a:solidFill>
                  <a:schemeClr val="dk1"/>
                </a:solidFill>
                <a:latin typeface="Calibri"/>
                <a:ea typeface="Calibri"/>
                <a:cs typeface="Calibri"/>
                <a:sym typeface="Calibri"/>
              </a:rPr>
              <a:t>?</a:t>
            </a:r>
            <a:endParaRPr sz="1099"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765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3: A Physical Analogy</a:t>
            </a:r>
            <a:endParaRPr sz="3600">
              <a:solidFill>
                <a:schemeClr val="bg1"/>
              </a:solidFill>
              <a:latin typeface="Calibri" panose="020F0502020204030204" pitchFamily="34" charset="0"/>
            </a:endParaRPr>
          </a:p>
        </p:txBody>
      </p:sp>
      <p:sp>
        <p:nvSpPr>
          <p:cNvPr id="2" name="Google Shape;518;g2ee3e0e2d93_0_186">
            <a:extLst>
              <a:ext uri="{FF2B5EF4-FFF2-40B4-BE49-F238E27FC236}">
                <a16:creationId xmlns:a16="http://schemas.microsoft.com/office/drawing/2014/main" id="{ABFEB112-06E4-03E4-CEF9-9EA0F5EC6082}"/>
              </a:ext>
            </a:extLst>
          </p:cNvPr>
          <p:cNvSpPr txBox="1"/>
          <p:nvPr/>
        </p:nvSpPr>
        <p:spPr>
          <a:xfrm>
            <a:off x="284687" y="2105980"/>
            <a:ext cx="3848042" cy="3134161"/>
          </a:xfrm>
          <a:prstGeom prst="rect">
            <a:avLst/>
          </a:prstGeom>
          <a:noFill/>
          <a:ln>
            <a:noFill/>
          </a:ln>
        </p:spPr>
        <p:txBody>
          <a:bodyPr spcFirstLastPara="1" wrap="square" lIns="91425" tIns="91425" rIns="91425" bIns="91425" anchor="t" anchorCtr="0">
            <a:spAutoFit/>
          </a:bodyPr>
          <a:lstStyle/>
          <a:p>
            <a:pPr marL="578485" marR="0" lvl="0" indent="-457200" algn="l" rtl="0">
              <a:lnSpc>
                <a:spcPct val="100000"/>
              </a:lnSpc>
              <a:spcBef>
                <a:spcPts val="217"/>
              </a:spcBef>
              <a:spcAft>
                <a:spcPts val="0"/>
              </a:spcAft>
              <a:buClr>
                <a:schemeClr val="dk1"/>
              </a:buClr>
              <a:buSzPts val="1700"/>
              <a:buFont typeface="Arial"/>
              <a:buAutoNum type="arabicPeriod"/>
            </a:pPr>
            <a:r>
              <a:rPr lang="en" sz="2000" b="0" i="0" u="none" strike="noStrike" cap="none">
                <a:solidFill>
                  <a:schemeClr val="dk1"/>
                </a:solidFill>
                <a:latin typeface="Calibri"/>
                <a:ea typeface="Calibri"/>
                <a:cs typeface="Calibri"/>
                <a:sym typeface="Calibri"/>
              </a:rPr>
              <a:t>What is this passage saying? </a:t>
            </a:r>
            <a:endParaRPr lang="en" sz="2000">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endParaRPr lang="en" sz="2000" b="0" i="0" u="none" strike="noStrike" cap="none">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endParaRPr lang="en" sz="2000" b="0" i="0" u="none" strike="noStrike" cap="none">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r>
              <a:rPr lang="en" sz="2000" b="0" i="0" u="none" strike="noStrike" cap="none">
                <a:solidFill>
                  <a:schemeClr val="dk1"/>
                </a:solidFill>
                <a:latin typeface="Calibri"/>
                <a:ea typeface="Calibri"/>
                <a:cs typeface="Calibri"/>
                <a:sym typeface="Calibri"/>
              </a:rPr>
              <a:t>How would you define </a:t>
            </a:r>
            <a:r>
              <a:rPr lang="en" sz="2000" b="1" i="0" u="none" strike="noStrike" cap="none">
                <a:solidFill>
                  <a:schemeClr val="dk1"/>
                </a:solidFill>
                <a:latin typeface="Calibri"/>
                <a:ea typeface="Calibri"/>
                <a:cs typeface="Calibri"/>
                <a:sym typeface="Calibri"/>
              </a:rPr>
              <a:t>physical health</a:t>
            </a:r>
            <a:r>
              <a:rPr lang="en" sz="2000" b="0" i="0" u="none" strike="noStrike" cap="none">
                <a:solidFill>
                  <a:schemeClr val="dk1"/>
                </a:solidFill>
                <a:latin typeface="Calibri"/>
                <a:ea typeface="Calibri"/>
                <a:cs typeface="Calibri"/>
                <a:sym typeface="Calibri"/>
              </a:rPr>
              <a:t>?</a:t>
            </a:r>
            <a:endParaRPr lang="en" sz="2000">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endParaRPr lang="en" sz="2000" b="0" i="0" u="none" strike="noStrike" cap="none">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endParaRPr lang="en" sz="2000" b="0" i="0" u="none" strike="noStrike" cap="none">
              <a:solidFill>
                <a:schemeClr val="dk1"/>
              </a:solidFill>
              <a:latin typeface="Calibri"/>
              <a:ea typeface="Calibri"/>
              <a:cs typeface="Calibri"/>
              <a:sym typeface="Calibri"/>
            </a:endParaRPr>
          </a:p>
          <a:p>
            <a:pPr marL="578485" marR="0" lvl="0" indent="-457200" algn="l" rtl="0">
              <a:lnSpc>
                <a:spcPct val="100000"/>
              </a:lnSpc>
              <a:spcBef>
                <a:spcPts val="217"/>
              </a:spcBef>
              <a:spcAft>
                <a:spcPts val="0"/>
              </a:spcAft>
              <a:buClr>
                <a:schemeClr val="dk1"/>
              </a:buClr>
              <a:buSzPts val="1700"/>
              <a:buFont typeface="Arial"/>
              <a:buAutoNum type="arabicPeriod"/>
            </a:pPr>
            <a:r>
              <a:rPr lang="en" sz="2000" b="0" i="0" u="none" strike="noStrike" cap="none">
                <a:solidFill>
                  <a:schemeClr val="dk1"/>
                </a:solidFill>
                <a:latin typeface="Calibri"/>
                <a:ea typeface="Calibri"/>
                <a:cs typeface="Calibri"/>
                <a:sym typeface="Calibri"/>
              </a:rPr>
              <a:t>How would you define </a:t>
            </a:r>
            <a:r>
              <a:rPr lang="en" sz="2000" b="1" i="0" u="none" strike="noStrike" cap="none">
                <a:solidFill>
                  <a:schemeClr val="dk1"/>
                </a:solidFill>
                <a:latin typeface="Calibri"/>
                <a:ea typeface="Calibri"/>
                <a:cs typeface="Calibri"/>
                <a:sym typeface="Calibri"/>
              </a:rPr>
              <a:t>physical illness</a:t>
            </a:r>
            <a:r>
              <a:rPr lang="en" sz="2000" b="0" i="0" u="none" strike="noStrike" cap="none">
                <a:solidFill>
                  <a:schemeClr val="dk1"/>
                </a:solidFill>
                <a:latin typeface="Calibri"/>
                <a:ea typeface="Calibri"/>
                <a:cs typeface="Calibri"/>
                <a:sym typeface="Calibri"/>
              </a:rPr>
              <a:t>?</a:t>
            </a:r>
            <a:endParaRPr sz="1099" b="0" i="0" u="none" strike="noStrike" cap="none">
              <a:solidFill>
                <a:schemeClr val="dk1"/>
              </a:solidFill>
              <a:latin typeface="Calibri"/>
              <a:ea typeface="Calibri"/>
              <a:cs typeface="Calibri"/>
              <a:sym typeface="Calibri"/>
            </a:endParaRPr>
          </a:p>
        </p:txBody>
      </p:sp>
      <p:sp>
        <p:nvSpPr>
          <p:cNvPr id="3" name="Google Shape;526;g2ee3e0e2d93_0_193">
            <a:extLst>
              <a:ext uri="{FF2B5EF4-FFF2-40B4-BE49-F238E27FC236}">
                <a16:creationId xmlns:a16="http://schemas.microsoft.com/office/drawing/2014/main" id="{8C096802-C86F-6EA9-FCC5-F6583813F49F}"/>
              </a:ext>
            </a:extLst>
          </p:cNvPr>
          <p:cNvSpPr txBox="1"/>
          <p:nvPr/>
        </p:nvSpPr>
        <p:spPr>
          <a:xfrm>
            <a:off x="4981087" y="3169198"/>
            <a:ext cx="4066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i="0" u="none" strike="noStrike" cap="none">
                <a:solidFill>
                  <a:srgbClr val="000000"/>
                </a:solidFill>
                <a:latin typeface="Calibri"/>
                <a:ea typeface="Calibri"/>
                <a:cs typeface="Calibri"/>
                <a:sym typeface="Calibri"/>
              </a:rPr>
              <a:t>Physical health is our physical state and how well our bodies function. </a:t>
            </a:r>
            <a:endParaRPr sz="2000">
              <a:latin typeface="Calibri"/>
              <a:ea typeface="Calibri"/>
              <a:cs typeface="Calibri"/>
              <a:sym typeface="Calibri"/>
            </a:endParaRPr>
          </a:p>
        </p:txBody>
      </p:sp>
      <p:sp>
        <p:nvSpPr>
          <p:cNvPr id="5" name="Google Shape;527;g2ee3e0e2d93_0_193">
            <a:extLst>
              <a:ext uri="{FF2B5EF4-FFF2-40B4-BE49-F238E27FC236}">
                <a16:creationId xmlns:a16="http://schemas.microsoft.com/office/drawing/2014/main" id="{09CC3DE0-603E-5066-9475-B506F157D9FF}"/>
              </a:ext>
            </a:extLst>
          </p:cNvPr>
          <p:cNvSpPr txBox="1"/>
          <p:nvPr/>
        </p:nvSpPr>
        <p:spPr>
          <a:xfrm>
            <a:off x="4981087" y="4278616"/>
            <a:ext cx="4066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0" i="0" u="none" strike="noStrike" cap="none">
                <a:solidFill>
                  <a:srgbClr val="000000"/>
                </a:solidFill>
                <a:latin typeface="Calibri"/>
                <a:ea typeface="Calibri"/>
                <a:cs typeface="Calibri"/>
                <a:sym typeface="Calibri"/>
              </a:rPr>
              <a:t>Physical illness is a physical condition that negatively affects how our bodies function and requires medical intervention</a:t>
            </a:r>
            <a:r>
              <a:rPr lang="en" sz="2000">
                <a:latin typeface="Calibri"/>
                <a:ea typeface="Calibri"/>
                <a:cs typeface="Calibri"/>
                <a:sym typeface="Calibri"/>
              </a:rPr>
              <a:t>.</a:t>
            </a:r>
            <a:endParaRPr/>
          </a:p>
        </p:txBody>
      </p:sp>
      <p:sp>
        <p:nvSpPr>
          <p:cNvPr id="6" name="Google Shape;528;g2ee3e0e2d93_0_193">
            <a:extLst>
              <a:ext uri="{FF2B5EF4-FFF2-40B4-BE49-F238E27FC236}">
                <a16:creationId xmlns:a16="http://schemas.microsoft.com/office/drawing/2014/main" id="{059E5517-B4D0-F8A1-4393-7880F653D3DB}"/>
              </a:ext>
            </a:extLst>
          </p:cNvPr>
          <p:cNvSpPr/>
          <p:nvPr/>
        </p:nvSpPr>
        <p:spPr>
          <a:xfrm>
            <a:off x="3608284" y="3428998"/>
            <a:ext cx="1158000" cy="188400"/>
          </a:xfrm>
          <a:prstGeom prst="rightArrow">
            <a:avLst>
              <a:gd name="adj1" fmla="val 50000"/>
              <a:gd name="adj2" fmla="val 50000"/>
            </a:avLst>
          </a:prstGeom>
          <a:solidFill>
            <a:srgbClr val="11AEE2"/>
          </a:solidFill>
          <a:ln w="9525" cap="flat" cmpd="sng">
            <a:solidFill>
              <a:srgbClr val="11A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529;g2ee3e0e2d93_0_193">
            <a:extLst>
              <a:ext uri="{FF2B5EF4-FFF2-40B4-BE49-F238E27FC236}">
                <a16:creationId xmlns:a16="http://schemas.microsoft.com/office/drawing/2014/main" id="{F6C70870-8CE7-58F8-01F2-23443FE3F238}"/>
              </a:ext>
            </a:extLst>
          </p:cNvPr>
          <p:cNvSpPr/>
          <p:nvPr/>
        </p:nvSpPr>
        <p:spPr>
          <a:xfrm>
            <a:off x="3608284" y="4752016"/>
            <a:ext cx="1158000" cy="188400"/>
          </a:xfrm>
          <a:prstGeom prst="rightArrow">
            <a:avLst>
              <a:gd name="adj1" fmla="val 50000"/>
              <a:gd name="adj2" fmla="val 50000"/>
            </a:avLst>
          </a:prstGeom>
          <a:solidFill>
            <a:srgbClr val="11AEE2"/>
          </a:solidFill>
          <a:ln w="9525" cap="flat" cmpd="sng">
            <a:solidFill>
              <a:srgbClr val="11A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13681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3: A Physical Analogy</a:t>
            </a:r>
            <a:endParaRPr sz="3600">
              <a:solidFill>
                <a:schemeClr val="bg1"/>
              </a:solidFill>
              <a:latin typeface="Calibri" panose="020F0502020204030204" pitchFamily="34" charset="0"/>
            </a:endParaRPr>
          </a:p>
        </p:txBody>
      </p:sp>
      <p:sp>
        <p:nvSpPr>
          <p:cNvPr id="2" name="Google Shape;536;g2ee3e0e2d93_0_204">
            <a:extLst>
              <a:ext uri="{FF2B5EF4-FFF2-40B4-BE49-F238E27FC236}">
                <a16:creationId xmlns:a16="http://schemas.microsoft.com/office/drawing/2014/main" id="{C45CA13E-7CD8-B1C0-B0C7-0C0291C01164}"/>
              </a:ext>
            </a:extLst>
          </p:cNvPr>
          <p:cNvSpPr txBox="1"/>
          <p:nvPr/>
        </p:nvSpPr>
        <p:spPr>
          <a:xfrm>
            <a:off x="682411" y="1989516"/>
            <a:ext cx="3880345" cy="272379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217"/>
              </a:spcBef>
              <a:spcAft>
                <a:spcPts val="0"/>
              </a:spcAft>
              <a:buNone/>
            </a:pPr>
            <a:r>
              <a:rPr lang="en" sz="2000" b="0" i="0" u="none" strike="noStrike" cap="none">
                <a:solidFill>
                  <a:schemeClr val="dk1"/>
                </a:solidFill>
                <a:latin typeface="Calibri"/>
                <a:ea typeface="Calibri"/>
                <a:cs typeface="Calibri"/>
                <a:sym typeface="Calibri"/>
              </a:rPr>
              <a:t>Are all problems with physical health considered to be physical illnesses? </a:t>
            </a:r>
            <a:endParaRPr/>
          </a:p>
          <a:p>
            <a:pPr marL="457200" marR="0" lvl="0" indent="-227965" algn="l" rtl="0">
              <a:lnSpc>
                <a:spcPct val="100000"/>
              </a:lnSpc>
              <a:spcBef>
                <a:spcPts val="217"/>
              </a:spcBef>
              <a:spcAft>
                <a:spcPts val="0"/>
              </a:spcAft>
              <a:buClr>
                <a:schemeClr val="dk1"/>
              </a:buClr>
              <a:buSzPts val="2100"/>
              <a:buFont typeface="Calibri"/>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217"/>
              </a:spcBef>
              <a:spcAft>
                <a:spcPts val="0"/>
              </a:spcAft>
              <a:buNone/>
            </a:pPr>
            <a:r>
              <a:rPr lang="en" sz="2000" b="0" i="0" u="none" strike="noStrike" cap="none">
                <a:solidFill>
                  <a:schemeClr val="dk1"/>
                </a:solidFill>
                <a:latin typeface="Calibri"/>
                <a:ea typeface="Calibri"/>
                <a:cs typeface="Calibri"/>
                <a:sym typeface="Calibri"/>
              </a:rPr>
              <a:t>If I am "out of shape" and want to prevent it from becoming a physical illness (like diabetes or heart disease), what do I need to do?</a:t>
            </a:r>
            <a:endParaRPr/>
          </a:p>
        </p:txBody>
      </p:sp>
      <p:sp>
        <p:nvSpPr>
          <p:cNvPr id="3" name="Google Shape;537;g2ee3e0e2d93_0_204">
            <a:extLst>
              <a:ext uri="{FF2B5EF4-FFF2-40B4-BE49-F238E27FC236}">
                <a16:creationId xmlns:a16="http://schemas.microsoft.com/office/drawing/2014/main" id="{AD5935A3-B878-EA64-B84D-F5DFDC1ABA71}"/>
              </a:ext>
            </a:extLst>
          </p:cNvPr>
          <p:cNvSpPr txBox="1"/>
          <p:nvPr/>
        </p:nvSpPr>
        <p:spPr>
          <a:xfrm>
            <a:off x="5276072" y="4043700"/>
            <a:ext cx="5616046" cy="1442416"/>
          </a:xfrm>
          <a:prstGeom prst="rect">
            <a:avLst/>
          </a:prstGeom>
          <a:noFill/>
          <a:ln>
            <a:noFill/>
          </a:ln>
        </p:spPr>
        <p:txBody>
          <a:bodyPr spcFirstLastPara="1" wrap="square" lIns="91425" tIns="91425" rIns="91425" bIns="91425" anchor="t" anchorCtr="0">
            <a:spAutoFit/>
          </a:bodyPr>
          <a:lstStyle/>
          <a:p>
            <a:pPr marL="0" marR="1127666" lvl="0" indent="0" algn="ctr" rtl="0">
              <a:lnSpc>
                <a:spcPct val="113642"/>
              </a:lnSpc>
              <a:spcBef>
                <a:spcPts val="1567"/>
              </a:spcBef>
              <a:spcAft>
                <a:spcPts val="0"/>
              </a:spcAft>
              <a:buClr>
                <a:srgbClr val="000000"/>
              </a:buClr>
              <a:buSzPts val="1899"/>
              <a:buFont typeface="Arial"/>
              <a:buNone/>
            </a:pPr>
            <a:r>
              <a:rPr lang="en" sz="2000" b="1" i="1" u="none" strike="noStrike" cap="none">
                <a:solidFill>
                  <a:srgbClr val="6CB529"/>
                </a:solidFill>
                <a:latin typeface="Calibri"/>
                <a:ea typeface="Calibri"/>
                <a:cs typeface="Calibri"/>
                <a:sym typeface="Calibri"/>
              </a:rPr>
              <a:t>Just like maintaining physical health requires intentional effort, </a:t>
            </a:r>
            <a:br>
              <a:rPr lang="en" sz="2000" b="1" i="1">
                <a:solidFill>
                  <a:srgbClr val="6CB529"/>
                </a:solidFill>
                <a:latin typeface="Calibri"/>
                <a:ea typeface="Calibri"/>
                <a:cs typeface="Calibri"/>
                <a:sym typeface="Calibri"/>
              </a:rPr>
            </a:br>
            <a:r>
              <a:rPr lang="en" sz="2000" b="1" i="1" u="none" strike="noStrike" cap="none">
                <a:solidFill>
                  <a:srgbClr val="6CB529"/>
                </a:solidFill>
                <a:latin typeface="Calibri"/>
                <a:ea typeface="Calibri"/>
                <a:cs typeface="Calibri"/>
                <a:sym typeface="Calibri"/>
              </a:rPr>
              <a:t>so does maintaining mental health. </a:t>
            </a:r>
            <a:endParaRPr sz="2000" b="0" i="0" u="none" strike="noStrike" cap="none">
              <a:solidFill>
                <a:schemeClr val="dk1"/>
              </a:solidFill>
              <a:latin typeface="Calibri"/>
              <a:ea typeface="Calibri"/>
              <a:cs typeface="Calibri"/>
              <a:sym typeface="Calibri"/>
            </a:endParaRPr>
          </a:p>
        </p:txBody>
      </p:sp>
      <p:pic>
        <p:nvPicPr>
          <p:cNvPr id="5" name="Google Shape;538;g2ee3e0e2d93_0_204">
            <a:extLst>
              <a:ext uri="{FF2B5EF4-FFF2-40B4-BE49-F238E27FC236}">
                <a16:creationId xmlns:a16="http://schemas.microsoft.com/office/drawing/2014/main" id="{9A511450-7471-6D65-9E06-FE15B5030CA2}"/>
              </a:ext>
            </a:extLst>
          </p:cNvPr>
          <p:cNvPicPr preferRelativeResize="0"/>
          <p:nvPr/>
        </p:nvPicPr>
        <p:blipFill rotWithShape="1">
          <a:blip r:embed="rId4">
            <a:alphaModFix/>
          </a:blip>
          <a:srcRect t="5553"/>
          <a:stretch/>
        </p:blipFill>
        <p:spPr>
          <a:xfrm>
            <a:off x="6702704" y="2659125"/>
            <a:ext cx="1697225" cy="1384575"/>
          </a:xfrm>
          <a:prstGeom prst="rect">
            <a:avLst/>
          </a:prstGeom>
          <a:noFill/>
          <a:ln>
            <a:noFill/>
          </a:ln>
        </p:spPr>
      </p:pic>
    </p:spTree>
    <p:extLst>
      <p:ext uri="{BB962C8B-B14F-4D97-AF65-F5344CB8AC3E}">
        <p14:creationId xmlns:p14="http://schemas.microsoft.com/office/powerpoint/2010/main" val="3129684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3: A Physical Analogy</a:t>
            </a:r>
            <a:endParaRPr sz="3600">
              <a:solidFill>
                <a:schemeClr val="bg1"/>
              </a:solidFill>
              <a:latin typeface="Calibri" panose="020F0502020204030204" pitchFamily="34" charset="0"/>
            </a:endParaRPr>
          </a:p>
        </p:txBody>
      </p:sp>
      <p:sp>
        <p:nvSpPr>
          <p:cNvPr id="2" name="Google Shape;545;g2ee3e0e2d93_0_217">
            <a:extLst>
              <a:ext uri="{FF2B5EF4-FFF2-40B4-BE49-F238E27FC236}">
                <a16:creationId xmlns:a16="http://schemas.microsoft.com/office/drawing/2014/main" id="{87F63CAE-BED5-31D4-F860-7E66F796EDE1}"/>
              </a:ext>
            </a:extLst>
          </p:cNvPr>
          <p:cNvSpPr txBox="1"/>
          <p:nvPr/>
        </p:nvSpPr>
        <p:spPr>
          <a:xfrm>
            <a:off x="1047954" y="3081340"/>
            <a:ext cx="31413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9BD2"/>
                </a:solidFill>
                <a:latin typeface="Calibri"/>
                <a:ea typeface="Calibri"/>
                <a:cs typeface="Calibri"/>
                <a:sym typeface="Calibri"/>
              </a:rPr>
              <a:t>Optional Extension: </a:t>
            </a:r>
            <a:endParaRPr sz="2000" b="1" i="0" u="none" strike="noStrike" cap="none">
              <a:solidFill>
                <a:srgbClr val="009BD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 sz="2000" i="1" u="none" strike="noStrike" cap="none">
                <a:solidFill>
                  <a:srgbClr val="000000"/>
                </a:solidFill>
                <a:latin typeface="Calibri"/>
                <a:ea typeface="Calibri"/>
                <a:cs typeface="Calibri"/>
                <a:sym typeface="Calibri"/>
              </a:rPr>
              <a:t>Why we all need to practice emotional first aid.</a:t>
            </a:r>
            <a:endParaRPr sz="1400" i="0" u="none" strike="noStrike" cap="none">
              <a:solidFill>
                <a:srgbClr val="000000"/>
              </a:solidFill>
              <a:latin typeface="Calibri"/>
              <a:ea typeface="Calibri"/>
              <a:cs typeface="Calibri"/>
              <a:sym typeface="Calibri"/>
            </a:endParaRPr>
          </a:p>
        </p:txBody>
      </p:sp>
      <p:pic>
        <p:nvPicPr>
          <p:cNvPr id="3" name="Google Shape;546;g2ee3e0e2d93_0_217" descr="We'll go to the doctor when we feel flu-ish or a nagging pain. So why don’t we see a health professional when we feel emotional pain: guilt, loss, loneliness? Too many of us deal with common psychological-health issues on our own, says Guy Winch. But we don’t have to. He makes a compelling case to practice emotional hygiene — taking care of our emotions, our minds, with the same diligence we take care of our bodie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alks/guy_winch_the_case_for_emotional_hygiene&#10;&#10;Follow TED news on Twitter: http://www.twitter.com/tednews&#10;Like TED on Facebook: https://www.facebook.com/TED&#10;&#10;Subscribe to our channel: http://www.youtube.com/user/TEDtalksDirector" title="How to practice emotional first aid | Guy Winch | TED">
            <a:hlinkClick r:id="rId4"/>
            <a:extLst>
              <a:ext uri="{FF2B5EF4-FFF2-40B4-BE49-F238E27FC236}">
                <a16:creationId xmlns:a16="http://schemas.microsoft.com/office/drawing/2014/main" id="{1B88985A-D7FD-CCDB-7D43-BEF61977A328}"/>
              </a:ext>
            </a:extLst>
          </p:cNvPr>
          <p:cNvPicPr preferRelativeResize="0"/>
          <p:nvPr/>
        </p:nvPicPr>
        <p:blipFill>
          <a:blip r:embed="rId5">
            <a:alphaModFix/>
          </a:blip>
          <a:stretch>
            <a:fillRect/>
          </a:stretch>
        </p:blipFill>
        <p:spPr>
          <a:xfrm>
            <a:off x="4371411" y="1995633"/>
            <a:ext cx="5830424" cy="3279614"/>
          </a:xfrm>
          <a:prstGeom prst="rect">
            <a:avLst/>
          </a:prstGeom>
          <a:noFill/>
          <a:ln>
            <a:noFill/>
          </a:ln>
        </p:spPr>
      </p:pic>
    </p:spTree>
    <p:extLst>
      <p:ext uri="{BB962C8B-B14F-4D97-AF65-F5344CB8AC3E}">
        <p14:creationId xmlns:p14="http://schemas.microsoft.com/office/powerpoint/2010/main" val="700462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pic>
        <p:nvPicPr>
          <p:cNvPr id="2" name="Google Shape;553;g2ee3e0e2d93_0_227">
            <a:extLst>
              <a:ext uri="{FF2B5EF4-FFF2-40B4-BE49-F238E27FC236}">
                <a16:creationId xmlns:a16="http://schemas.microsoft.com/office/drawing/2014/main" id="{CDA5B9B0-006A-C9B3-D0D5-49B823AEBFCA}"/>
              </a:ext>
            </a:extLst>
          </p:cNvPr>
          <p:cNvPicPr preferRelativeResize="0"/>
          <p:nvPr/>
        </p:nvPicPr>
        <p:blipFill>
          <a:blip r:embed="rId4">
            <a:alphaModFix/>
          </a:blip>
          <a:stretch>
            <a:fillRect/>
          </a:stretch>
        </p:blipFill>
        <p:spPr>
          <a:xfrm>
            <a:off x="3320427" y="2231356"/>
            <a:ext cx="2917275" cy="2917275"/>
          </a:xfrm>
          <a:prstGeom prst="rect">
            <a:avLst/>
          </a:prstGeom>
          <a:noFill/>
          <a:ln>
            <a:noFill/>
          </a:ln>
        </p:spPr>
      </p:pic>
      <p:pic>
        <p:nvPicPr>
          <p:cNvPr id="3" name="Google Shape;554;g2ee3e0e2d93_0_227">
            <a:extLst>
              <a:ext uri="{FF2B5EF4-FFF2-40B4-BE49-F238E27FC236}">
                <a16:creationId xmlns:a16="http://schemas.microsoft.com/office/drawing/2014/main" id="{83A239F4-353D-F724-107F-1B31551EE39F}"/>
              </a:ext>
            </a:extLst>
          </p:cNvPr>
          <p:cNvPicPr preferRelativeResize="0"/>
          <p:nvPr/>
        </p:nvPicPr>
        <p:blipFill>
          <a:blip r:embed="rId5">
            <a:alphaModFix/>
          </a:blip>
          <a:stretch>
            <a:fillRect/>
          </a:stretch>
        </p:blipFill>
        <p:spPr>
          <a:xfrm>
            <a:off x="6562877" y="2285474"/>
            <a:ext cx="4386593" cy="2809037"/>
          </a:xfrm>
          <a:prstGeom prst="rect">
            <a:avLst/>
          </a:prstGeom>
          <a:noFill/>
          <a:ln>
            <a:noFill/>
          </a:ln>
        </p:spPr>
      </p:pic>
    </p:spTree>
    <p:extLst>
      <p:ext uri="{BB962C8B-B14F-4D97-AF65-F5344CB8AC3E}">
        <p14:creationId xmlns:p14="http://schemas.microsoft.com/office/powerpoint/2010/main" val="882187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561;g2ee3e0e2d93_0_235">
            <a:extLst>
              <a:ext uri="{FF2B5EF4-FFF2-40B4-BE49-F238E27FC236}">
                <a16:creationId xmlns:a16="http://schemas.microsoft.com/office/drawing/2014/main" id="{645780A2-BC06-3FAE-3200-03216C73DF6A}"/>
              </a:ext>
            </a:extLst>
          </p:cNvPr>
          <p:cNvSpPr txBox="1"/>
          <p:nvPr/>
        </p:nvSpPr>
        <p:spPr>
          <a:xfrm>
            <a:off x="2855621" y="2655229"/>
            <a:ext cx="5574300" cy="261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latin typeface="Calibri"/>
                <a:ea typeface="Calibri"/>
                <a:cs typeface="Calibri"/>
                <a:sym typeface="Calibri"/>
              </a:rPr>
              <a:t>mental health</a:t>
            </a:r>
            <a:endParaRPr sz="2100" b="1">
              <a:solidFill>
                <a:schemeClr val="dk1"/>
              </a:solidFill>
              <a:latin typeface="Calibri"/>
              <a:ea typeface="Calibri"/>
              <a:cs typeface="Calibri"/>
              <a:sym typeface="Calibri"/>
            </a:endParaRPr>
          </a:p>
          <a:p>
            <a:pPr marL="0" lvl="0" indent="0" algn="l" rtl="0">
              <a:spcBef>
                <a:spcPts val="0"/>
              </a:spcBef>
              <a:spcAft>
                <a:spcPts val="0"/>
              </a:spcAft>
              <a:buNone/>
            </a:pPr>
            <a:r>
              <a:rPr lang="en" sz="2100" i="1">
                <a:solidFill>
                  <a:schemeClr val="dk1"/>
                </a:solidFill>
                <a:latin typeface="Calibri"/>
                <a:ea typeface="Calibri"/>
                <a:cs typeface="Calibri"/>
                <a:sym typeface="Calibri"/>
              </a:rPr>
              <a:t>NOUN</a:t>
            </a:r>
            <a:endParaRPr sz="2100" i="1">
              <a:solidFill>
                <a:schemeClr val="dk1"/>
              </a:solidFill>
              <a:latin typeface="Calibri"/>
              <a:ea typeface="Calibri"/>
              <a:cs typeface="Calibri"/>
              <a:sym typeface="Calibri"/>
            </a:endParaRPr>
          </a:p>
          <a:p>
            <a:pPr marL="0" lvl="0" indent="0" algn="l" rtl="0">
              <a:spcBef>
                <a:spcPts val="0"/>
              </a:spcBef>
              <a:spcAft>
                <a:spcPts val="0"/>
              </a:spcAft>
              <a:buNone/>
            </a:pPr>
            <a:r>
              <a:rPr lang="en" sz="2100">
                <a:solidFill>
                  <a:schemeClr val="dk1"/>
                </a:solidFill>
                <a:latin typeface="Calibri"/>
                <a:ea typeface="Calibri"/>
                <a:cs typeface="Calibri"/>
                <a:sym typeface="Calibri"/>
              </a:rPr>
              <a:t>IS: the broad term we use to describe how we feel; which relates to our ability to live, learn, make decisions, cope with stress, and contribute</a:t>
            </a:r>
          </a:p>
          <a:p>
            <a:pPr marL="0" lvl="0" indent="0" algn="l" rtl="0">
              <a:spcBef>
                <a:spcPts val="0"/>
              </a:spcBef>
              <a:spcAft>
                <a:spcPts val="0"/>
              </a:spcAft>
              <a:buNone/>
            </a:pPr>
            <a:endParaRPr lang="en" sz="2100">
              <a:solidFill>
                <a:schemeClr val="dk1"/>
              </a:solidFill>
              <a:latin typeface="Calibri"/>
              <a:ea typeface="Calibri"/>
              <a:cs typeface="Calibri"/>
              <a:sym typeface="Calibri"/>
            </a:endParaRPr>
          </a:p>
          <a:p>
            <a:pPr marL="0" lvl="0" indent="0" algn="l" rtl="0">
              <a:spcBef>
                <a:spcPts val="0"/>
              </a:spcBef>
              <a:spcAft>
                <a:spcPts val="0"/>
              </a:spcAft>
              <a:buNone/>
            </a:pPr>
            <a:r>
              <a:rPr lang="en" sz="2100">
                <a:solidFill>
                  <a:schemeClr val="dk1"/>
                </a:solidFill>
                <a:latin typeface="Calibri"/>
                <a:ea typeface="Calibri"/>
                <a:cs typeface="Calibri"/>
                <a:sym typeface="Calibri"/>
              </a:rPr>
              <a:t>IS NOT: a bad mood, the lack of distress, or the lack of a diagnosis or disorder, like depression </a:t>
            </a:r>
            <a:endParaRPr sz="2100">
              <a:solidFill>
                <a:schemeClr val="dk1"/>
              </a:solidFill>
              <a:latin typeface="Calibri"/>
              <a:ea typeface="Calibri"/>
              <a:cs typeface="Calibri"/>
              <a:sym typeface="Calibri"/>
            </a:endParaRPr>
          </a:p>
        </p:txBody>
      </p:sp>
      <p:sp>
        <p:nvSpPr>
          <p:cNvPr id="6" name="Google Shape;562;g2ee3e0e2d93_0_235">
            <a:extLst>
              <a:ext uri="{FF2B5EF4-FFF2-40B4-BE49-F238E27FC236}">
                <a16:creationId xmlns:a16="http://schemas.microsoft.com/office/drawing/2014/main" id="{E4A88F7D-09D9-59DC-AE80-D120F52F9DC1}"/>
              </a:ext>
            </a:extLst>
          </p:cNvPr>
          <p:cNvSpPr txBox="1"/>
          <p:nvPr/>
        </p:nvSpPr>
        <p:spPr>
          <a:xfrm>
            <a:off x="9035654" y="3254938"/>
            <a:ext cx="19254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2399"/>
              <a:buFont typeface="Arial"/>
              <a:buNone/>
            </a:pPr>
            <a:r>
              <a:rPr lang="en" sz="2000" b="1">
                <a:latin typeface="Calibri"/>
                <a:ea typeface="Calibri"/>
                <a:cs typeface="Calibri"/>
                <a:sym typeface="Calibri"/>
              </a:rPr>
              <a:t>How does this compare to our definition of </a:t>
            </a:r>
            <a:r>
              <a:rPr lang="en" sz="2000" b="1">
                <a:solidFill>
                  <a:srgbClr val="79C144"/>
                </a:solidFill>
                <a:latin typeface="Calibri"/>
                <a:ea typeface="Calibri"/>
                <a:cs typeface="Calibri"/>
                <a:sym typeface="Calibri"/>
              </a:rPr>
              <a:t>physical health</a:t>
            </a:r>
            <a:r>
              <a:rPr lang="en" sz="2000" b="1">
                <a:latin typeface="Calibri"/>
                <a:ea typeface="Calibri"/>
                <a:cs typeface="Calibri"/>
                <a:sym typeface="Calibri"/>
              </a:rPr>
              <a:t>?</a:t>
            </a:r>
            <a:endParaRPr sz="2000" b="1">
              <a:latin typeface="Calibri"/>
              <a:ea typeface="Calibri"/>
              <a:cs typeface="Calibri"/>
              <a:sym typeface="Calibri"/>
            </a:endParaRPr>
          </a:p>
        </p:txBody>
      </p:sp>
    </p:spTree>
    <p:extLst>
      <p:ext uri="{BB962C8B-B14F-4D97-AF65-F5344CB8AC3E}">
        <p14:creationId xmlns:p14="http://schemas.microsoft.com/office/powerpoint/2010/main" val="700084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grpSp>
        <p:nvGrpSpPr>
          <p:cNvPr id="2" name="Google Shape;569;g2eea3792cd9_0_1">
            <a:extLst>
              <a:ext uri="{FF2B5EF4-FFF2-40B4-BE49-F238E27FC236}">
                <a16:creationId xmlns:a16="http://schemas.microsoft.com/office/drawing/2014/main" id="{675492E2-D9A4-916C-B329-7369AB558550}"/>
              </a:ext>
            </a:extLst>
          </p:cNvPr>
          <p:cNvGrpSpPr/>
          <p:nvPr/>
        </p:nvGrpSpPr>
        <p:grpSpPr>
          <a:xfrm>
            <a:off x="1819650" y="3429000"/>
            <a:ext cx="8552700" cy="1488000"/>
            <a:chOff x="216776" y="1990396"/>
            <a:chExt cx="8552700" cy="1488000"/>
          </a:xfrm>
        </p:grpSpPr>
        <p:sp>
          <p:nvSpPr>
            <p:cNvPr id="3" name="Google Shape;570;g2eea3792cd9_0_1">
              <a:extLst>
                <a:ext uri="{FF2B5EF4-FFF2-40B4-BE49-F238E27FC236}">
                  <a16:creationId xmlns:a16="http://schemas.microsoft.com/office/drawing/2014/main" id="{C33016CC-7ADC-4F5B-0EC9-D178970D5AFB}"/>
                </a:ext>
              </a:extLst>
            </p:cNvPr>
            <p:cNvSpPr/>
            <p:nvPr/>
          </p:nvSpPr>
          <p:spPr>
            <a:xfrm>
              <a:off x="216776" y="1990396"/>
              <a:ext cx="8552700" cy="1488000"/>
            </a:xfrm>
            <a:prstGeom prst="leftRightArrow">
              <a:avLst>
                <a:gd name="adj1" fmla="val 50000"/>
                <a:gd name="adj2" fmla="val 50000"/>
              </a:avLst>
            </a:prstGeom>
            <a:solidFill>
              <a:srgbClr val="11AEE1"/>
            </a:solidFill>
            <a:ln w="25400" cap="flat" cmpd="sng">
              <a:solidFill>
                <a:srgbClr val="11AEE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 name="Google Shape;571;g2eea3792cd9_0_1">
              <a:extLst>
                <a:ext uri="{FF2B5EF4-FFF2-40B4-BE49-F238E27FC236}">
                  <a16:creationId xmlns:a16="http://schemas.microsoft.com/office/drawing/2014/main" id="{12F04C90-241C-148B-1E66-965530057FAD}"/>
                </a:ext>
              </a:extLst>
            </p:cNvPr>
            <p:cNvGrpSpPr/>
            <p:nvPr/>
          </p:nvGrpSpPr>
          <p:grpSpPr>
            <a:xfrm>
              <a:off x="784444" y="2578312"/>
              <a:ext cx="7518029" cy="338706"/>
              <a:chOff x="768569" y="3626062"/>
              <a:chExt cx="7518029" cy="338706"/>
            </a:xfrm>
          </p:grpSpPr>
          <p:sp>
            <p:nvSpPr>
              <p:cNvPr id="8" name="Google Shape;572;g2eea3792cd9_0_1">
                <a:extLst>
                  <a:ext uri="{FF2B5EF4-FFF2-40B4-BE49-F238E27FC236}">
                    <a16:creationId xmlns:a16="http://schemas.microsoft.com/office/drawing/2014/main" id="{B52E754E-D2C2-B8BF-D73D-098298B0DEFE}"/>
                  </a:ext>
                </a:extLst>
              </p:cNvPr>
              <p:cNvSpPr txBox="1"/>
              <p:nvPr/>
            </p:nvSpPr>
            <p:spPr>
              <a:xfrm>
                <a:off x="768569" y="3626068"/>
                <a:ext cx="1300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No Distress</a:t>
                </a:r>
                <a:endParaRPr sz="1600" b="1">
                  <a:latin typeface="Calibri"/>
                  <a:ea typeface="Calibri"/>
                  <a:cs typeface="Calibri"/>
                  <a:sym typeface="Calibri"/>
                </a:endParaRPr>
              </a:p>
            </p:txBody>
          </p:sp>
          <p:sp>
            <p:nvSpPr>
              <p:cNvPr id="9" name="Google Shape;573;g2eea3792cd9_0_1">
                <a:extLst>
                  <a:ext uri="{FF2B5EF4-FFF2-40B4-BE49-F238E27FC236}">
                    <a16:creationId xmlns:a16="http://schemas.microsoft.com/office/drawing/2014/main" id="{B2C64152-088E-0A59-600A-0878F74A8026}"/>
                  </a:ext>
                </a:extLst>
              </p:cNvPr>
              <p:cNvSpPr txBox="1"/>
              <p:nvPr/>
            </p:nvSpPr>
            <p:spPr>
              <a:xfrm>
                <a:off x="2502778" y="3626062"/>
                <a:ext cx="1526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Distress</a:t>
                </a:r>
                <a:endParaRPr sz="1600" b="1">
                  <a:latin typeface="Calibri"/>
                  <a:ea typeface="Calibri"/>
                  <a:cs typeface="Calibri"/>
                  <a:sym typeface="Calibri"/>
                </a:endParaRPr>
              </a:p>
            </p:txBody>
          </p:sp>
          <p:sp>
            <p:nvSpPr>
              <p:cNvPr id="10" name="Google Shape;574;g2eea3792cd9_0_1">
                <a:extLst>
                  <a:ext uri="{FF2B5EF4-FFF2-40B4-BE49-F238E27FC236}">
                    <a16:creationId xmlns:a16="http://schemas.microsoft.com/office/drawing/2014/main" id="{3D04FE4F-42D1-0B30-7E7A-C81041D46294}"/>
                  </a:ext>
                </a:extLst>
              </p:cNvPr>
              <p:cNvSpPr txBox="1"/>
              <p:nvPr/>
            </p:nvSpPr>
            <p:spPr>
              <a:xfrm>
                <a:off x="4365078" y="3626062"/>
                <a:ext cx="2162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Health Problem</a:t>
                </a:r>
                <a:endParaRPr sz="1600" b="1">
                  <a:latin typeface="Calibri"/>
                  <a:ea typeface="Calibri"/>
                  <a:cs typeface="Calibri"/>
                  <a:sym typeface="Calibri"/>
                </a:endParaRPr>
              </a:p>
            </p:txBody>
          </p:sp>
          <p:sp>
            <p:nvSpPr>
              <p:cNvPr id="11" name="Google Shape;575;g2eea3792cd9_0_1">
                <a:extLst>
                  <a:ext uri="{FF2B5EF4-FFF2-40B4-BE49-F238E27FC236}">
                    <a16:creationId xmlns:a16="http://schemas.microsoft.com/office/drawing/2014/main" id="{EFA3E229-BE5F-3B55-35FE-07AAD04A1C04}"/>
                  </a:ext>
                </a:extLst>
              </p:cNvPr>
              <p:cNvSpPr txBox="1"/>
              <p:nvPr/>
            </p:nvSpPr>
            <p:spPr>
              <a:xfrm>
                <a:off x="6857998" y="3626068"/>
                <a:ext cx="1428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Illness</a:t>
                </a:r>
                <a:endParaRPr sz="1600" b="1">
                  <a:latin typeface="Calibri"/>
                  <a:ea typeface="Calibri"/>
                  <a:cs typeface="Calibri"/>
                  <a:sym typeface="Calibri"/>
                </a:endParaRPr>
              </a:p>
            </p:txBody>
          </p:sp>
        </p:grpSp>
      </p:grpSp>
      <p:sp>
        <p:nvSpPr>
          <p:cNvPr id="12" name="Google Shape;576;g2eea3792cd9_0_1">
            <a:extLst>
              <a:ext uri="{FF2B5EF4-FFF2-40B4-BE49-F238E27FC236}">
                <a16:creationId xmlns:a16="http://schemas.microsoft.com/office/drawing/2014/main" id="{D871CCA4-2A6F-0C7C-742D-FC2EC4A6BA90}"/>
              </a:ext>
            </a:extLst>
          </p:cNvPr>
          <p:cNvSpPr txBox="1"/>
          <p:nvPr/>
        </p:nvSpPr>
        <p:spPr>
          <a:xfrm>
            <a:off x="4172700" y="4943532"/>
            <a:ext cx="3846600" cy="1154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300" i="0" u="none" strike="noStrike" cap="none">
                <a:solidFill>
                  <a:srgbClr val="000000"/>
                </a:solidFill>
                <a:latin typeface="Calibri"/>
                <a:ea typeface="Calibri"/>
                <a:cs typeface="Calibri"/>
                <a:sym typeface="Calibri"/>
              </a:rPr>
              <a:t>A person can be in one or more of these states at the same time. </a:t>
            </a:r>
            <a:endParaRPr sz="2300">
              <a:latin typeface="Calibri"/>
              <a:ea typeface="Calibri"/>
              <a:cs typeface="Calibri"/>
              <a:sym typeface="Calibri"/>
            </a:endParaRPr>
          </a:p>
        </p:txBody>
      </p:sp>
    </p:spTree>
    <p:extLst>
      <p:ext uri="{BB962C8B-B14F-4D97-AF65-F5344CB8AC3E}">
        <p14:creationId xmlns:p14="http://schemas.microsoft.com/office/powerpoint/2010/main" val="2918660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grpSp>
        <p:nvGrpSpPr>
          <p:cNvPr id="2" name="Google Shape;569;g2eea3792cd9_0_1">
            <a:extLst>
              <a:ext uri="{FF2B5EF4-FFF2-40B4-BE49-F238E27FC236}">
                <a16:creationId xmlns:a16="http://schemas.microsoft.com/office/drawing/2014/main" id="{675492E2-D9A4-916C-B329-7369AB558550}"/>
              </a:ext>
            </a:extLst>
          </p:cNvPr>
          <p:cNvGrpSpPr/>
          <p:nvPr/>
        </p:nvGrpSpPr>
        <p:grpSpPr>
          <a:xfrm>
            <a:off x="1819650" y="3429000"/>
            <a:ext cx="8552700" cy="1488000"/>
            <a:chOff x="216776" y="1990396"/>
            <a:chExt cx="8552700" cy="1488000"/>
          </a:xfrm>
        </p:grpSpPr>
        <p:sp>
          <p:nvSpPr>
            <p:cNvPr id="3" name="Google Shape;570;g2eea3792cd9_0_1">
              <a:extLst>
                <a:ext uri="{FF2B5EF4-FFF2-40B4-BE49-F238E27FC236}">
                  <a16:creationId xmlns:a16="http://schemas.microsoft.com/office/drawing/2014/main" id="{C33016CC-7ADC-4F5B-0EC9-D178970D5AFB}"/>
                </a:ext>
              </a:extLst>
            </p:cNvPr>
            <p:cNvSpPr/>
            <p:nvPr/>
          </p:nvSpPr>
          <p:spPr>
            <a:xfrm>
              <a:off x="216776" y="1990396"/>
              <a:ext cx="8552700" cy="1488000"/>
            </a:xfrm>
            <a:prstGeom prst="leftRightArrow">
              <a:avLst>
                <a:gd name="adj1" fmla="val 50000"/>
                <a:gd name="adj2" fmla="val 50000"/>
              </a:avLst>
            </a:prstGeom>
            <a:solidFill>
              <a:srgbClr val="11AEE1"/>
            </a:solidFill>
            <a:ln w="25400" cap="flat" cmpd="sng">
              <a:solidFill>
                <a:srgbClr val="11AEE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 name="Google Shape;571;g2eea3792cd9_0_1">
              <a:extLst>
                <a:ext uri="{FF2B5EF4-FFF2-40B4-BE49-F238E27FC236}">
                  <a16:creationId xmlns:a16="http://schemas.microsoft.com/office/drawing/2014/main" id="{12F04C90-241C-148B-1E66-965530057FAD}"/>
                </a:ext>
              </a:extLst>
            </p:cNvPr>
            <p:cNvGrpSpPr/>
            <p:nvPr/>
          </p:nvGrpSpPr>
          <p:grpSpPr>
            <a:xfrm>
              <a:off x="784444" y="2578312"/>
              <a:ext cx="7518029" cy="338706"/>
              <a:chOff x="768569" y="3626062"/>
              <a:chExt cx="7518029" cy="338706"/>
            </a:xfrm>
          </p:grpSpPr>
          <p:sp>
            <p:nvSpPr>
              <p:cNvPr id="8" name="Google Shape;572;g2eea3792cd9_0_1">
                <a:extLst>
                  <a:ext uri="{FF2B5EF4-FFF2-40B4-BE49-F238E27FC236}">
                    <a16:creationId xmlns:a16="http://schemas.microsoft.com/office/drawing/2014/main" id="{B52E754E-D2C2-B8BF-D73D-098298B0DEFE}"/>
                  </a:ext>
                </a:extLst>
              </p:cNvPr>
              <p:cNvSpPr txBox="1"/>
              <p:nvPr/>
            </p:nvSpPr>
            <p:spPr>
              <a:xfrm>
                <a:off x="768569" y="3626068"/>
                <a:ext cx="1300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No Distress</a:t>
                </a:r>
                <a:endParaRPr sz="1600" b="1">
                  <a:latin typeface="Calibri"/>
                  <a:ea typeface="Calibri"/>
                  <a:cs typeface="Calibri"/>
                  <a:sym typeface="Calibri"/>
                </a:endParaRPr>
              </a:p>
            </p:txBody>
          </p:sp>
          <p:sp>
            <p:nvSpPr>
              <p:cNvPr id="9" name="Google Shape;573;g2eea3792cd9_0_1">
                <a:extLst>
                  <a:ext uri="{FF2B5EF4-FFF2-40B4-BE49-F238E27FC236}">
                    <a16:creationId xmlns:a16="http://schemas.microsoft.com/office/drawing/2014/main" id="{B2C64152-088E-0A59-600A-0878F74A8026}"/>
                  </a:ext>
                </a:extLst>
              </p:cNvPr>
              <p:cNvSpPr txBox="1"/>
              <p:nvPr/>
            </p:nvSpPr>
            <p:spPr>
              <a:xfrm>
                <a:off x="2502778" y="3626062"/>
                <a:ext cx="1526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Distress</a:t>
                </a:r>
                <a:endParaRPr sz="1600" b="1">
                  <a:latin typeface="Calibri"/>
                  <a:ea typeface="Calibri"/>
                  <a:cs typeface="Calibri"/>
                  <a:sym typeface="Calibri"/>
                </a:endParaRPr>
              </a:p>
            </p:txBody>
          </p:sp>
          <p:sp>
            <p:nvSpPr>
              <p:cNvPr id="10" name="Google Shape;574;g2eea3792cd9_0_1">
                <a:extLst>
                  <a:ext uri="{FF2B5EF4-FFF2-40B4-BE49-F238E27FC236}">
                    <a16:creationId xmlns:a16="http://schemas.microsoft.com/office/drawing/2014/main" id="{3D04FE4F-42D1-0B30-7E7A-C81041D46294}"/>
                  </a:ext>
                </a:extLst>
              </p:cNvPr>
              <p:cNvSpPr txBox="1"/>
              <p:nvPr/>
            </p:nvSpPr>
            <p:spPr>
              <a:xfrm>
                <a:off x="4365078" y="3626062"/>
                <a:ext cx="2162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Health Problem</a:t>
                </a:r>
                <a:endParaRPr sz="1600" b="1">
                  <a:latin typeface="Calibri"/>
                  <a:ea typeface="Calibri"/>
                  <a:cs typeface="Calibri"/>
                  <a:sym typeface="Calibri"/>
                </a:endParaRPr>
              </a:p>
            </p:txBody>
          </p:sp>
          <p:sp>
            <p:nvSpPr>
              <p:cNvPr id="11" name="Google Shape;575;g2eea3792cd9_0_1">
                <a:extLst>
                  <a:ext uri="{FF2B5EF4-FFF2-40B4-BE49-F238E27FC236}">
                    <a16:creationId xmlns:a16="http://schemas.microsoft.com/office/drawing/2014/main" id="{EFA3E229-BE5F-3B55-35FE-07AAD04A1C04}"/>
                  </a:ext>
                </a:extLst>
              </p:cNvPr>
              <p:cNvSpPr txBox="1"/>
              <p:nvPr/>
            </p:nvSpPr>
            <p:spPr>
              <a:xfrm>
                <a:off x="6857998" y="3626068"/>
                <a:ext cx="1428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Illness</a:t>
                </a:r>
                <a:endParaRPr sz="1600" b="1">
                  <a:latin typeface="Calibri"/>
                  <a:ea typeface="Calibri"/>
                  <a:cs typeface="Calibri"/>
                  <a:sym typeface="Calibri"/>
                </a:endParaRPr>
              </a:p>
            </p:txBody>
          </p:sp>
        </p:grpSp>
      </p:grpSp>
      <p:sp>
        <p:nvSpPr>
          <p:cNvPr id="12" name="Google Shape;576;g2eea3792cd9_0_1">
            <a:extLst>
              <a:ext uri="{FF2B5EF4-FFF2-40B4-BE49-F238E27FC236}">
                <a16:creationId xmlns:a16="http://schemas.microsoft.com/office/drawing/2014/main" id="{D871CCA4-2A6F-0C7C-742D-FC2EC4A6BA90}"/>
              </a:ext>
            </a:extLst>
          </p:cNvPr>
          <p:cNvSpPr txBox="1"/>
          <p:nvPr/>
        </p:nvSpPr>
        <p:spPr>
          <a:xfrm>
            <a:off x="3281081" y="4943532"/>
            <a:ext cx="5629835"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300" i="0" u="none" strike="noStrike" cap="none">
                <a:solidFill>
                  <a:srgbClr val="000000"/>
                </a:solidFill>
                <a:latin typeface="Calibri"/>
                <a:ea typeface="Calibri"/>
                <a:cs typeface="Calibri"/>
                <a:sym typeface="Calibri"/>
              </a:rPr>
              <a:t>Which emotion words might be used by a person who is experiencing </a:t>
            </a:r>
            <a:r>
              <a:rPr lang="en" sz="2300" b="1" i="0" u="none" strike="noStrike" cap="none">
                <a:solidFill>
                  <a:srgbClr val="000000"/>
                </a:solidFill>
                <a:latin typeface="Calibri"/>
                <a:ea typeface="Calibri"/>
                <a:cs typeface="Calibri"/>
                <a:sym typeface="Calibri"/>
              </a:rPr>
              <a:t>no distress</a:t>
            </a:r>
            <a:r>
              <a:rPr lang="en" sz="2300" i="0" u="none" strike="noStrike" cap="none">
                <a:solidFill>
                  <a:srgbClr val="000000"/>
                </a:solidFill>
                <a:latin typeface="Calibri"/>
                <a:ea typeface="Calibri"/>
                <a:cs typeface="Calibri"/>
                <a:sym typeface="Calibri"/>
              </a:rPr>
              <a:t>?</a:t>
            </a:r>
            <a:endParaRPr sz="2300">
              <a:latin typeface="Calibri"/>
              <a:ea typeface="Calibri"/>
              <a:cs typeface="Calibri"/>
              <a:sym typeface="Calibri"/>
            </a:endParaRPr>
          </a:p>
        </p:txBody>
      </p:sp>
      <p:sp>
        <p:nvSpPr>
          <p:cNvPr id="5" name="Google Shape;576;g2eea3792cd9_0_1">
            <a:extLst>
              <a:ext uri="{FF2B5EF4-FFF2-40B4-BE49-F238E27FC236}">
                <a16:creationId xmlns:a16="http://schemas.microsoft.com/office/drawing/2014/main" id="{EAF9698E-0218-EDF9-2675-B51D31E43038}"/>
              </a:ext>
            </a:extLst>
          </p:cNvPr>
          <p:cNvSpPr txBox="1"/>
          <p:nvPr/>
        </p:nvSpPr>
        <p:spPr>
          <a:xfrm>
            <a:off x="2382185" y="2867616"/>
            <a:ext cx="7427629" cy="4462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300" b="1" i="0" u="none" strike="noStrike" cap="none">
                <a:solidFill>
                  <a:srgbClr val="11AEE2"/>
                </a:solidFill>
                <a:latin typeface="Calibri"/>
                <a:ea typeface="Calibri"/>
                <a:cs typeface="Calibri"/>
                <a:sym typeface="Calibri"/>
              </a:rPr>
              <a:t>No distress </a:t>
            </a:r>
            <a:r>
              <a:rPr lang="en" sz="2300" i="0" u="none" strike="noStrike" cap="none">
                <a:solidFill>
                  <a:srgbClr val="000000"/>
                </a:solidFill>
                <a:latin typeface="Calibri"/>
                <a:ea typeface="Calibri"/>
                <a:cs typeface="Calibri"/>
                <a:sym typeface="Calibri"/>
              </a:rPr>
              <a:t>is when a person is feeling at ease and balanced.</a:t>
            </a:r>
            <a:endParaRPr sz="2300">
              <a:latin typeface="Calibri"/>
              <a:ea typeface="Calibri"/>
              <a:cs typeface="Calibri"/>
              <a:sym typeface="Calibri"/>
            </a:endParaRPr>
          </a:p>
        </p:txBody>
      </p:sp>
    </p:spTree>
    <p:extLst>
      <p:ext uri="{BB962C8B-B14F-4D97-AF65-F5344CB8AC3E}">
        <p14:creationId xmlns:p14="http://schemas.microsoft.com/office/powerpoint/2010/main" val="2825158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grpSp>
        <p:nvGrpSpPr>
          <p:cNvPr id="2" name="Google Shape;569;g2eea3792cd9_0_1">
            <a:extLst>
              <a:ext uri="{FF2B5EF4-FFF2-40B4-BE49-F238E27FC236}">
                <a16:creationId xmlns:a16="http://schemas.microsoft.com/office/drawing/2014/main" id="{675492E2-D9A4-916C-B329-7369AB558550}"/>
              </a:ext>
            </a:extLst>
          </p:cNvPr>
          <p:cNvGrpSpPr/>
          <p:nvPr/>
        </p:nvGrpSpPr>
        <p:grpSpPr>
          <a:xfrm>
            <a:off x="1819650" y="3429000"/>
            <a:ext cx="8552700" cy="1488000"/>
            <a:chOff x="216776" y="1990396"/>
            <a:chExt cx="8552700" cy="1488000"/>
          </a:xfrm>
        </p:grpSpPr>
        <p:sp>
          <p:nvSpPr>
            <p:cNvPr id="3" name="Google Shape;570;g2eea3792cd9_0_1">
              <a:extLst>
                <a:ext uri="{FF2B5EF4-FFF2-40B4-BE49-F238E27FC236}">
                  <a16:creationId xmlns:a16="http://schemas.microsoft.com/office/drawing/2014/main" id="{C33016CC-7ADC-4F5B-0EC9-D178970D5AFB}"/>
                </a:ext>
              </a:extLst>
            </p:cNvPr>
            <p:cNvSpPr/>
            <p:nvPr/>
          </p:nvSpPr>
          <p:spPr>
            <a:xfrm>
              <a:off x="216776" y="1990396"/>
              <a:ext cx="8552700" cy="1488000"/>
            </a:xfrm>
            <a:prstGeom prst="leftRightArrow">
              <a:avLst>
                <a:gd name="adj1" fmla="val 50000"/>
                <a:gd name="adj2" fmla="val 50000"/>
              </a:avLst>
            </a:prstGeom>
            <a:solidFill>
              <a:srgbClr val="11AEE1"/>
            </a:solidFill>
            <a:ln w="25400" cap="flat" cmpd="sng">
              <a:solidFill>
                <a:srgbClr val="11AEE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 name="Google Shape;571;g2eea3792cd9_0_1">
              <a:extLst>
                <a:ext uri="{FF2B5EF4-FFF2-40B4-BE49-F238E27FC236}">
                  <a16:creationId xmlns:a16="http://schemas.microsoft.com/office/drawing/2014/main" id="{12F04C90-241C-148B-1E66-965530057FAD}"/>
                </a:ext>
              </a:extLst>
            </p:cNvPr>
            <p:cNvGrpSpPr/>
            <p:nvPr/>
          </p:nvGrpSpPr>
          <p:grpSpPr>
            <a:xfrm>
              <a:off x="784444" y="2578312"/>
              <a:ext cx="7518029" cy="338706"/>
              <a:chOff x="768569" y="3626062"/>
              <a:chExt cx="7518029" cy="338706"/>
            </a:xfrm>
          </p:grpSpPr>
          <p:sp>
            <p:nvSpPr>
              <p:cNvPr id="8" name="Google Shape;572;g2eea3792cd9_0_1">
                <a:extLst>
                  <a:ext uri="{FF2B5EF4-FFF2-40B4-BE49-F238E27FC236}">
                    <a16:creationId xmlns:a16="http://schemas.microsoft.com/office/drawing/2014/main" id="{B52E754E-D2C2-B8BF-D73D-098298B0DEFE}"/>
                  </a:ext>
                </a:extLst>
              </p:cNvPr>
              <p:cNvSpPr txBox="1"/>
              <p:nvPr/>
            </p:nvSpPr>
            <p:spPr>
              <a:xfrm>
                <a:off x="768569" y="3626068"/>
                <a:ext cx="1300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No Distress</a:t>
                </a:r>
                <a:endParaRPr sz="1600" b="1">
                  <a:latin typeface="Calibri"/>
                  <a:ea typeface="Calibri"/>
                  <a:cs typeface="Calibri"/>
                  <a:sym typeface="Calibri"/>
                </a:endParaRPr>
              </a:p>
            </p:txBody>
          </p:sp>
          <p:sp>
            <p:nvSpPr>
              <p:cNvPr id="9" name="Google Shape;573;g2eea3792cd9_0_1">
                <a:extLst>
                  <a:ext uri="{FF2B5EF4-FFF2-40B4-BE49-F238E27FC236}">
                    <a16:creationId xmlns:a16="http://schemas.microsoft.com/office/drawing/2014/main" id="{B2C64152-088E-0A59-600A-0878F74A8026}"/>
                  </a:ext>
                </a:extLst>
              </p:cNvPr>
              <p:cNvSpPr txBox="1"/>
              <p:nvPr/>
            </p:nvSpPr>
            <p:spPr>
              <a:xfrm>
                <a:off x="2502778" y="3626062"/>
                <a:ext cx="1526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Distress</a:t>
                </a:r>
                <a:endParaRPr sz="1600" b="1">
                  <a:latin typeface="Calibri"/>
                  <a:ea typeface="Calibri"/>
                  <a:cs typeface="Calibri"/>
                  <a:sym typeface="Calibri"/>
                </a:endParaRPr>
              </a:p>
            </p:txBody>
          </p:sp>
          <p:sp>
            <p:nvSpPr>
              <p:cNvPr id="10" name="Google Shape;574;g2eea3792cd9_0_1">
                <a:extLst>
                  <a:ext uri="{FF2B5EF4-FFF2-40B4-BE49-F238E27FC236}">
                    <a16:creationId xmlns:a16="http://schemas.microsoft.com/office/drawing/2014/main" id="{3D04FE4F-42D1-0B30-7E7A-C81041D46294}"/>
                  </a:ext>
                </a:extLst>
              </p:cNvPr>
              <p:cNvSpPr txBox="1"/>
              <p:nvPr/>
            </p:nvSpPr>
            <p:spPr>
              <a:xfrm>
                <a:off x="4365078" y="3626062"/>
                <a:ext cx="2162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Health Problem</a:t>
                </a:r>
                <a:endParaRPr sz="1600" b="1">
                  <a:latin typeface="Calibri"/>
                  <a:ea typeface="Calibri"/>
                  <a:cs typeface="Calibri"/>
                  <a:sym typeface="Calibri"/>
                </a:endParaRPr>
              </a:p>
            </p:txBody>
          </p:sp>
          <p:sp>
            <p:nvSpPr>
              <p:cNvPr id="11" name="Google Shape;575;g2eea3792cd9_0_1">
                <a:extLst>
                  <a:ext uri="{FF2B5EF4-FFF2-40B4-BE49-F238E27FC236}">
                    <a16:creationId xmlns:a16="http://schemas.microsoft.com/office/drawing/2014/main" id="{EFA3E229-BE5F-3B55-35FE-07AAD04A1C04}"/>
                  </a:ext>
                </a:extLst>
              </p:cNvPr>
              <p:cNvSpPr txBox="1"/>
              <p:nvPr/>
            </p:nvSpPr>
            <p:spPr>
              <a:xfrm>
                <a:off x="6857998" y="3626068"/>
                <a:ext cx="1428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Illness</a:t>
                </a:r>
                <a:endParaRPr sz="1600" b="1">
                  <a:latin typeface="Calibri"/>
                  <a:ea typeface="Calibri"/>
                  <a:cs typeface="Calibri"/>
                  <a:sym typeface="Calibri"/>
                </a:endParaRPr>
              </a:p>
            </p:txBody>
          </p:sp>
        </p:grpSp>
      </p:grpSp>
      <p:sp>
        <p:nvSpPr>
          <p:cNvPr id="12" name="Google Shape;576;g2eea3792cd9_0_1">
            <a:extLst>
              <a:ext uri="{FF2B5EF4-FFF2-40B4-BE49-F238E27FC236}">
                <a16:creationId xmlns:a16="http://schemas.microsoft.com/office/drawing/2014/main" id="{D871CCA4-2A6F-0C7C-742D-FC2EC4A6BA90}"/>
              </a:ext>
            </a:extLst>
          </p:cNvPr>
          <p:cNvSpPr txBox="1"/>
          <p:nvPr/>
        </p:nvSpPr>
        <p:spPr>
          <a:xfrm>
            <a:off x="3281081" y="4943532"/>
            <a:ext cx="5629835"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300" i="0" u="none" strike="noStrike" cap="none">
                <a:solidFill>
                  <a:srgbClr val="000000"/>
                </a:solidFill>
                <a:latin typeface="Calibri"/>
                <a:ea typeface="Calibri"/>
                <a:cs typeface="Calibri"/>
                <a:sym typeface="Calibri"/>
              </a:rPr>
              <a:t>Which emotion words might be used by a person who is experiencing </a:t>
            </a:r>
            <a:r>
              <a:rPr lang="en" sz="2300" b="1" i="0" u="none" strike="noStrike" cap="none">
                <a:solidFill>
                  <a:srgbClr val="000000"/>
                </a:solidFill>
                <a:latin typeface="Calibri"/>
                <a:ea typeface="Calibri"/>
                <a:cs typeface="Calibri"/>
                <a:sym typeface="Calibri"/>
              </a:rPr>
              <a:t>mental distress</a:t>
            </a:r>
            <a:r>
              <a:rPr lang="en" sz="2300" i="0" u="none" strike="noStrike" cap="none">
                <a:solidFill>
                  <a:srgbClr val="000000"/>
                </a:solidFill>
                <a:latin typeface="Calibri"/>
                <a:ea typeface="Calibri"/>
                <a:cs typeface="Calibri"/>
                <a:sym typeface="Calibri"/>
              </a:rPr>
              <a:t>?</a:t>
            </a:r>
            <a:endParaRPr sz="2300">
              <a:latin typeface="Calibri"/>
              <a:ea typeface="Calibri"/>
              <a:cs typeface="Calibri"/>
              <a:sym typeface="Calibri"/>
            </a:endParaRPr>
          </a:p>
        </p:txBody>
      </p:sp>
      <p:sp>
        <p:nvSpPr>
          <p:cNvPr id="5" name="Google Shape;576;g2eea3792cd9_0_1">
            <a:extLst>
              <a:ext uri="{FF2B5EF4-FFF2-40B4-BE49-F238E27FC236}">
                <a16:creationId xmlns:a16="http://schemas.microsoft.com/office/drawing/2014/main" id="{EAF9698E-0218-EDF9-2675-B51D31E43038}"/>
              </a:ext>
            </a:extLst>
          </p:cNvPr>
          <p:cNvSpPr txBox="1"/>
          <p:nvPr/>
        </p:nvSpPr>
        <p:spPr>
          <a:xfrm>
            <a:off x="2387318" y="2356932"/>
            <a:ext cx="7427629" cy="11541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300" b="1" i="0" u="none" strike="noStrike" cap="none">
                <a:solidFill>
                  <a:srgbClr val="11AEE2"/>
                </a:solidFill>
                <a:latin typeface="Calibri"/>
                <a:ea typeface="Calibri"/>
                <a:cs typeface="Calibri"/>
                <a:sym typeface="Calibri"/>
              </a:rPr>
              <a:t>Mental distress </a:t>
            </a:r>
            <a:r>
              <a:rPr lang="en" sz="2300" i="0" u="none" strike="noStrike" cap="none">
                <a:solidFill>
                  <a:srgbClr val="000000"/>
                </a:solidFill>
                <a:latin typeface="Calibri"/>
                <a:ea typeface="Calibri"/>
                <a:cs typeface="Calibri"/>
                <a:sym typeface="Calibri"/>
              </a:rPr>
              <a:t>is the inner signal of stress experienced through the ups and downs of daily life. It is </a:t>
            </a:r>
            <a:r>
              <a:rPr lang="en" sz="2300" b="1" i="0" u="none" strike="noStrike" cap="none">
                <a:solidFill>
                  <a:srgbClr val="000000"/>
                </a:solidFill>
                <a:latin typeface="Calibri"/>
                <a:ea typeface="Calibri"/>
                <a:cs typeface="Calibri"/>
                <a:sym typeface="Calibri"/>
              </a:rPr>
              <a:t>healthy</a:t>
            </a:r>
            <a:r>
              <a:rPr lang="en" sz="2300" i="0" u="none" strike="noStrike" cap="none">
                <a:solidFill>
                  <a:srgbClr val="000000"/>
                </a:solidFill>
                <a:latin typeface="Calibri"/>
                <a:ea typeface="Calibri"/>
                <a:cs typeface="Calibri"/>
                <a:sym typeface="Calibri"/>
              </a:rPr>
              <a:t>, </a:t>
            </a:r>
            <a:r>
              <a:rPr lang="en" sz="2300" b="1" i="0" u="none" strike="noStrike" cap="none">
                <a:solidFill>
                  <a:srgbClr val="000000"/>
                </a:solidFill>
                <a:latin typeface="Calibri"/>
                <a:ea typeface="Calibri"/>
                <a:cs typeface="Calibri"/>
                <a:sym typeface="Calibri"/>
              </a:rPr>
              <a:t>inevitable</a:t>
            </a:r>
            <a:r>
              <a:rPr lang="en" sz="2300" i="0" u="none" strike="noStrike" cap="none">
                <a:solidFill>
                  <a:srgbClr val="000000"/>
                </a:solidFill>
                <a:latin typeface="Calibri"/>
                <a:ea typeface="Calibri"/>
                <a:cs typeface="Calibri"/>
                <a:sym typeface="Calibri"/>
              </a:rPr>
              <a:t>, and </a:t>
            </a:r>
            <a:r>
              <a:rPr lang="en" sz="2300" b="1">
                <a:solidFill>
                  <a:srgbClr val="000000"/>
                </a:solidFill>
                <a:latin typeface="Calibri"/>
                <a:ea typeface="Calibri"/>
                <a:cs typeface="Calibri"/>
                <a:sym typeface="Calibri"/>
              </a:rPr>
              <a:t>necessary </a:t>
            </a:r>
            <a:r>
              <a:rPr lang="en" sz="2300">
                <a:solidFill>
                  <a:srgbClr val="000000"/>
                </a:solidFill>
                <a:latin typeface="Calibri"/>
                <a:ea typeface="Calibri"/>
                <a:cs typeface="Calibri"/>
                <a:sym typeface="Calibri"/>
              </a:rPr>
              <a:t>for growth and development</a:t>
            </a:r>
            <a:r>
              <a:rPr lang="en" sz="2300" i="0" u="none" strike="noStrike" cap="none">
                <a:solidFill>
                  <a:srgbClr val="000000"/>
                </a:solidFill>
                <a:latin typeface="Calibri"/>
                <a:ea typeface="Calibri"/>
                <a:cs typeface="Calibri"/>
                <a:sym typeface="Calibri"/>
              </a:rPr>
              <a:t>.</a:t>
            </a:r>
            <a:endParaRPr sz="2300">
              <a:latin typeface="Calibri"/>
              <a:ea typeface="Calibri"/>
              <a:cs typeface="Calibri"/>
              <a:sym typeface="Calibri"/>
            </a:endParaRPr>
          </a:p>
        </p:txBody>
      </p:sp>
    </p:spTree>
    <p:extLst>
      <p:ext uri="{BB962C8B-B14F-4D97-AF65-F5344CB8AC3E}">
        <p14:creationId xmlns:p14="http://schemas.microsoft.com/office/powerpoint/2010/main" val="329396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grpSp>
        <p:nvGrpSpPr>
          <p:cNvPr id="2" name="Google Shape;569;g2eea3792cd9_0_1">
            <a:extLst>
              <a:ext uri="{FF2B5EF4-FFF2-40B4-BE49-F238E27FC236}">
                <a16:creationId xmlns:a16="http://schemas.microsoft.com/office/drawing/2014/main" id="{675492E2-D9A4-916C-B329-7369AB558550}"/>
              </a:ext>
            </a:extLst>
          </p:cNvPr>
          <p:cNvGrpSpPr/>
          <p:nvPr/>
        </p:nvGrpSpPr>
        <p:grpSpPr>
          <a:xfrm>
            <a:off x="1819650" y="3429000"/>
            <a:ext cx="8552700" cy="1488000"/>
            <a:chOff x="216776" y="1990396"/>
            <a:chExt cx="8552700" cy="1488000"/>
          </a:xfrm>
        </p:grpSpPr>
        <p:sp>
          <p:nvSpPr>
            <p:cNvPr id="3" name="Google Shape;570;g2eea3792cd9_0_1">
              <a:extLst>
                <a:ext uri="{FF2B5EF4-FFF2-40B4-BE49-F238E27FC236}">
                  <a16:creationId xmlns:a16="http://schemas.microsoft.com/office/drawing/2014/main" id="{C33016CC-7ADC-4F5B-0EC9-D178970D5AFB}"/>
                </a:ext>
              </a:extLst>
            </p:cNvPr>
            <p:cNvSpPr/>
            <p:nvPr/>
          </p:nvSpPr>
          <p:spPr>
            <a:xfrm>
              <a:off x="216776" y="1990396"/>
              <a:ext cx="8552700" cy="1488000"/>
            </a:xfrm>
            <a:prstGeom prst="leftRightArrow">
              <a:avLst>
                <a:gd name="adj1" fmla="val 50000"/>
                <a:gd name="adj2" fmla="val 50000"/>
              </a:avLst>
            </a:prstGeom>
            <a:solidFill>
              <a:srgbClr val="11AEE1"/>
            </a:solidFill>
            <a:ln w="25400" cap="flat" cmpd="sng">
              <a:solidFill>
                <a:srgbClr val="11AEE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 name="Google Shape;571;g2eea3792cd9_0_1">
              <a:extLst>
                <a:ext uri="{FF2B5EF4-FFF2-40B4-BE49-F238E27FC236}">
                  <a16:creationId xmlns:a16="http://schemas.microsoft.com/office/drawing/2014/main" id="{12F04C90-241C-148B-1E66-965530057FAD}"/>
                </a:ext>
              </a:extLst>
            </p:cNvPr>
            <p:cNvGrpSpPr/>
            <p:nvPr/>
          </p:nvGrpSpPr>
          <p:grpSpPr>
            <a:xfrm>
              <a:off x="784444" y="2578312"/>
              <a:ext cx="7518029" cy="338706"/>
              <a:chOff x="768569" y="3626062"/>
              <a:chExt cx="7518029" cy="338706"/>
            </a:xfrm>
          </p:grpSpPr>
          <p:sp>
            <p:nvSpPr>
              <p:cNvPr id="8" name="Google Shape;572;g2eea3792cd9_0_1">
                <a:extLst>
                  <a:ext uri="{FF2B5EF4-FFF2-40B4-BE49-F238E27FC236}">
                    <a16:creationId xmlns:a16="http://schemas.microsoft.com/office/drawing/2014/main" id="{B52E754E-D2C2-B8BF-D73D-098298B0DEFE}"/>
                  </a:ext>
                </a:extLst>
              </p:cNvPr>
              <p:cNvSpPr txBox="1"/>
              <p:nvPr/>
            </p:nvSpPr>
            <p:spPr>
              <a:xfrm>
                <a:off x="768569" y="3626068"/>
                <a:ext cx="1300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No Distress</a:t>
                </a:r>
                <a:endParaRPr sz="1600" b="1">
                  <a:latin typeface="Calibri"/>
                  <a:ea typeface="Calibri"/>
                  <a:cs typeface="Calibri"/>
                  <a:sym typeface="Calibri"/>
                </a:endParaRPr>
              </a:p>
            </p:txBody>
          </p:sp>
          <p:sp>
            <p:nvSpPr>
              <p:cNvPr id="9" name="Google Shape;573;g2eea3792cd9_0_1">
                <a:extLst>
                  <a:ext uri="{FF2B5EF4-FFF2-40B4-BE49-F238E27FC236}">
                    <a16:creationId xmlns:a16="http://schemas.microsoft.com/office/drawing/2014/main" id="{B2C64152-088E-0A59-600A-0878F74A8026}"/>
                  </a:ext>
                </a:extLst>
              </p:cNvPr>
              <p:cNvSpPr txBox="1"/>
              <p:nvPr/>
            </p:nvSpPr>
            <p:spPr>
              <a:xfrm>
                <a:off x="2502778" y="3626062"/>
                <a:ext cx="1526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Distress</a:t>
                </a:r>
                <a:endParaRPr sz="1600" b="1">
                  <a:latin typeface="Calibri"/>
                  <a:ea typeface="Calibri"/>
                  <a:cs typeface="Calibri"/>
                  <a:sym typeface="Calibri"/>
                </a:endParaRPr>
              </a:p>
            </p:txBody>
          </p:sp>
          <p:sp>
            <p:nvSpPr>
              <p:cNvPr id="10" name="Google Shape;574;g2eea3792cd9_0_1">
                <a:extLst>
                  <a:ext uri="{FF2B5EF4-FFF2-40B4-BE49-F238E27FC236}">
                    <a16:creationId xmlns:a16="http://schemas.microsoft.com/office/drawing/2014/main" id="{3D04FE4F-42D1-0B30-7E7A-C81041D46294}"/>
                  </a:ext>
                </a:extLst>
              </p:cNvPr>
              <p:cNvSpPr txBox="1"/>
              <p:nvPr/>
            </p:nvSpPr>
            <p:spPr>
              <a:xfrm>
                <a:off x="4365078" y="3626062"/>
                <a:ext cx="2162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Health Problem</a:t>
                </a:r>
                <a:endParaRPr sz="1600" b="1">
                  <a:latin typeface="Calibri"/>
                  <a:ea typeface="Calibri"/>
                  <a:cs typeface="Calibri"/>
                  <a:sym typeface="Calibri"/>
                </a:endParaRPr>
              </a:p>
            </p:txBody>
          </p:sp>
          <p:sp>
            <p:nvSpPr>
              <p:cNvPr id="11" name="Google Shape;575;g2eea3792cd9_0_1">
                <a:extLst>
                  <a:ext uri="{FF2B5EF4-FFF2-40B4-BE49-F238E27FC236}">
                    <a16:creationId xmlns:a16="http://schemas.microsoft.com/office/drawing/2014/main" id="{EFA3E229-BE5F-3B55-35FE-07AAD04A1C04}"/>
                  </a:ext>
                </a:extLst>
              </p:cNvPr>
              <p:cNvSpPr txBox="1"/>
              <p:nvPr/>
            </p:nvSpPr>
            <p:spPr>
              <a:xfrm>
                <a:off x="6857998" y="3626068"/>
                <a:ext cx="1428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Illness</a:t>
                </a:r>
                <a:endParaRPr sz="1600" b="1">
                  <a:latin typeface="Calibri"/>
                  <a:ea typeface="Calibri"/>
                  <a:cs typeface="Calibri"/>
                  <a:sym typeface="Calibri"/>
                </a:endParaRPr>
              </a:p>
            </p:txBody>
          </p:sp>
        </p:grpSp>
      </p:grpSp>
      <p:sp>
        <p:nvSpPr>
          <p:cNvPr id="12" name="Google Shape;576;g2eea3792cd9_0_1">
            <a:extLst>
              <a:ext uri="{FF2B5EF4-FFF2-40B4-BE49-F238E27FC236}">
                <a16:creationId xmlns:a16="http://schemas.microsoft.com/office/drawing/2014/main" id="{D871CCA4-2A6F-0C7C-742D-FC2EC4A6BA90}"/>
              </a:ext>
            </a:extLst>
          </p:cNvPr>
          <p:cNvSpPr txBox="1"/>
          <p:nvPr/>
        </p:nvSpPr>
        <p:spPr>
          <a:xfrm>
            <a:off x="3007658" y="4943538"/>
            <a:ext cx="6176684"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300" i="0" u="none" strike="noStrike" cap="none">
                <a:solidFill>
                  <a:srgbClr val="000000"/>
                </a:solidFill>
                <a:latin typeface="Calibri"/>
                <a:ea typeface="Calibri"/>
                <a:cs typeface="Calibri"/>
                <a:sym typeface="Calibri"/>
              </a:rPr>
              <a:t>Which emotion words might be used by a person who is experiencing a </a:t>
            </a:r>
            <a:r>
              <a:rPr lang="en" sz="2300" b="1" i="0" u="none" strike="noStrike" cap="none">
                <a:solidFill>
                  <a:srgbClr val="000000"/>
                </a:solidFill>
                <a:latin typeface="Calibri"/>
                <a:ea typeface="Calibri"/>
                <a:cs typeface="Calibri"/>
                <a:sym typeface="Calibri"/>
              </a:rPr>
              <a:t>mental health problem</a:t>
            </a:r>
            <a:r>
              <a:rPr lang="en" sz="2300" i="0" u="none" strike="noStrike" cap="none">
                <a:solidFill>
                  <a:srgbClr val="000000"/>
                </a:solidFill>
                <a:latin typeface="Calibri"/>
                <a:ea typeface="Calibri"/>
                <a:cs typeface="Calibri"/>
                <a:sym typeface="Calibri"/>
              </a:rPr>
              <a:t>?</a:t>
            </a:r>
            <a:endParaRPr sz="2300">
              <a:latin typeface="Calibri"/>
              <a:ea typeface="Calibri"/>
              <a:cs typeface="Calibri"/>
              <a:sym typeface="Calibri"/>
            </a:endParaRPr>
          </a:p>
        </p:txBody>
      </p:sp>
      <p:sp>
        <p:nvSpPr>
          <p:cNvPr id="5" name="Google Shape;576;g2eea3792cd9_0_1">
            <a:extLst>
              <a:ext uri="{FF2B5EF4-FFF2-40B4-BE49-F238E27FC236}">
                <a16:creationId xmlns:a16="http://schemas.microsoft.com/office/drawing/2014/main" id="{EAF9698E-0218-EDF9-2675-B51D31E43038}"/>
              </a:ext>
            </a:extLst>
          </p:cNvPr>
          <p:cNvSpPr txBox="1"/>
          <p:nvPr/>
        </p:nvSpPr>
        <p:spPr>
          <a:xfrm>
            <a:off x="2387318" y="2125517"/>
            <a:ext cx="7427629" cy="14311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300" i="0" u="none" strike="noStrike" cap="none">
                <a:latin typeface="Calibri"/>
                <a:ea typeface="Calibri"/>
                <a:cs typeface="Calibri"/>
                <a:sym typeface="Calibri"/>
              </a:rPr>
              <a:t>A </a:t>
            </a:r>
            <a:r>
              <a:rPr lang="en" sz="2300" b="1" i="0" u="none" strike="noStrike" cap="none">
                <a:solidFill>
                  <a:srgbClr val="11AEE2"/>
                </a:solidFill>
                <a:latin typeface="Calibri"/>
                <a:ea typeface="Calibri"/>
                <a:cs typeface="Calibri"/>
                <a:sym typeface="Calibri"/>
              </a:rPr>
              <a:t>mental health problem </a:t>
            </a:r>
            <a:r>
              <a:rPr lang="en" sz="2300" i="0" u="none" strike="noStrike" cap="none">
                <a:solidFill>
                  <a:srgbClr val="000000"/>
                </a:solidFill>
                <a:latin typeface="Calibri"/>
                <a:ea typeface="Calibri"/>
                <a:cs typeface="Calibri"/>
                <a:sym typeface="Calibri"/>
              </a:rPr>
              <a:t>is when a person is faced with much greater stress than usual, and that stress causes changes to thoughts, feelings, and</a:t>
            </a:r>
            <a:r>
              <a:rPr lang="en" sz="2300">
                <a:solidFill>
                  <a:srgbClr val="000000"/>
                </a:solidFill>
                <a:latin typeface="Calibri"/>
                <a:ea typeface="Calibri"/>
                <a:cs typeface="Calibri"/>
                <a:sym typeface="Calibri"/>
              </a:rPr>
              <a:t>/or behaviors</a:t>
            </a:r>
            <a:r>
              <a:rPr lang="en" sz="2300" i="0" u="none" strike="noStrike" cap="none">
                <a:solidFill>
                  <a:srgbClr val="000000"/>
                </a:solidFill>
                <a:latin typeface="Calibri"/>
                <a:ea typeface="Calibri"/>
                <a:cs typeface="Calibri"/>
                <a:sym typeface="Calibri"/>
              </a:rPr>
              <a:t>.</a:t>
            </a:r>
            <a:endParaRPr lang="en" sz="230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i="1">
                <a:latin typeface="Calibri"/>
                <a:ea typeface="Calibri"/>
                <a:cs typeface="Calibri"/>
                <a:sym typeface="Calibri"/>
              </a:rPr>
              <a:t>Example: grief from the loss of a close friend or relative</a:t>
            </a:r>
            <a:endParaRPr i="1">
              <a:latin typeface="Calibri"/>
              <a:ea typeface="Calibri"/>
              <a:cs typeface="Calibri"/>
              <a:sym typeface="Calibri"/>
            </a:endParaRPr>
          </a:p>
        </p:txBody>
      </p:sp>
    </p:spTree>
    <p:extLst>
      <p:ext uri="{BB962C8B-B14F-4D97-AF65-F5344CB8AC3E}">
        <p14:creationId xmlns:p14="http://schemas.microsoft.com/office/powerpoint/2010/main" val="2738823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Topic A: What is Mental Health?</a:t>
            </a:r>
            <a:endParaRPr sz="3600">
              <a:solidFill>
                <a:schemeClr val="bg1"/>
              </a:solidFill>
              <a:latin typeface="Calibri" panose="020F0502020204030204" pitchFamily="34" charset="0"/>
            </a:endParaRPr>
          </a:p>
        </p:txBody>
      </p:sp>
      <p:grpSp>
        <p:nvGrpSpPr>
          <p:cNvPr id="6" name="Group 5">
            <a:extLst>
              <a:ext uri="{FF2B5EF4-FFF2-40B4-BE49-F238E27FC236}">
                <a16:creationId xmlns:a16="http://schemas.microsoft.com/office/drawing/2014/main" id="{C117174D-006C-8649-D79B-258724149673}"/>
              </a:ext>
            </a:extLst>
          </p:cNvPr>
          <p:cNvGrpSpPr/>
          <p:nvPr/>
        </p:nvGrpSpPr>
        <p:grpSpPr>
          <a:xfrm>
            <a:off x="2537012" y="2769284"/>
            <a:ext cx="2083817" cy="2233021"/>
            <a:chOff x="3723740" y="1592550"/>
            <a:chExt cx="1698000" cy="1718000"/>
          </a:xfrm>
        </p:grpSpPr>
        <p:sp>
          <p:nvSpPr>
            <p:cNvPr id="7" name="Google Shape;299;g2ec74927de7_0_244">
              <a:extLst>
                <a:ext uri="{FF2B5EF4-FFF2-40B4-BE49-F238E27FC236}">
                  <a16:creationId xmlns:a16="http://schemas.microsoft.com/office/drawing/2014/main" id="{0DC15AC1-239B-2BE4-E6D6-A10FBB92F703}"/>
                </a:ext>
              </a:extLst>
            </p:cNvPr>
            <p:cNvSpPr txBox="1"/>
            <p:nvPr/>
          </p:nvSpPr>
          <p:spPr>
            <a:xfrm>
              <a:off x="3723740" y="2723750"/>
              <a:ext cx="1698000" cy="5868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3300"/>
                <a:buFont typeface="Calibri"/>
                <a:buNone/>
              </a:pPr>
              <a:r>
                <a:rPr lang="en" sz="1600" b="0" i="0" u="none" strike="noStrike" cap="none" dirty="0">
                  <a:solidFill>
                    <a:srgbClr val="000000"/>
                  </a:solidFill>
                  <a:latin typeface="Calibri"/>
                  <a:ea typeface="Calibri"/>
                  <a:cs typeface="Calibri"/>
                  <a:sym typeface="Calibri"/>
                </a:rPr>
                <a:t>A</a:t>
              </a:r>
              <a:r>
                <a:rPr lang="en" sz="1600" dirty="0">
                  <a:latin typeface="Calibri"/>
                  <a:ea typeface="Calibri"/>
                  <a:cs typeface="Calibri"/>
                  <a:sym typeface="Calibri"/>
                </a:rPr>
                <a:t>ctivity 2</a:t>
              </a:r>
              <a:r>
                <a:rPr lang="en" sz="1600" b="0" i="0" u="none" strike="noStrike" cap="none" dirty="0">
                  <a:solidFill>
                    <a:srgbClr val="000000"/>
                  </a:solidFill>
                  <a:latin typeface="Calibri"/>
                  <a:ea typeface="Calibri"/>
                  <a:cs typeface="Calibri"/>
                  <a:sym typeface="Calibri"/>
                </a:rPr>
                <a:t>: </a:t>
              </a:r>
              <a:r>
                <a:rPr lang="en" sz="1600" dirty="0">
                  <a:latin typeface="Calibri"/>
                  <a:ea typeface="Calibri"/>
                  <a:cs typeface="Calibri"/>
                  <a:sym typeface="Calibri"/>
                </a:rPr>
                <a:t>The Power of Words</a:t>
              </a:r>
              <a:endParaRPr sz="1600" b="0" i="0" u="none" strike="noStrike" cap="none" dirty="0">
                <a:solidFill>
                  <a:srgbClr val="000000"/>
                </a:solidFill>
                <a:latin typeface="Calibri"/>
                <a:ea typeface="Calibri"/>
                <a:cs typeface="Calibri"/>
                <a:sym typeface="Calibri"/>
              </a:endParaRPr>
            </a:p>
          </p:txBody>
        </p:sp>
        <p:pic>
          <p:nvPicPr>
            <p:cNvPr id="8" name="Google Shape;303;g2ec74927de7_0_244">
              <a:extLst>
                <a:ext uri="{FF2B5EF4-FFF2-40B4-BE49-F238E27FC236}">
                  <a16:creationId xmlns:a16="http://schemas.microsoft.com/office/drawing/2014/main" id="{2944032D-6FAB-7A4D-6A3F-FE475762AC00}"/>
                </a:ext>
              </a:extLst>
            </p:cNvPr>
            <p:cNvPicPr preferRelativeResize="0"/>
            <p:nvPr/>
          </p:nvPicPr>
          <p:blipFill>
            <a:blip r:embed="rId4">
              <a:alphaModFix/>
            </a:blip>
            <a:stretch>
              <a:fillRect/>
            </a:stretch>
          </p:blipFill>
          <p:spPr>
            <a:xfrm>
              <a:off x="4032712" y="1592550"/>
              <a:ext cx="1076325" cy="1069325"/>
            </a:xfrm>
            <a:prstGeom prst="rect">
              <a:avLst/>
            </a:prstGeom>
            <a:noFill/>
            <a:ln>
              <a:noFill/>
            </a:ln>
          </p:spPr>
        </p:pic>
      </p:grpSp>
      <p:grpSp>
        <p:nvGrpSpPr>
          <p:cNvPr id="9" name="Group 8">
            <a:extLst>
              <a:ext uri="{FF2B5EF4-FFF2-40B4-BE49-F238E27FC236}">
                <a16:creationId xmlns:a16="http://schemas.microsoft.com/office/drawing/2014/main" id="{A1D6A45C-8CCC-D3B5-0D67-5283F42D1669}"/>
              </a:ext>
            </a:extLst>
          </p:cNvPr>
          <p:cNvGrpSpPr/>
          <p:nvPr/>
        </p:nvGrpSpPr>
        <p:grpSpPr>
          <a:xfrm>
            <a:off x="275038" y="2762348"/>
            <a:ext cx="2034115" cy="2233021"/>
            <a:chOff x="689925" y="1592550"/>
            <a:chExt cx="1657500" cy="1718000"/>
          </a:xfrm>
        </p:grpSpPr>
        <p:sp>
          <p:nvSpPr>
            <p:cNvPr id="10" name="Google Shape;298;g2ec74927de7_0_244">
              <a:extLst>
                <a:ext uri="{FF2B5EF4-FFF2-40B4-BE49-F238E27FC236}">
                  <a16:creationId xmlns:a16="http://schemas.microsoft.com/office/drawing/2014/main" id="{1B0D714C-9187-2D6E-9341-9882DAD74FA3}"/>
                </a:ext>
              </a:extLst>
            </p:cNvPr>
            <p:cNvSpPr txBox="1"/>
            <p:nvPr/>
          </p:nvSpPr>
          <p:spPr>
            <a:xfrm>
              <a:off x="689925" y="2723750"/>
              <a:ext cx="1657500" cy="5868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3300"/>
                <a:buFont typeface="Calibri"/>
                <a:buNone/>
              </a:pPr>
              <a:r>
                <a:rPr lang="en" sz="1600" b="0" i="0" u="none" strike="noStrike" cap="none" dirty="0">
                  <a:solidFill>
                    <a:srgbClr val="000000"/>
                  </a:solidFill>
                  <a:latin typeface="Calibri"/>
                  <a:ea typeface="Calibri"/>
                  <a:cs typeface="Calibri"/>
                  <a:sym typeface="Calibri"/>
                </a:rPr>
                <a:t>A</a:t>
              </a:r>
              <a:r>
                <a:rPr lang="en" sz="1600" dirty="0">
                  <a:latin typeface="Calibri"/>
                  <a:ea typeface="Calibri"/>
                  <a:cs typeface="Calibri"/>
                  <a:sym typeface="Calibri"/>
                </a:rPr>
                <a:t>ctivity 1</a:t>
              </a:r>
              <a:r>
                <a:rPr lang="en" sz="1600" b="0" i="0" u="none" strike="noStrike" cap="none" dirty="0">
                  <a:solidFill>
                    <a:srgbClr val="000000"/>
                  </a:solidFill>
                  <a:latin typeface="Calibri"/>
                  <a:ea typeface="Calibri"/>
                  <a:cs typeface="Calibri"/>
                  <a:sym typeface="Calibri"/>
                </a:rPr>
                <a:t>: </a:t>
              </a:r>
              <a:r>
                <a:rPr lang="en" sz="1600" dirty="0">
                  <a:latin typeface="Calibri"/>
                  <a:ea typeface="Calibri"/>
                  <a:cs typeface="Calibri"/>
                  <a:sym typeface="Calibri"/>
                </a:rPr>
                <a:t>Loaded Language</a:t>
              </a:r>
              <a:endParaRPr sz="1600" b="0" i="0" u="none" strike="noStrike" cap="none" dirty="0">
                <a:solidFill>
                  <a:srgbClr val="000000"/>
                </a:solidFill>
                <a:latin typeface="Calibri"/>
                <a:ea typeface="Calibri"/>
                <a:cs typeface="Calibri"/>
                <a:sym typeface="Calibri"/>
              </a:endParaRPr>
            </a:p>
          </p:txBody>
        </p:sp>
        <p:pic>
          <p:nvPicPr>
            <p:cNvPr id="11" name="Google Shape;304;g2ec74927de7_0_244">
              <a:extLst>
                <a:ext uri="{FF2B5EF4-FFF2-40B4-BE49-F238E27FC236}">
                  <a16:creationId xmlns:a16="http://schemas.microsoft.com/office/drawing/2014/main" id="{7CAA6490-46A8-547A-080F-DF2999770CC2}"/>
                </a:ext>
              </a:extLst>
            </p:cNvPr>
            <p:cNvPicPr preferRelativeResize="0"/>
            <p:nvPr/>
          </p:nvPicPr>
          <p:blipFill rotWithShape="1">
            <a:blip r:embed="rId5">
              <a:alphaModFix/>
            </a:blip>
            <a:srcRect t="2853" b="2332"/>
            <a:stretch/>
          </p:blipFill>
          <p:spPr>
            <a:xfrm>
              <a:off x="954788" y="1592550"/>
              <a:ext cx="1127775" cy="1069325"/>
            </a:xfrm>
            <a:prstGeom prst="rect">
              <a:avLst/>
            </a:prstGeom>
            <a:noFill/>
            <a:ln>
              <a:noFill/>
            </a:ln>
          </p:spPr>
        </p:pic>
      </p:grpSp>
      <p:grpSp>
        <p:nvGrpSpPr>
          <p:cNvPr id="12" name="Group 11">
            <a:extLst>
              <a:ext uri="{FF2B5EF4-FFF2-40B4-BE49-F238E27FC236}">
                <a16:creationId xmlns:a16="http://schemas.microsoft.com/office/drawing/2014/main" id="{B5E1E3AC-1FF5-F391-F9AB-07743CF0BE16}"/>
              </a:ext>
            </a:extLst>
          </p:cNvPr>
          <p:cNvGrpSpPr/>
          <p:nvPr/>
        </p:nvGrpSpPr>
        <p:grpSpPr>
          <a:xfrm>
            <a:off x="9113275" y="2761905"/>
            <a:ext cx="2886786" cy="2233464"/>
            <a:chOff x="5049212" y="3094887"/>
            <a:chExt cx="2352300" cy="1718341"/>
          </a:xfrm>
        </p:grpSpPr>
        <p:pic>
          <p:nvPicPr>
            <p:cNvPr id="13" name="Google Shape;300;g2ec74927de7_0_244">
              <a:extLst>
                <a:ext uri="{FF2B5EF4-FFF2-40B4-BE49-F238E27FC236}">
                  <a16:creationId xmlns:a16="http://schemas.microsoft.com/office/drawing/2014/main" id="{CF51BCFD-39FD-C9B5-A7FC-090DF613E489}"/>
                </a:ext>
              </a:extLst>
            </p:cNvPr>
            <p:cNvPicPr preferRelativeResize="0"/>
            <p:nvPr/>
          </p:nvPicPr>
          <p:blipFill>
            <a:blip r:embed="rId6">
              <a:alphaModFix/>
            </a:blip>
            <a:stretch>
              <a:fillRect/>
            </a:stretch>
          </p:blipFill>
          <p:spPr>
            <a:xfrm>
              <a:off x="5687200" y="3094887"/>
              <a:ext cx="1076325" cy="1076325"/>
            </a:xfrm>
            <a:prstGeom prst="rect">
              <a:avLst/>
            </a:prstGeom>
            <a:noFill/>
            <a:ln>
              <a:noFill/>
            </a:ln>
          </p:spPr>
        </p:pic>
        <p:sp>
          <p:nvSpPr>
            <p:cNvPr id="14" name="Google Shape;307;g2ec74927de7_0_244">
              <a:extLst>
                <a:ext uri="{FF2B5EF4-FFF2-40B4-BE49-F238E27FC236}">
                  <a16:creationId xmlns:a16="http://schemas.microsoft.com/office/drawing/2014/main" id="{18C69C2A-9860-9137-B299-D25E3E6A11AA}"/>
                </a:ext>
              </a:extLst>
            </p:cNvPr>
            <p:cNvSpPr txBox="1"/>
            <p:nvPr/>
          </p:nvSpPr>
          <p:spPr>
            <a:xfrm>
              <a:off x="5049212" y="4226428"/>
              <a:ext cx="2352300" cy="5868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3300"/>
                <a:buFont typeface="Calibri"/>
                <a:buNone/>
              </a:pPr>
              <a:r>
                <a:rPr lang="en" sz="1600" b="0" i="0" u="none" strike="noStrike" cap="none" dirty="0">
                  <a:solidFill>
                    <a:srgbClr val="000000"/>
                  </a:solidFill>
                  <a:latin typeface="Calibri"/>
                  <a:ea typeface="Calibri"/>
                  <a:cs typeface="Calibri"/>
                  <a:sym typeface="Calibri"/>
                </a:rPr>
                <a:t>A</a:t>
              </a:r>
              <a:r>
                <a:rPr lang="en" sz="1600" dirty="0">
                  <a:latin typeface="Calibri"/>
                  <a:ea typeface="Calibri"/>
                  <a:cs typeface="Calibri"/>
                  <a:sym typeface="Calibri"/>
                </a:rPr>
                <a:t>ctivity 5</a:t>
              </a:r>
              <a:r>
                <a:rPr lang="en" sz="1600" b="0" i="0" u="none" strike="noStrike" cap="none" dirty="0">
                  <a:solidFill>
                    <a:srgbClr val="000000"/>
                  </a:solidFill>
                  <a:latin typeface="Calibri"/>
                  <a:ea typeface="Calibri"/>
                  <a:cs typeface="Calibri"/>
                  <a:sym typeface="Calibri"/>
                </a:rPr>
                <a:t>: </a:t>
              </a:r>
              <a:r>
                <a:rPr lang="en" sz="1600" dirty="0">
                  <a:latin typeface="Calibri"/>
                  <a:ea typeface="Calibri"/>
                  <a:cs typeface="Calibri"/>
                  <a:sym typeface="Calibri"/>
                </a:rPr>
                <a:t>Conceptual Understanding</a:t>
              </a:r>
              <a:endParaRPr sz="1600" b="0" i="0" u="none" strike="noStrike" cap="none" dirty="0">
                <a:solidFill>
                  <a:srgbClr val="000000"/>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F2483DA2-E1BB-A569-3FFF-5BE413297307}"/>
              </a:ext>
            </a:extLst>
          </p:cNvPr>
          <p:cNvGrpSpPr/>
          <p:nvPr/>
        </p:nvGrpSpPr>
        <p:grpSpPr>
          <a:xfrm>
            <a:off x="4808608" y="2762349"/>
            <a:ext cx="2083817" cy="2237552"/>
            <a:chOff x="6888912" y="1589064"/>
            <a:chExt cx="1698000" cy="1721486"/>
          </a:xfrm>
        </p:grpSpPr>
        <p:pic>
          <p:nvPicPr>
            <p:cNvPr id="16" name="Google Shape;302;g2ec74927de7_0_244">
              <a:extLst>
                <a:ext uri="{FF2B5EF4-FFF2-40B4-BE49-F238E27FC236}">
                  <a16:creationId xmlns:a16="http://schemas.microsoft.com/office/drawing/2014/main" id="{D7FA928A-0BAD-501A-CA43-224B76D65BFB}"/>
                </a:ext>
              </a:extLst>
            </p:cNvPr>
            <p:cNvPicPr preferRelativeResize="0"/>
            <p:nvPr/>
          </p:nvPicPr>
          <p:blipFill>
            <a:blip r:embed="rId7">
              <a:alphaModFix/>
            </a:blip>
            <a:stretch>
              <a:fillRect/>
            </a:stretch>
          </p:blipFill>
          <p:spPr>
            <a:xfrm>
              <a:off x="7199750" y="1589064"/>
              <a:ext cx="1076325" cy="1076298"/>
            </a:xfrm>
            <a:prstGeom prst="rect">
              <a:avLst/>
            </a:prstGeom>
            <a:noFill/>
            <a:ln>
              <a:noFill/>
            </a:ln>
          </p:spPr>
        </p:pic>
        <p:sp>
          <p:nvSpPr>
            <p:cNvPr id="17" name="Google Shape;305;g2ec74927de7_0_244">
              <a:extLst>
                <a:ext uri="{FF2B5EF4-FFF2-40B4-BE49-F238E27FC236}">
                  <a16:creationId xmlns:a16="http://schemas.microsoft.com/office/drawing/2014/main" id="{680029B0-BC76-5EC8-5880-6755C312B52E}"/>
                </a:ext>
              </a:extLst>
            </p:cNvPr>
            <p:cNvSpPr txBox="1"/>
            <p:nvPr/>
          </p:nvSpPr>
          <p:spPr>
            <a:xfrm>
              <a:off x="6888912" y="2723750"/>
              <a:ext cx="1698000" cy="5868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3300"/>
                <a:buFont typeface="Calibri"/>
                <a:buNone/>
              </a:pPr>
              <a:r>
                <a:rPr lang="en" sz="1600" b="0" i="0" u="none" strike="noStrike" cap="none" dirty="0">
                  <a:solidFill>
                    <a:srgbClr val="000000"/>
                  </a:solidFill>
                  <a:latin typeface="Calibri"/>
                  <a:ea typeface="Calibri"/>
                  <a:cs typeface="Calibri"/>
                  <a:sym typeface="Calibri"/>
                </a:rPr>
                <a:t>A</a:t>
              </a:r>
              <a:r>
                <a:rPr lang="en" sz="1600" dirty="0">
                  <a:latin typeface="Calibri"/>
                  <a:ea typeface="Calibri"/>
                  <a:cs typeface="Calibri"/>
                  <a:sym typeface="Calibri"/>
                </a:rPr>
                <a:t>ctivity 3</a:t>
              </a:r>
              <a:r>
                <a:rPr lang="en" sz="1600" b="0" i="0" u="none" strike="noStrike" cap="none" dirty="0">
                  <a:solidFill>
                    <a:srgbClr val="000000"/>
                  </a:solidFill>
                  <a:latin typeface="Calibri"/>
                  <a:ea typeface="Calibri"/>
                  <a:cs typeface="Calibri"/>
                  <a:sym typeface="Calibri"/>
                </a:rPr>
                <a:t>: </a:t>
              </a:r>
              <a:r>
                <a:rPr lang="en" sz="1600" dirty="0">
                  <a:latin typeface="Calibri"/>
                  <a:ea typeface="Calibri"/>
                  <a:cs typeface="Calibri"/>
                  <a:sym typeface="Calibri"/>
                </a:rPr>
                <a:t>A Physical Analogy</a:t>
              </a:r>
              <a:endParaRPr sz="1600" b="0" i="0" u="none" strike="noStrike" cap="none" dirty="0">
                <a:solidFill>
                  <a:srgbClr val="000000"/>
                </a:solidFill>
                <a:latin typeface="Calibri"/>
                <a:ea typeface="Calibri"/>
                <a:cs typeface="Calibri"/>
                <a:sym typeface="Calibri"/>
              </a:endParaRPr>
            </a:p>
          </p:txBody>
        </p:sp>
      </p:grpSp>
      <p:grpSp>
        <p:nvGrpSpPr>
          <p:cNvPr id="18" name="Group 17">
            <a:extLst>
              <a:ext uri="{FF2B5EF4-FFF2-40B4-BE49-F238E27FC236}">
                <a16:creationId xmlns:a16="http://schemas.microsoft.com/office/drawing/2014/main" id="{A37513D1-C555-2BAE-65DD-AE4F37E88636}"/>
              </a:ext>
            </a:extLst>
          </p:cNvPr>
          <p:cNvGrpSpPr/>
          <p:nvPr/>
        </p:nvGrpSpPr>
        <p:grpSpPr>
          <a:xfrm>
            <a:off x="7185354" y="2769284"/>
            <a:ext cx="2083817" cy="2228537"/>
            <a:chOff x="2218875" y="3069175"/>
            <a:chExt cx="1698000" cy="1714550"/>
          </a:xfrm>
        </p:grpSpPr>
        <p:pic>
          <p:nvPicPr>
            <p:cNvPr id="19" name="Google Shape;301;g2ec74927de7_0_244">
              <a:extLst>
                <a:ext uri="{FF2B5EF4-FFF2-40B4-BE49-F238E27FC236}">
                  <a16:creationId xmlns:a16="http://schemas.microsoft.com/office/drawing/2014/main" id="{B09BF099-7B14-AC9D-1D83-12257A037858}"/>
                </a:ext>
              </a:extLst>
            </p:cNvPr>
            <p:cNvPicPr preferRelativeResize="0"/>
            <p:nvPr/>
          </p:nvPicPr>
          <p:blipFill>
            <a:blip r:embed="rId8">
              <a:alphaModFix/>
            </a:blip>
            <a:stretch>
              <a:fillRect/>
            </a:stretch>
          </p:blipFill>
          <p:spPr>
            <a:xfrm>
              <a:off x="2504000" y="3069175"/>
              <a:ext cx="1127750" cy="1127750"/>
            </a:xfrm>
            <a:prstGeom prst="rect">
              <a:avLst/>
            </a:prstGeom>
            <a:noFill/>
            <a:ln>
              <a:noFill/>
            </a:ln>
          </p:spPr>
        </p:pic>
        <p:sp>
          <p:nvSpPr>
            <p:cNvPr id="20" name="Google Shape;306;g2ec74927de7_0_244">
              <a:extLst>
                <a:ext uri="{FF2B5EF4-FFF2-40B4-BE49-F238E27FC236}">
                  <a16:creationId xmlns:a16="http://schemas.microsoft.com/office/drawing/2014/main" id="{75C0BFE7-3794-26EA-9EB1-C6ED84BB85F8}"/>
                </a:ext>
              </a:extLst>
            </p:cNvPr>
            <p:cNvSpPr txBox="1"/>
            <p:nvPr/>
          </p:nvSpPr>
          <p:spPr>
            <a:xfrm>
              <a:off x="2218875" y="4196925"/>
              <a:ext cx="1698000" cy="5868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3300"/>
                <a:buFont typeface="Calibri"/>
                <a:buNone/>
              </a:pPr>
              <a:r>
                <a:rPr lang="en" sz="1600" b="0" i="0" u="none" strike="noStrike" cap="none" dirty="0">
                  <a:solidFill>
                    <a:srgbClr val="000000"/>
                  </a:solidFill>
                  <a:latin typeface="Calibri"/>
                  <a:ea typeface="Calibri"/>
                  <a:cs typeface="Calibri"/>
                  <a:sym typeface="Calibri"/>
                </a:rPr>
                <a:t>A</a:t>
              </a:r>
              <a:r>
                <a:rPr lang="en" sz="1600" dirty="0">
                  <a:latin typeface="Calibri"/>
                  <a:ea typeface="Calibri"/>
                  <a:cs typeface="Calibri"/>
                  <a:sym typeface="Calibri"/>
                </a:rPr>
                <a:t>ctivity 4</a:t>
              </a:r>
              <a:r>
                <a:rPr lang="en" sz="1600" b="0" i="0" u="none" strike="noStrike" cap="none" dirty="0">
                  <a:solidFill>
                    <a:srgbClr val="000000"/>
                  </a:solidFill>
                  <a:latin typeface="Calibri"/>
                  <a:ea typeface="Calibri"/>
                  <a:cs typeface="Calibri"/>
                  <a:sym typeface="Calibri"/>
                </a:rPr>
                <a:t>: </a:t>
              </a:r>
              <a:r>
                <a:rPr lang="en" sz="1600" dirty="0">
                  <a:latin typeface="Calibri"/>
                  <a:ea typeface="Calibri"/>
                  <a:cs typeface="Calibri"/>
                  <a:sym typeface="Calibri"/>
                </a:rPr>
                <a:t>States of Mental Health</a:t>
              </a:r>
              <a:endParaRPr sz="1600" b="0" i="0" u="none" strike="noStrike" cap="none"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188018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grpSp>
        <p:nvGrpSpPr>
          <p:cNvPr id="2" name="Google Shape;569;g2eea3792cd9_0_1">
            <a:extLst>
              <a:ext uri="{FF2B5EF4-FFF2-40B4-BE49-F238E27FC236}">
                <a16:creationId xmlns:a16="http://schemas.microsoft.com/office/drawing/2014/main" id="{675492E2-D9A4-916C-B329-7369AB558550}"/>
              </a:ext>
            </a:extLst>
          </p:cNvPr>
          <p:cNvGrpSpPr/>
          <p:nvPr/>
        </p:nvGrpSpPr>
        <p:grpSpPr>
          <a:xfrm>
            <a:off x="1819650" y="3429000"/>
            <a:ext cx="8552700" cy="1488000"/>
            <a:chOff x="216776" y="1990396"/>
            <a:chExt cx="8552700" cy="1488000"/>
          </a:xfrm>
        </p:grpSpPr>
        <p:sp>
          <p:nvSpPr>
            <p:cNvPr id="3" name="Google Shape;570;g2eea3792cd9_0_1">
              <a:extLst>
                <a:ext uri="{FF2B5EF4-FFF2-40B4-BE49-F238E27FC236}">
                  <a16:creationId xmlns:a16="http://schemas.microsoft.com/office/drawing/2014/main" id="{C33016CC-7ADC-4F5B-0EC9-D178970D5AFB}"/>
                </a:ext>
              </a:extLst>
            </p:cNvPr>
            <p:cNvSpPr/>
            <p:nvPr/>
          </p:nvSpPr>
          <p:spPr>
            <a:xfrm>
              <a:off x="216776" y="1990396"/>
              <a:ext cx="8552700" cy="1488000"/>
            </a:xfrm>
            <a:prstGeom prst="leftRightArrow">
              <a:avLst>
                <a:gd name="adj1" fmla="val 50000"/>
                <a:gd name="adj2" fmla="val 50000"/>
              </a:avLst>
            </a:prstGeom>
            <a:solidFill>
              <a:srgbClr val="11AEE1"/>
            </a:solidFill>
            <a:ln w="25400" cap="flat" cmpd="sng">
              <a:solidFill>
                <a:srgbClr val="11AEE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 name="Google Shape;571;g2eea3792cd9_0_1">
              <a:extLst>
                <a:ext uri="{FF2B5EF4-FFF2-40B4-BE49-F238E27FC236}">
                  <a16:creationId xmlns:a16="http://schemas.microsoft.com/office/drawing/2014/main" id="{12F04C90-241C-148B-1E66-965530057FAD}"/>
                </a:ext>
              </a:extLst>
            </p:cNvPr>
            <p:cNvGrpSpPr/>
            <p:nvPr/>
          </p:nvGrpSpPr>
          <p:grpSpPr>
            <a:xfrm>
              <a:off x="784444" y="2578312"/>
              <a:ext cx="7518029" cy="338706"/>
              <a:chOff x="768569" y="3626062"/>
              <a:chExt cx="7518029" cy="338706"/>
            </a:xfrm>
          </p:grpSpPr>
          <p:sp>
            <p:nvSpPr>
              <p:cNvPr id="8" name="Google Shape;572;g2eea3792cd9_0_1">
                <a:extLst>
                  <a:ext uri="{FF2B5EF4-FFF2-40B4-BE49-F238E27FC236}">
                    <a16:creationId xmlns:a16="http://schemas.microsoft.com/office/drawing/2014/main" id="{B52E754E-D2C2-B8BF-D73D-098298B0DEFE}"/>
                  </a:ext>
                </a:extLst>
              </p:cNvPr>
              <p:cNvSpPr txBox="1"/>
              <p:nvPr/>
            </p:nvSpPr>
            <p:spPr>
              <a:xfrm>
                <a:off x="768569" y="3626068"/>
                <a:ext cx="1300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No Distress</a:t>
                </a:r>
                <a:endParaRPr sz="1600" b="1">
                  <a:latin typeface="Calibri"/>
                  <a:ea typeface="Calibri"/>
                  <a:cs typeface="Calibri"/>
                  <a:sym typeface="Calibri"/>
                </a:endParaRPr>
              </a:p>
            </p:txBody>
          </p:sp>
          <p:sp>
            <p:nvSpPr>
              <p:cNvPr id="9" name="Google Shape;573;g2eea3792cd9_0_1">
                <a:extLst>
                  <a:ext uri="{FF2B5EF4-FFF2-40B4-BE49-F238E27FC236}">
                    <a16:creationId xmlns:a16="http://schemas.microsoft.com/office/drawing/2014/main" id="{B2C64152-088E-0A59-600A-0878F74A8026}"/>
                  </a:ext>
                </a:extLst>
              </p:cNvPr>
              <p:cNvSpPr txBox="1"/>
              <p:nvPr/>
            </p:nvSpPr>
            <p:spPr>
              <a:xfrm>
                <a:off x="2502778" y="3626062"/>
                <a:ext cx="1526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Distress</a:t>
                </a:r>
                <a:endParaRPr sz="1600" b="1">
                  <a:latin typeface="Calibri"/>
                  <a:ea typeface="Calibri"/>
                  <a:cs typeface="Calibri"/>
                  <a:sym typeface="Calibri"/>
                </a:endParaRPr>
              </a:p>
            </p:txBody>
          </p:sp>
          <p:sp>
            <p:nvSpPr>
              <p:cNvPr id="10" name="Google Shape;574;g2eea3792cd9_0_1">
                <a:extLst>
                  <a:ext uri="{FF2B5EF4-FFF2-40B4-BE49-F238E27FC236}">
                    <a16:creationId xmlns:a16="http://schemas.microsoft.com/office/drawing/2014/main" id="{3D04FE4F-42D1-0B30-7E7A-C81041D46294}"/>
                  </a:ext>
                </a:extLst>
              </p:cNvPr>
              <p:cNvSpPr txBox="1"/>
              <p:nvPr/>
            </p:nvSpPr>
            <p:spPr>
              <a:xfrm>
                <a:off x="4365078" y="3626062"/>
                <a:ext cx="2162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Health Problem</a:t>
                </a:r>
                <a:endParaRPr sz="1600" b="1">
                  <a:latin typeface="Calibri"/>
                  <a:ea typeface="Calibri"/>
                  <a:cs typeface="Calibri"/>
                  <a:sym typeface="Calibri"/>
                </a:endParaRPr>
              </a:p>
            </p:txBody>
          </p:sp>
          <p:sp>
            <p:nvSpPr>
              <p:cNvPr id="11" name="Google Shape;575;g2eea3792cd9_0_1">
                <a:extLst>
                  <a:ext uri="{FF2B5EF4-FFF2-40B4-BE49-F238E27FC236}">
                    <a16:creationId xmlns:a16="http://schemas.microsoft.com/office/drawing/2014/main" id="{EFA3E229-BE5F-3B55-35FE-07AAD04A1C04}"/>
                  </a:ext>
                </a:extLst>
              </p:cNvPr>
              <p:cNvSpPr txBox="1"/>
              <p:nvPr/>
            </p:nvSpPr>
            <p:spPr>
              <a:xfrm>
                <a:off x="6857998" y="3626068"/>
                <a:ext cx="1428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Calibri"/>
                    <a:ea typeface="Calibri"/>
                    <a:cs typeface="Calibri"/>
                    <a:sym typeface="Calibri"/>
                  </a:rPr>
                  <a:t>Mental Illness</a:t>
                </a:r>
                <a:endParaRPr sz="1600" b="1">
                  <a:latin typeface="Calibri"/>
                  <a:ea typeface="Calibri"/>
                  <a:cs typeface="Calibri"/>
                  <a:sym typeface="Calibri"/>
                </a:endParaRPr>
              </a:p>
            </p:txBody>
          </p:sp>
        </p:grpSp>
      </p:grpSp>
      <p:sp>
        <p:nvSpPr>
          <p:cNvPr id="12" name="Google Shape;576;g2eea3792cd9_0_1">
            <a:extLst>
              <a:ext uri="{FF2B5EF4-FFF2-40B4-BE49-F238E27FC236}">
                <a16:creationId xmlns:a16="http://schemas.microsoft.com/office/drawing/2014/main" id="{D871CCA4-2A6F-0C7C-742D-FC2EC4A6BA90}"/>
              </a:ext>
            </a:extLst>
          </p:cNvPr>
          <p:cNvSpPr txBox="1"/>
          <p:nvPr/>
        </p:nvSpPr>
        <p:spPr>
          <a:xfrm>
            <a:off x="3007658" y="4943538"/>
            <a:ext cx="6176684"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300" i="0" u="none" strike="noStrike" cap="none">
                <a:solidFill>
                  <a:srgbClr val="000000"/>
                </a:solidFill>
                <a:latin typeface="Calibri"/>
                <a:ea typeface="Calibri"/>
                <a:cs typeface="Calibri"/>
                <a:sym typeface="Calibri"/>
              </a:rPr>
              <a:t>Which emotion words might be used by a person who is experiencing </a:t>
            </a:r>
            <a:r>
              <a:rPr lang="en" sz="2300" b="1" i="0" u="none" strike="noStrike" cap="none">
                <a:solidFill>
                  <a:srgbClr val="000000"/>
                </a:solidFill>
                <a:latin typeface="Calibri"/>
                <a:ea typeface="Calibri"/>
                <a:cs typeface="Calibri"/>
                <a:sym typeface="Calibri"/>
              </a:rPr>
              <a:t>mental illness</a:t>
            </a:r>
            <a:r>
              <a:rPr lang="en" sz="2300" i="0" u="none" strike="noStrike" cap="none">
                <a:solidFill>
                  <a:srgbClr val="000000"/>
                </a:solidFill>
                <a:latin typeface="Calibri"/>
                <a:ea typeface="Calibri"/>
                <a:cs typeface="Calibri"/>
                <a:sym typeface="Calibri"/>
              </a:rPr>
              <a:t>?</a:t>
            </a:r>
            <a:endParaRPr sz="2300">
              <a:latin typeface="Calibri"/>
              <a:ea typeface="Calibri"/>
              <a:cs typeface="Calibri"/>
              <a:sym typeface="Calibri"/>
            </a:endParaRPr>
          </a:p>
        </p:txBody>
      </p:sp>
      <p:sp>
        <p:nvSpPr>
          <p:cNvPr id="5" name="Google Shape;576;g2eea3792cd9_0_1">
            <a:extLst>
              <a:ext uri="{FF2B5EF4-FFF2-40B4-BE49-F238E27FC236}">
                <a16:creationId xmlns:a16="http://schemas.microsoft.com/office/drawing/2014/main" id="{EAF9698E-0218-EDF9-2675-B51D31E43038}"/>
              </a:ext>
            </a:extLst>
          </p:cNvPr>
          <p:cNvSpPr txBox="1"/>
          <p:nvPr/>
        </p:nvSpPr>
        <p:spPr>
          <a:xfrm>
            <a:off x="2775279" y="2356932"/>
            <a:ext cx="6641441" cy="11541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300" b="1" i="0" u="none" strike="noStrike" cap="none">
                <a:solidFill>
                  <a:srgbClr val="11AEE2"/>
                </a:solidFill>
                <a:latin typeface="Calibri"/>
                <a:ea typeface="Calibri"/>
                <a:cs typeface="Calibri"/>
                <a:sym typeface="Calibri"/>
              </a:rPr>
              <a:t>Mental illness </a:t>
            </a:r>
            <a:r>
              <a:rPr lang="en" sz="2300" i="0" u="none" strike="noStrike" cap="none">
                <a:solidFill>
                  <a:srgbClr val="000000"/>
                </a:solidFill>
                <a:latin typeface="Calibri"/>
                <a:ea typeface="Calibri"/>
                <a:cs typeface="Calibri"/>
                <a:sym typeface="Calibri"/>
              </a:rPr>
              <a:t>is when a person experiences significant, substantial, and persistent problems with thoughts, feelings, and behaviors.</a:t>
            </a:r>
            <a:endParaRPr sz="2300">
              <a:latin typeface="Calibri"/>
              <a:ea typeface="Calibri"/>
              <a:cs typeface="Calibri"/>
              <a:sym typeface="Calibri"/>
            </a:endParaRPr>
          </a:p>
        </p:txBody>
      </p:sp>
    </p:spTree>
    <p:extLst>
      <p:ext uri="{BB962C8B-B14F-4D97-AF65-F5344CB8AC3E}">
        <p14:creationId xmlns:p14="http://schemas.microsoft.com/office/powerpoint/2010/main" val="1614816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6" name="Google Shape;643;g2eea3792cd9_0_79">
            <a:extLst>
              <a:ext uri="{FF2B5EF4-FFF2-40B4-BE49-F238E27FC236}">
                <a16:creationId xmlns:a16="http://schemas.microsoft.com/office/drawing/2014/main" id="{54776CE1-BC19-BB18-B88B-2A79616F1B74}"/>
              </a:ext>
            </a:extLst>
          </p:cNvPr>
          <p:cNvSpPr txBox="1"/>
          <p:nvPr/>
        </p:nvSpPr>
        <p:spPr>
          <a:xfrm>
            <a:off x="2032572" y="3285052"/>
            <a:ext cx="3950522" cy="13849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Calibri"/>
                <a:ea typeface="Calibri"/>
                <a:cs typeface="Calibri"/>
                <a:sym typeface="Calibri"/>
              </a:rPr>
              <a:t>Are </a:t>
            </a:r>
            <a:r>
              <a:rPr lang="en" sz="2600" b="1">
                <a:latin typeface="Calibri"/>
                <a:ea typeface="Calibri"/>
                <a:cs typeface="Calibri"/>
                <a:sym typeface="Calibri"/>
              </a:rPr>
              <a:t>all problems</a:t>
            </a:r>
            <a:r>
              <a:rPr lang="en" sz="2600">
                <a:latin typeface="Calibri"/>
                <a:ea typeface="Calibri"/>
                <a:cs typeface="Calibri"/>
                <a:sym typeface="Calibri"/>
              </a:rPr>
              <a:t> with mental health considered to be mental illnesses? </a:t>
            </a:r>
            <a:endParaRPr sz="2600">
              <a:latin typeface="Calibri"/>
              <a:ea typeface="Calibri"/>
              <a:cs typeface="Calibri"/>
              <a:sym typeface="Calibri"/>
            </a:endParaRPr>
          </a:p>
        </p:txBody>
      </p:sp>
      <p:pic>
        <p:nvPicPr>
          <p:cNvPr id="13" name="Google Shape;644;g2eea3792cd9_0_79">
            <a:extLst>
              <a:ext uri="{FF2B5EF4-FFF2-40B4-BE49-F238E27FC236}">
                <a16:creationId xmlns:a16="http://schemas.microsoft.com/office/drawing/2014/main" id="{F65B0466-BFE6-66DF-EC4A-D2FFA6AA334A}"/>
              </a:ext>
            </a:extLst>
          </p:cNvPr>
          <p:cNvPicPr preferRelativeResize="0"/>
          <p:nvPr/>
        </p:nvPicPr>
        <p:blipFill>
          <a:blip r:embed="rId4">
            <a:alphaModFix/>
          </a:blip>
          <a:stretch>
            <a:fillRect/>
          </a:stretch>
        </p:blipFill>
        <p:spPr>
          <a:xfrm>
            <a:off x="6208907" y="2367809"/>
            <a:ext cx="3209925" cy="3219450"/>
          </a:xfrm>
          <a:prstGeom prst="rect">
            <a:avLst/>
          </a:prstGeom>
          <a:noFill/>
          <a:ln>
            <a:noFill/>
          </a:ln>
        </p:spPr>
      </p:pic>
    </p:spTree>
    <p:extLst>
      <p:ext uri="{BB962C8B-B14F-4D97-AF65-F5344CB8AC3E}">
        <p14:creationId xmlns:p14="http://schemas.microsoft.com/office/powerpoint/2010/main" val="2891562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pic>
        <p:nvPicPr>
          <p:cNvPr id="2" name="Google Shape;651;g2eea3792cd9_0_95">
            <a:extLst>
              <a:ext uri="{FF2B5EF4-FFF2-40B4-BE49-F238E27FC236}">
                <a16:creationId xmlns:a16="http://schemas.microsoft.com/office/drawing/2014/main" id="{7E7E8C6B-1345-EC3F-7125-ADEBAC77DD6D}"/>
              </a:ext>
            </a:extLst>
          </p:cNvPr>
          <p:cNvPicPr preferRelativeResize="0"/>
          <p:nvPr/>
        </p:nvPicPr>
        <p:blipFill>
          <a:blip r:embed="rId4">
            <a:alphaModFix/>
          </a:blip>
          <a:stretch>
            <a:fillRect/>
          </a:stretch>
        </p:blipFill>
        <p:spPr>
          <a:xfrm>
            <a:off x="4261479" y="3089562"/>
            <a:ext cx="2295525" cy="2295525"/>
          </a:xfrm>
          <a:prstGeom prst="rect">
            <a:avLst/>
          </a:prstGeom>
          <a:noFill/>
          <a:ln>
            <a:noFill/>
          </a:ln>
        </p:spPr>
      </p:pic>
      <p:pic>
        <p:nvPicPr>
          <p:cNvPr id="3" name="Google Shape;652;g2eea3792cd9_0_95">
            <a:extLst>
              <a:ext uri="{FF2B5EF4-FFF2-40B4-BE49-F238E27FC236}">
                <a16:creationId xmlns:a16="http://schemas.microsoft.com/office/drawing/2014/main" id="{E158CA0B-1F58-6658-081E-6894CFB078F5}"/>
              </a:ext>
            </a:extLst>
          </p:cNvPr>
          <p:cNvPicPr preferRelativeResize="0"/>
          <p:nvPr/>
        </p:nvPicPr>
        <p:blipFill>
          <a:blip r:embed="rId5">
            <a:alphaModFix/>
          </a:blip>
          <a:stretch>
            <a:fillRect/>
          </a:stretch>
        </p:blipFill>
        <p:spPr>
          <a:xfrm>
            <a:off x="7316016" y="2856187"/>
            <a:ext cx="1771650" cy="2762250"/>
          </a:xfrm>
          <a:prstGeom prst="rect">
            <a:avLst/>
          </a:prstGeom>
          <a:noFill/>
          <a:ln>
            <a:noFill/>
          </a:ln>
        </p:spPr>
      </p:pic>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Tree>
    <p:extLst>
      <p:ext uri="{BB962C8B-B14F-4D97-AF65-F5344CB8AC3E}">
        <p14:creationId xmlns:p14="http://schemas.microsoft.com/office/powerpoint/2010/main" val="1386659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6" name="Google Shape;659;g2eea3792cd9_0_110">
            <a:extLst>
              <a:ext uri="{FF2B5EF4-FFF2-40B4-BE49-F238E27FC236}">
                <a16:creationId xmlns:a16="http://schemas.microsoft.com/office/drawing/2014/main" id="{990BF213-AC98-93D3-8D26-F70F285EE4A5}"/>
              </a:ext>
            </a:extLst>
          </p:cNvPr>
          <p:cNvSpPr txBox="1"/>
          <p:nvPr/>
        </p:nvSpPr>
        <p:spPr>
          <a:xfrm>
            <a:off x="2308379" y="3429000"/>
            <a:ext cx="47532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900">
                <a:latin typeface="Calibri"/>
                <a:ea typeface="Calibri"/>
                <a:cs typeface="Calibri"/>
                <a:sym typeface="Calibri"/>
              </a:rPr>
              <a:t>Classify each example as either </a:t>
            </a:r>
            <a:r>
              <a:rPr lang="en" sz="2900" i="1">
                <a:latin typeface="Calibri"/>
                <a:ea typeface="Calibri"/>
                <a:cs typeface="Calibri"/>
                <a:sym typeface="Calibri"/>
              </a:rPr>
              <a:t>no distress, mental distress, a mental health problem</a:t>
            </a:r>
            <a:r>
              <a:rPr lang="en" sz="2900">
                <a:latin typeface="Calibri"/>
                <a:ea typeface="Calibri"/>
                <a:cs typeface="Calibri"/>
                <a:sym typeface="Calibri"/>
              </a:rPr>
              <a:t> or a </a:t>
            </a:r>
            <a:r>
              <a:rPr lang="en" sz="2900" i="1">
                <a:latin typeface="Calibri"/>
                <a:ea typeface="Calibri"/>
                <a:cs typeface="Calibri"/>
                <a:sym typeface="Calibri"/>
              </a:rPr>
              <a:t>mental illness</a:t>
            </a:r>
            <a:r>
              <a:rPr lang="en" sz="2900">
                <a:latin typeface="Calibri"/>
                <a:ea typeface="Calibri"/>
                <a:cs typeface="Calibri"/>
                <a:sym typeface="Calibri"/>
              </a:rPr>
              <a:t>.</a:t>
            </a:r>
            <a:endParaRPr sz="2900">
              <a:latin typeface="Calibri"/>
              <a:ea typeface="Calibri"/>
              <a:cs typeface="Calibri"/>
              <a:sym typeface="Calibri"/>
            </a:endParaRPr>
          </a:p>
        </p:txBody>
      </p:sp>
      <p:pic>
        <p:nvPicPr>
          <p:cNvPr id="7" name="Google Shape;660;g2eea3792cd9_0_110">
            <a:extLst>
              <a:ext uri="{FF2B5EF4-FFF2-40B4-BE49-F238E27FC236}">
                <a16:creationId xmlns:a16="http://schemas.microsoft.com/office/drawing/2014/main" id="{B7FF3E21-9A29-FB09-EF50-71594C3E5F97}"/>
              </a:ext>
            </a:extLst>
          </p:cNvPr>
          <p:cNvPicPr preferRelativeResize="0"/>
          <p:nvPr/>
        </p:nvPicPr>
        <p:blipFill>
          <a:blip r:embed="rId4">
            <a:alphaModFix/>
          </a:blip>
          <a:stretch>
            <a:fillRect/>
          </a:stretch>
        </p:blipFill>
        <p:spPr>
          <a:xfrm>
            <a:off x="7507022" y="3099335"/>
            <a:ext cx="2830511" cy="2797063"/>
          </a:xfrm>
          <a:prstGeom prst="rect">
            <a:avLst/>
          </a:prstGeom>
          <a:noFill/>
          <a:ln>
            <a:noFill/>
          </a:ln>
        </p:spPr>
      </p:pic>
    </p:spTree>
    <p:extLst>
      <p:ext uri="{BB962C8B-B14F-4D97-AF65-F5344CB8AC3E}">
        <p14:creationId xmlns:p14="http://schemas.microsoft.com/office/powerpoint/2010/main" val="849463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Calibri"/>
                <a:ea typeface="Calibri"/>
                <a:cs typeface="Calibri"/>
                <a:sym typeface="Calibri"/>
              </a:rPr>
              <a:t>After staying up late and not getting much sleep, a student has to get up and get to school on time.  </a:t>
            </a:r>
            <a:endParaRPr sz="2400" b="1">
              <a:latin typeface="Calibri"/>
              <a:ea typeface="Calibri"/>
              <a:cs typeface="Calibri"/>
              <a:sym typeface="Calibri"/>
            </a:endParaRP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289590"/>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89648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Calibri"/>
                <a:ea typeface="Calibri"/>
                <a:cs typeface="Calibri"/>
                <a:sym typeface="Calibri"/>
              </a:rPr>
              <a:t>After staying up late and not getting much sleep, a student has to get up and get to school on time.  </a:t>
            </a:r>
            <a:endParaRPr sz="2400" b="1">
              <a:latin typeface="Calibri"/>
              <a:ea typeface="Calibri"/>
              <a:cs typeface="Calibri"/>
              <a:sym typeface="Calibri"/>
            </a:endParaRP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367665"/>
            <a:ext cx="4879500" cy="12006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a:solidFill>
                  <a:srgbClr val="11AEE1"/>
                </a:solidFill>
                <a:latin typeface="Calibri"/>
                <a:ea typeface="Calibri"/>
                <a:cs typeface="Calibri"/>
                <a:sym typeface="Calibri"/>
              </a:rPr>
              <a:t>Answer: </a:t>
            </a:r>
            <a:br>
              <a:rPr lang="en" sz="2200">
                <a:solidFill>
                  <a:srgbClr val="11AEE1"/>
                </a:solidFill>
                <a:latin typeface="Calibri"/>
                <a:ea typeface="Calibri"/>
                <a:cs typeface="Calibri"/>
                <a:sym typeface="Calibri"/>
              </a:rPr>
            </a:br>
            <a:r>
              <a:rPr lang="en" sz="2200" b="1">
                <a:solidFill>
                  <a:srgbClr val="11AEE1"/>
                </a:solidFill>
                <a:latin typeface="Calibri"/>
                <a:ea typeface="Calibri"/>
                <a:cs typeface="Calibri"/>
                <a:sym typeface="Calibri"/>
              </a:rPr>
              <a:t>Mental Distress- </a:t>
            </a:r>
            <a:r>
              <a:rPr lang="en" sz="2200">
                <a:solidFill>
                  <a:srgbClr val="11AEE1"/>
                </a:solidFill>
                <a:latin typeface="Calibri"/>
                <a:ea typeface="Calibri"/>
                <a:cs typeface="Calibri"/>
                <a:sym typeface="Calibri"/>
              </a:rPr>
              <a:t>Normal ups and downs necessary for growth and development</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2839827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who prides themselves on getting top marks has a number of projects and tests, all due the same week, and asks for extensions.  </a:t>
            </a:r>
            <a:r>
              <a:rPr lang="en-US" sz="2400">
                <a:latin typeface="Calibri"/>
                <a:ea typeface="Calibri"/>
                <a:cs typeface="Calibri"/>
                <a:sym typeface="Calibri"/>
              </a:rPr>
              <a:t> </a:t>
            </a:r>
            <a:r>
              <a:rPr lang="en-US" sz="1800"/>
              <a:t>  </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706370"/>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1854816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who prides themselves on getting top marks has a number of projects and tests, all due the same week, and asks for extensions.  </a:t>
            </a:r>
            <a:r>
              <a:rPr lang="en-US" sz="2400">
                <a:latin typeface="Calibri"/>
                <a:ea typeface="Calibri"/>
                <a:cs typeface="Calibri"/>
                <a:sym typeface="Calibri"/>
              </a:rPr>
              <a:t> </a:t>
            </a:r>
            <a:r>
              <a:rPr lang="en-US" sz="1800"/>
              <a:t>  </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586711"/>
            <a:ext cx="5188434" cy="187740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a:t>
            </a:r>
            <a:br>
              <a:rPr lang="en-US" sz="2200">
                <a:solidFill>
                  <a:srgbClr val="11AEE1"/>
                </a:solidFill>
                <a:latin typeface="Calibri"/>
                <a:ea typeface="Calibri"/>
                <a:cs typeface="Calibri"/>
                <a:sym typeface="Calibri"/>
              </a:rPr>
            </a:br>
            <a:r>
              <a:rPr lang="en-US" sz="2200" b="1">
                <a:solidFill>
                  <a:srgbClr val="11AEE1"/>
                </a:solidFill>
                <a:latin typeface="Calibri"/>
                <a:ea typeface="Calibri"/>
                <a:cs typeface="Calibri"/>
                <a:sym typeface="Calibri"/>
              </a:rPr>
              <a:t>Mental Distress- </a:t>
            </a:r>
            <a:r>
              <a:rPr lang="en-US" sz="2200">
                <a:solidFill>
                  <a:srgbClr val="11AEE1"/>
                </a:solidFill>
                <a:latin typeface="Calibri"/>
                <a:ea typeface="Calibri"/>
                <a:cs typeface="Calibri"/>
                <a:sym typeface="Calibri"/>
              </a:rPr>
              <a:t>Normal ups and downs necessary for growth and development OR could be </a:t>
            </a:r>
            <a:r>
              <a:rPr lang="en-US" sz="2200" b="1">
                <a:solidFill>
                  <a:srgbClr val="11AEE1"/>
                </a:solidFill>
                <a:latin typeface="Calibri"/>
                <a:ea typeface="Calibri"/>
                <a:cs typeface="Calibri"/>
                <a:sym typeface="Calibri"/>
              </a:rPr>
              <a:t>No Distress </a:t>
            </a:r>
            <a:r>
              <a:rPr lang="en-US" sz="2200">
                <a:solidFill>
                  <a:srgbClr val="11AEE1"/>
                </a:solidFill>
                <a:latin typeface="Calibri"/>
                <a:ea typeface="Calibri"/>
                <a:cs typeface="Calibri"/>
                <a:sym typeface="Calibri"/>
              </a:rPr>
              <a:t>if they are handling it well and feeling at ease</a:t>
            </a:r>
          </a:p>
        </p:txBody>
      </p:sp>
    </p:spTree>
    <p:extLst>
      <p:ext uri="{BB962C8B-B14F-4D97-AF65-F5344CB8AC3E}">
        <p14:creationId xmlns:p14="http://schemas.microsoft.com/office/powerpoint/2010/main" val="1704921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student’s parents have separated and started divorce proceedings, and she is struggling in the aftermath. </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706370"/>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3918567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student’s parents have separated and started divorce proceedings, and she is struggling in the aftermath.    </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586711"/>
            <a:ext cx="5814076" cy="21851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 b="1">
                <a:solidFill>
                  <a:srgbClr val="11AEE1"/>
                </a:solidFill>
                <a:latin typeface="Calibri"/>
                <a:ea typeface="Calibri"/>
                <a:cs typeface="Calibri"/>
                <a:sym typeface="Calibri"/>
              </a:rPr>
              <a:t>Mental Health Problem- </a:t>
            </a:r>
            <a:r>
              <a:rPr lang="en">
                <a:solidFill>
                  <a:srgbClr val="11AEE1"/>
                </a:solidFill>
                <a:latin typeface="Calibri"/>
                <a:ea typeface="Calibri"/>
                <a:cs typeface="Calibri"/>
                <a:sym typeface="Calibri"/>
              </a:rPr>
              <a:t>This is greater stress than normal and she may be experiencing changes in thoughts, behaviors or feeling OR </a:t>
            </a:r>
            <a:br>
              <a:rPr lang="en">
                <a:solidFill>
                  <a:srgbClr val="11AEE1"/>
                </a:solidFill>
                <a:latin typeface="Calibri"/>
                <a:ea typeface="Calibri"/>
                <a:cs typeface="Calibri"/>
                <a:sym typeface="Calibri"/>
              </a:rPr>
            </a:br>
            <a:r>
              <a:rPr lang="en" b="1">
                <a:solidFill>
                  <a:srgbClr val="11AEE1"/>
                </a:solidFill>
                <a:latin typeface="Calibri"/>
                <a:ea typeface="Calibri"/>
                <a:cs typeface="Calibri"/>
                <a:sym typeface="Calibri"/>
              </a:rPr>
              <a:t>Mental Distress- </a:t>
            </a:r>
            <a:r>
              <a:rPr lang="en">
                <a:solidFill>
                  <a:srgbClr val="11AEE1"/>
                </a:solidFill>
                <a:latin typeface="Calibri"/>
                <a:ea typeface="Calibri"/>
                <a:cs typeface="Calibri"/>
                <a:sym typeface="Calibri"/>
              </a:rPr>
              <a:t>Normal ups and downs necessary for growth and development if she is not experiencing the changes</a:t>
            </a:r>
            <a:endParaRPr lang="en-US">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420287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1: Loaded Language</a:t>
            </a:r>
            <a:endParaRPr sz="3600">
              <a:solidFill>
                <a:schemeClr val="bg1"/>
              </a:solidFill>
              <a:latin typeface="Calibri" panose="020F0502020204030204" pitchFamily="34" charset="0"/>
            </a:endParaRPr>
          </a:p>
        </p:txBody>
      </p:sp>
      <p:grpSp>
        <p:nvGrpSpPr>
          <p:cNvPr id="5" name="Group 4">
            <a:extLst>
              <a:ext uri="{FF2B5EF4-FFF2-40B4-BE49-F238E27FC236}">
                <a16:creationId xmlns:a16="http://schemas.microsoft.com/office/drawing/2014/main" id="{32B6D917-3D58-6528-1C18-376483C8086C}"/>
              </a:ext>
            </a:extLst>
          </p:cNvPr>
          <p:cNvGrpSpPr/>
          <p:nvPr/>
        </p:nvGrpSpPr>
        <p:grpSpPr>
          <a:xfrm>
            <a:off x="2332200" y="2328412"/>
            <a:ext cx="6720775" cy="3256599"/>
            <a:chOff x="2432189" y="2202907"/>
            <a:chExt cx="6720775" cy="3256599"/>
          </a:xfrm>
        </p:grpSpPr>
        <p:pic>
          <p:nvPicPr>
            <p:cNvPr id="2" name="Google Shape;314;g2ec74927de7_0_312">
              <a:extLst>
                <a:ext uri="{FF2B5EF4-FFF2-40B4-BE49-F238E27FC236}">
                  <a16:creationId xmlns:a16="http://schemas.microsoft.com/office/drawing/2014/main" id="{7D793CE2-5831-8608-A025-97E08E338CDC}"/>
                </a:ext>
              </a:extLst>
            </p:cNvPr>
            <p:cNvPicPr preferRelativeResize="0"/>
            <p:nvPr/>
          </p:nvPicPr>
          <p:blipFill rotWithShape="1">
            <a:blip r:embed="rId4">
              <a:alphaModFix/>
            </a:blip>
            <a:srcRect t="2853" b="2332"/>
            <a:stretch/>
          </p:blipFill>
          <p:spPr>
            <a:xfrm>
              <a:off x="2432189" y="2202907"/>
              <a:ext cx="3434590" cy="3256599"/>
            </a:xfrm>
            <a:prstGeom prst="rect">
              <a:avLst/>
            </a:prstGeom>
            <a:noFill/>
            <a:ln>
              <a:noFill/>
            </a:ln>
          </p:spPr>
        </p:pic>
        <p:pic>
          <p:nvPicPr>
            <p:cNvPr id="3" name="Google Shape;315;g2ec74927de7_0_312">
              <a:extLst>
                <a:ext uri="{FF2B5EF4-FFF2-40B4-BE49-F238E27FC236}">
                  <a16:creationId xmlns:a16="http://schemas.microsoft.com/office/drawing/2014/main" id="{748C9220-0EAE-7656-BDD1-37D13FD12624}"/>
                </a:ext>
              </a:extLst>
            </p:cNvPr>
            <p:cNvPicPr preferRelativeResize="0"/>
            <p:nvPr/>
          </p:nvPicPr>
          <p:blipFill>
            <a:blip r:embed="rId5">
              <a:alphaModFix/>
            </a:blip>
            <a:stretch>
              <a:fillRect/>
            </a:stretch>
          </p:blipFill>
          <p:spPr>
            <a:xfrm>
              <a:off x="6866182" y="2202907"/>
              <a:ext cx="2286782" cy="3256598"/>
            </a:xfrm>
            <a:prstGeom prst="rect">
              <a:avLst/>
            </a:prstGeom>
            <a:noFill/>
            <a:ln>
              <a:noFill/>
            </a:ln>
          </p:spPr>
        </p:pic>
      </p:grpSp>
    </p:spTree>
    <p:extLst>
      <p:ext uri="{BB962C8B-B14F-4D97-AF65-F5344CB8AC3E}">
        <p14:creationId xmlns:p14="http://schemas.microsoft.com/office/powerpoint/2010/main" val="2933041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After speaking with a doctor and being referred to a psychologist for counseling, a student begins taking medication for depression.</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706370"/>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3572736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After speaking with a doctor and being referred to a psychologist for counseling, a student begins taking medication for depression.</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586711"/>
            <a:ext cx="5121058" cy="10771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 b="1">
                <a:solidFill>
                  <a:srgbClr val="11AEE1"/>
                </a:solidFill>
                <a:latin typeface="Calibri"/>
                <a:ea typeface="Calibri"/>
                <a:cs typeface="Calibri"/>
                <a:sym typeface="Calibri"/>
              </a:rPr>
              <a:t>Mental Illness- </a:t>
            </a:r>
            <a:r>
              <a:rPr lang="en">
                <a:solidFill>
                  <a:srgbClr val="11AEE1"/>
                </a:solidFill>
                <a:latin typeface="Calibri"/>
                <a:ea typeface="Calibri"/>
                <a:cs typeface="Calibri"/>
                <a:sym typeface="Calibri"/>
              </a:rPr>
              <a:t>It has been diagnosed and treatment has begun.</a:t>
            </a:r>
            <a:endParaRPr lang="en-US">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1283970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2400" b="1">
                <a:latin typeface="Calibri"/>
                <a:ea typeface="Calibri"/>
                <a:cs typeface="Calibri"/>
                <a:sym typeface="Calibri"/>
              </a:rPr>
              <a:t>Although this term at school has been tough, a student feels both relief that it’s over and pride that he got all of his assignments in on time.</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706370"/>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342112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2400" b="1">
                <a:latin typeface="Calibri"/>
                <a:ea typeface="Calibri"/>
                <a:cs typeface="Calibri"/>
                <a:sym typeface="Calibri"/>
              </a:rPr>
              <a:t>Although this term at school has been tough, a student feels both relief that it’s over and pride that he got all of his assignments in on time.</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586711"/>
            <a:ext cx="5121058" cy="16311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 b="1">
                <a:solidFill>
                  <a:srgbClr val="11AEE1"/>
                </a:solidFill>
                <a:latin typeface="Calibri"/>
                <a:ea typeface="Calibri"/>
                <a:cs typeface="Calibri"/>
                <a:sym typeface="Calibri"/>
              </a:rPr>
              <a:t>Mental Distress- </a:t>
            </a:r>
            <a:r>
              <a:rPr lang="en">
                <a:solidFill>
                  <a:srgbClr val="11AEE1"/>
                </a:solidFill>
                <a:latin typeface="Calibri"/>
                <a:ea typeface="Calibri"/>
                <a:cs typeface="Calibri"/>
                <a:sym typeface="Calibri"/>
              </a:rPr>
              <a:t>normal ups and downs necessary for growth and development OR</a:t>
            </a:r>
            <a:br>
              <a:rPr lang="en">
                <a:solidFill>
                  <a:srgbClr val="11AEE1"/>
                </a:solidFill>
                <a:latin typeface="Calibri"/>
                <a:ea typeface="Calibri"/>
                <a:cs typeface="Calibri"/>
                <a:sym typeface="Calibri"/>
              </a:rPr>
            </a:br>
            <a:r>
              <a:rPr lang="en" b="1">
                <a:solidFill>
                  <a:srgbClr val="11AEE1"/>
                </a:solidFill>
                <a:latin typeface="Calibri"/>
                <a:ea typeface="Calibri"/>
                <a:cs typeface="Calibri"/>
                <a:sym typeface="Calibri"/>
              </a:rPr>
              <a:t>No distress </a:t>
            </a:r>
            <a:r>
              <a:rPr lang="en">
                <a:solidFill>
                  <a:srgbClr val="11AEE1"/>
                </a:solidFill>
                <a:latin typeface="Calibri"/>
                <a:ea typeface="Calibri"/>
                <a:cs typeface="Calibri"/>
                <a:sym typeface="Calibri"/>
              </a:rPr>
              <a:t>if he is handling it well and feeling at ease</a:t>
            </a:r>
            <a:endParaRPr lang="en-US">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2044937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is called down to the office and, although he doesn’t know why he’s been called down, he begins to sweat as he approaches the office. </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706370"/>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3535127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is called down to the office and, although he doesn’t know why he’s been called down, he begins to sweat as he approaches the office. </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839820"/>
            <a:ext cx="5121058" cy="10771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 b="1">
                <a:solidFill>
                  <a:srgbClr val="11AEE1"/>
                </a:solidFill>
                <a:latin typeface="Calibri"/>
                <a:ea typeface="Calibri"/>
                <a:cs typeface="Calibri"/>
                <a:sym typeface="Calibri"/>
              </a:rPr>
              <a:t>Mental Distress- </a:t>
            </a:r>
            <a:r>
              <a:rPr lang="en">
                <a:solidFill>
                  <a:srgbClr val="11AEE1"/>
                </a:solidFill>
                <a:latin typeface="Calibri"/>
                <a:ea typeface="Calibri"/>
                <a:cs typeface="Calibri"/>
                <a:sym typeface="Calibri"/>
              </a:rPr>
              <a:t>normal ups and downs necessary for growth and development</a:t>
            </a:r>
            <a:endParaRPr lang="en-US">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1594837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who has struggled for months with feelings of hopelessness and worthlessness begins to have recurring thoughts of suicide.</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952115"/>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2942144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who has struggled for months with feelings of hopelessness and worthlessness begins to have recurring thoughts of suicide.</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839820"/>
            <a:ext cx="5121058" cy="13541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 b="1">
                <a:solidFill>
                  <a:srgbClr val="11AEE1"/>
                </a:solidFill>
                <a:latin typeface="Calibri"/>
                <a:ea typeface="Calibri"/>
                <a:cs typeface="Calibri"/>
                <a:sym typeface="Calibri"/>
              </a:rPr>
              <a:t>Mental Illness- </a:t>
            </a:r>
            <a:r>
              <a:rPr lang="en">
                <a:solidFill>
                  <a:srgbClr val="11AEE1"/>
                </a:solidFill>
                <a:latin typeface="Calibri"/>
                <a:ea typeface="Calibri"/>
                <a:cs typeface="Calibri"/>
                <a:sym typeface="Calibri"/>
              </a:rPr>
              <a:t>Significant, substantial, and persistent problems with thoughts, feelings, or behavior</a:t>
            </a:r>
            <a:endParaRPr lang="en-US">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1561716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desperately wants to make it onto one of the school’s sports teams but worries that they don’t have what it takes to play at that level.</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862945"/>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3752280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desperately wants to make it onto one of the school’s sports teams but worries that they don’t have what it takes to play at that level.</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839820"/>
            <a:ext cx="5121058" cy="10771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 b="1">
                <a:solidFill>
                  <a:srgbClr val="11AEE1"/>
                </a:solidFill>
                <a:latin typeface="Calibri"/>
                <a:ea typeface="Calibri"/>
                <a:cs typeface="Calibri"/>
                <a:sym typeface="Calibri"/>
              </a:rPr>
              <a:t>Mental Distress- </a:t>
            </a:r>
            <a:r>
              <a:rPr lang="en" sz="1800">
                <a:solidFill>
                  <a:srgbClr val="11AEE1"/>
                </a:solidFill>
                <a:latin typeface="Calibri"/>
                <a:ea typeface="Calibri"/>
                <a:cs typeface="Calibri"/>
                <a:sym typeface="Calibri"/>
              </a:rPr>
              <a:t>Normal ups and downs necessary for growth and development</a:t>
            </a:r>
            <a:endParaRPr lang="en-US">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294259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1: Loaded Language</a:t>
            </a:r>
            <a:endParaRPr sz="3600">
              <a:solidFill>
                <a:schemeClr val="bg1"/>
              </a:solidFill>
              <a:latin typeface="Calibri" panose="020F0502020204030204" pitchFamily="34" charset="0"/>
            </a:endParaRPr>
          </a:p>
        </p:txBody>
      </p:sp>
      <p:sp>
        <p:nvSpPr>
          <p:cNvPr id="5" name="Google Shape;322;g2ec74927de7_0_372">
            <a:extLst>
              <a:ext uri="{FF2B5EF4-FFF2-40B4-BE49-F238E27FC236}">
                <a16:creationId xmlns:a16="http://schemas.microsoft.com/office/drawing/2014/main" id="{0744F698-A59C-6F7D-A929-8FB7BF1735E3}"/>
              </a:ext>
            </a:extLst>
          </p:cNvPr>
          <p:cNvSpPr txBox="1"/>
          <p:nvPr/>
        </p:nvSpPr>
        <p:spPr>
          <a:xfrm>
            <a:off x="818917" y="1722965"/>
            <a:ext cx="4193700" cy="1011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500"/>
              <a:buFont typeface="Arial"/>
              <a:buNone/>
            </a:pPr>
            <a:r>
              <a:rPr lang="en" sz="2500" i="0" u="none" strike="noStrike" cap="none">
                <a:solidFill>
                  <a:schemeClr val="dk1"/>
                </a:solidFill>
                <a:latin typeface="Calibri"/>
                <a:ea typeface="Calibri"/>
                <a:cs typeface="Calibri"/>
                <a:sym typeface="Calibri"/>
              </a:rPr>
              <a:t>If I told you that I was depressed, what do I mean?</a:t>
            </a:r>
            <a:endParaRPr sz="2500" i="0" u="none" strike="noStrike" cap="none">
              <a:solidFill>
                <a:schemeClr val="dk1"/>
              </a:solidFill>
              <a:latin typeface="Calibri"/>
              <a:ea typeface="Calibri"/>
              <a:cs typeface="Calibri"/>
              <a:sym typeface="Calibri"/>
            </a:endParaRPr>
          </a:p>
        </p:txBody>
      </p:sp>
      <p:sp>
        <p:nvSpPr>
          <p:cNvPr id="6" name="Google Shape;323;g2ec74927de7_0_372">
            <a:extLst>
              <a:ext uri="{FF2B5EF4-FFF2-40B4-BE49-F238E27FC236}">
                <a16:creationId xmlns:a16="http://schemas.microsoft.com/office/drawing/2014/main" id="{D173506C-355F-D219-0DD8-F3581FD2DB07}"/>
              </a:ext>
            </a:extLst>
          </p:cNvPr>
          <p:cNvSpPr txBox="1"/>
          <p:nvPr/>
        </p:nvSpPr>
        <p:spPr>
          <a:xfrm>
            <a:off x="6303079" y="4194103"/>
            <a:ext cx="4193700" cy="1897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500"/>
              <a:buFont typeface="Arial"/>
              <a:buNone/>
            </a:pPr>
            <a:r>
              <a:rPr lang="en" sz="2500" i="0" u="none" strike="noStrike" cap="none">
                <a:solidFill>
                  <a:schemeClr val="dk1"/>
                </a:solidFill>
                <a:latin typeface="Calibri"/>
                <a:ea typeface="Calibri"/>
                <a:cs typeface="Calibri"/>
                <a:sym typeface="Calibri"/>
              </a:rPr>
              <a:t>What are some examples of situations in which a person might say they were depressed?</a:t>
            </a:r>
            <a:endParaRPr sz="2500" i="0" u="none" strike="noStrike" cap="none">
              <a:solidFill>
                <a:schemeClr val="dk1"/>
              </a:solidFill>
              <a:latin typeface="Calibri"/>
              <a:ea typeface="Calibri"/>
              <a:cs typeface="Calibri"/>
              <a:sym typeface="Calibri"/>
            </a:endParaRPr>
          </a:p>
        </p:txBody>
      </p:sp>
      <p:pic>
        <p:nvPicPr>
          <p:cNvPr id="7" name="Google Shape;324;g2ec74927de7_0_372">
            <a:extLst>
              <a:ext uri="{FF2B5EF4-FFF2-40B4-BE49-F238E27FC236}">
                <a16:creationId xmlns:a16="http://schemas.microsoft.com/office/drawing/2014/main" id="{51FC0892-428E-1A12-1B73-197192505C23}"/>
              </a:ext>
            </a:extLst>
          </p:cNvPr>
          <p:cNvPicPr preferRelativeResize="0"/>
          <p:nvPr/>
        </p:nvPicPr>
        <p:blipFill>
          <a:blip r:embed="rId4">
            <a:alphaModFix/>
          </a:blip>
          <a:stretch>
            <a:fillRect/>
          </a:stretch>
        </p:blipFill>
        <p:spPr>
          <a:xfrm>
            <a:off x="1912304" y="2944340"/>
            <a:ext cx="2006926" cy="2006926"/>
          </a:xfrm>
          <a:prstGeom prst="rect">
            <a:avLst/>
          </a:prstGeom>
          <a:noFill/>
          <a:ln>
            <a:noFill/>
          </a:ln>
        </p:spPr>
      </p:pic>
      <p:pic>
        <p:nvPicPr>
          <p:cNvPr id="8" name="Google Shape;325;g2ec74927de7_0_372">
            <a:extLst>
              <a:ext uri="{FF2B5EF4-FFF2-40B4-BE49-F238E27FC236}">
                <a16:creationId xmlns:a16="http://schemas.microsoft.com/office/drawing/2014/main" id="{29F3C47C-3A98-5566-4D0A-BCC85AEB0BBC}"/>
              </a:ext>
            </a:extLst>
          </p:cNvPr>
          <p:cNvPicPr preferRelativeResize="0"/>
          <p:nvPr/>
        </p:nvPicPr>
        <p:blipFill>
          <a:blip r:embed="rId5">
            <a:alphaModFix/>
          </a:blip>
          <a:stretch>
            <a:fillRect/>
          </a:stretch>
        </p:blipFill>
        <p:spPr>
          <a:xfrm>
            <a:off x="6799085" y="2935903"/>
            <a:ext cx="3201695" cy="1011900"/>
          </a:xfrm>
          <a:prstGeom prst="rect">
            <a:avLst/>
          </a:prstGeom>
          <a:noFill/>
          <a:ln>
            <a:noFill/>
          </a:ln>
        </p:spPr>
      </p:pic>
    </p:spTree>
    <p:extLst>
      <p:ext uri="{BB962C8B-B14F-4D97-AF65-F5344CB8AC3E}">
        <p14:creationId xmlns:p14="http://schemas.microsoft.com/office/powerpoint/2010/main" val="3655731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After breaking up with his girlfriend, a student feels uncomfortable in their shared social group and begins to avoid going to school.</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706370"/>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1712161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After breaking up with his girlfriend, a student feels uncomfortable in their shared social group and begins to avoid going to school.</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670752"/>
            <a:ext cx="5121058" cy="13541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 sz="1800" b="1">
                <a:solidFill>
                  <a:srgbClr val="11AEE1"/>
                </a:solidFill>
                <a:latin typeface="Calibri"/>
                <a:ea typeface="Calibri"/>
                <a:cs typeface="Calibri"/>
                <a:sym typeface="Calibri"/>
              </a:rPr>
              <a:t>Mental Health Problem</a:t>
            </a:r>
            <a:r>
              <a:rPr lang="en" sz="1800">
                <a:solidFill>
                  <a:srgbClr val="11AEE1"/>
                </a:solidFill>
                <a:latin typeface="Calibri"/>
                <a:ea typeface="Calibri"/>
                <a:cs typeface="Calibri"/>
                <a:sym typeface="Calibri"/>
              </a:rPr>
              <a:t>- This is greater stress than normal and he is experiencing changes in thoughts, feelings and behaviors</a:t>
            </a:r>
            <a:endParaRPr lang="en-US">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494429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is required to give a speech in front of the class as part of her final project, and just the thought of it gives her butterflies in her stomach.</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57489" y="4844360"/>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3635198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is required to give a speech in front of the class as part of her final project, and just the thought of it gives her butterflies in her stomach.</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839820"/>
            <a:ext cx="5121058" cy="10771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 sz="1800" b="1">
                <a:solidFill>
                  <a:srgbClr val="11AEE1"/>
                </a:solidFill>
                <a:latin typeface="Calibri"/>
                <a:ea typeface="Calibri"/>
                <a:cs typeface="Calibri"/>
                <a:sym typeface="Calibri"/>
              </a:rPr>
              <a:t>Mental Distress-</a:t>
            </a:r>
            <a:r>
              <a:rPr lang="en" sz="1800">
                <a:solidFill>
                  <a:srgbClr val="11AEE1"/>
                </a:solidFill>
                <a:latin typeface="Calibri"/>
                <a:ea typeface="Calibri"/>
                <a:cs typeface="Calibri"/>
                <a:sym typeface="Calibri"/>
              </a:rPr>
              <a:t> Normal ups and downs necessary for growth and development</a:t>
            </a:r>
            <a:endParaRPr lang="en-US">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77967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takes on an extra class and uses time management strategies to make sure they can handle the extra workload.</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57489" y="4844360"/>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3517363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 takes on an extra class and uses time management strategies to make sure they can handle the extra workload.</a:t>
            </a: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586711"/>
            <a:ext cx="5121058" cy="16311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 sz="1800" b="1">
                <a:solidFill>
                  <a:srgbClr val="11AEE1"/>
                </a:solidFill>
                <a:latin typeface="Calibri"/>
                <a:ea typeface="Calibri"/>
                <a:cs typeface="Calibri"/>
                <a:sym typeface="Calibri"/>
              </a:rPr>
              <a:t>Mental Distress- </a:t>
            </a:r>
            <a:r>
              <a:rPr lang="en" sz="1800">
                <a:solidFill>
                  <a:srgbClr val="11AEE1"/>
                </a:solidFill>
                <a:latin typeface="Calibri"/>
                <a:ea typeface="Calibri"/>
                <a:cs typeface="Calibri"/>
                <a:sym typeface="Calibri"/>
              </a:rPr>
              <a:t>Normal ups and Downs necessary for growth and development OR</a:t>
            </a:r>
            <a:br>
              <a:rPr lang="en" sz="1800" b="1">
                <a:solidFill>
                  <a:srgbClr val="11AEE1"/>
                </a:solidFill>
                <a:latin typeface="Calibri"/>
                <a:ea typeface="Calibri"/>
                <a:cs typeface="Calibri"/>
                <a:sym typeface="Calibri"/>
              </a:rPr>
            </a:br>
            <a:r>
              <a:rPr lang="en" sz="1800" b="1">
                <a:solidFill>
                  <a:srgbClr val="11AEE1"/>
                </a:solidFill>
                <a:latin typeface="Calibri"/>
                <a:ea typeface="Calibri"/>
                <a:cs typeface="Calibri"/>
                <a:sym typeface="Calibri"/>
              </a:rPr>
              <a:t>No Distress</a:t>
            </a:r>
            <a:r>
              <a:rPr lang="en" sz="1800">
                <a:solidFill>
                  <a:srgbClr val="11AEE1"/>
                </a:solidFill>
                <a:latin typeface="Calibri"/>
                <a:ea typeface="Calibri"/>
                <a:cs typeface="Calibri"/>
                <a:sym typeface="Calibri"/>
              </a:rPr>
              <a:t> if they are handling it well and feeling at ease</a:t>
            </a:r>
            <a:endParaRPr lang="en-US">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3882163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3" name="Google Shape;668;g2eea3792cd9_0_119">
            <a:extLst>
              <a:ext uri="{FF2B5EF4-FFF2-40B4-BE49-F238E27FC236}">
                <a16:creationId xmlns:a16="http://schemas.microsoft.com/office/drawing/2014/main" id="{6ADDA0AA-5B3E-58CC-735B-14C40435DBA1}"/>
              </a:ext>
            </a:extLst>
          </p:cNvPr>
          <p:cNvSpPr txBox="1"/>
          <p:nvPr/>
        </p:nvSpPr>
        <p:spPr>
          <a:xfrm>
            <a:off x="2396273" y="2813065"/>
            <a:ext cx="48120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student’s grandmother, his primary caregiver, passes away and he still feels sad weeks later.</a:t>
            </a:r>
          </a:p>
        </p:txBody>
      </p:sp>
      <p:sp>
        <p:nvSpPr>
          <p:cNvPr id="8" name="Google Shape;669;g2eea3792cd9_0_119">
            <a:extLst>
              <a:ext uri="{FF2B5EF4-FFF2-40B4-BE49-F238E27FC236}">
                <a16:creationId xmlns:a16="http://schemas.microsoft.com/office/drawing/2014/main" id="{C7DAEF69-04B2-F922-283A-84FE4A0E7777}"/>
              </a:ext>
            </a:extLst>
          </p:cNvPr>
          <p:cNvSpPr txBox="1"/>
          <p:nvPr/>
        </p:nvSpPr>
        <p:spPr>
          <a:xfrm>
            <a:off x="2362523" y="4325116"/>
            <a:ext cx="4879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AEE1"/>
                </a:solidFill>
                <a:latin typeface="Calibri"/>
                <a:ea typeface="Calibri"/>
                <a:cs typeface="Calibri"/>
                <a:sym typeface="Calibri"/>
              </a:rPr>
              <a:t>What is this an example of?</a:t>
            </a:r>
            <a:endParaRPr sz="2200">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23085144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sp>
        <p:nvSpPr>
          <p:cNvPr id="5" name="Google Shape;295;g2ec74927de7_0_244">
            <a:extLst>
              <a:ext uri="{FF2B5EF4-FFF2-40B4-BE49-F238E27FC236}">
                <a16:creationId xmlns:a16="http://schemas.microsoft.com/office/drawing/2014/main" id="{BC4F5EC1-D819-4973-43CE-BB925998865D}"/>
              </a:ext>
            </a:extLst>
          </p:cNvPr>
          <p:cNvSpPr/>
          <p:nvPr/>
        </p:nvSpPr>
        <p:spPr>
          <a:xfrm>
            <a:off x="4649002" y="1644290"/>
            <a:ext cx="7542998" cy="627000"/>
          </a:xfrm>
          <a:prstGeom prst="roundRect">
            <a:avLst>
              <a:gd name="adj" fmla="val 16667"/>
            </a:avLst>
          </a:prstGeom>
          <a:solidFill>
            <a:srgbClr val="11AEE2"/>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Optional: Sorting Activity</a:t>
            </a:r>
            <a:endParaRPr sz="3600">
              <a:solidFill>
                <a:schemeClr val="bg1"/>
              </a:solidFill>
              <a:latin typeface="Calibri" panose="020F0502020204030204" pitchFamily="34" charset="0"/>
            </a:endParaRPr>
          </a:p>
        </p:txBody>
      </p:sp>
      <p:sp>
        <p:nvSpPr>
          <p:cNvPr id="2" name="Google Shape;667;g2eea3792cd9_0_119">
            <a:extLst>
              <a:ext uri="{FF2B5EF4-FFF2-40B4-BE49-F238E27FC236}">
                <a16:creationId xmlns:a16="http://schemas.microsoft.com/office/drawing/2014/main" id="{6A165DCE-5DE8-2116-3CC9-559E0111616B}"/>
              </a:ext>
            </a:extLst>
          </p:cNvPr>
          <p:cNvSpPr txBox="1"/>
          <p:nvPr/>
        </p:nvSpPr>
        <p:spPr>
          <a:xfrm>
            <a:off x="8050513" y="3244165"/>
            <a:ext cx="3158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99"/>
              <a:buFont typeface="Arial"/>
              <a:buNone/>
            </a:pPr>
            <a:r>
              <a:rPr lang="en" sz="2000">
                <a:latin typeface="Calibri"/>
                <a:ea typeface="Calibri"/>
                <a:cs typeface="Calibri"/>
                <a:sym typeface="Calibri"/>
              </a:rPr>
              <a:t>Answer choices: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no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distress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health problem</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mental illness</a:t>
            </a:r>
            <a:endParaRPr sz="2000">
              <a:latin typeface="Calibri"/>
              <a:ea typeface="Calibri"/>
              <a:cs typeface="Calibri"/>
              <a:sym typeface="Calibri"/>
            </a:endParaRPr>
          </a:p>
        </p:txBody>
      </p:sp>
      <p:sp>
        <p:nvSpPr>
          <p:cNvPr id="6" name="Google Shape;678;g2eea3792cd9_0_130">
            <a:extLst>
              <a:ext uri="{FF2B5EF4-FFF2-40B4-BE49-F238E27FC236}">
                <a16:creationId xmlns:a16="http://schemas.microsoft.com/office/drawing/2014/main" id="{6A6108CF-8622-9DAC-E661-2C98D492AF40}"/>
              </a:ext>
            </a:extLst>
          </p:cNvPr>
          <p:cNvSpPr txBox="1"/>
          <p:nvPr/>
        </p:nvSpPr>
        <p:spPr>
          <a:xfrm>
            <a:off x="2396273" y="4586711"/>
            <a:ext cx="5121058" cy="13541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11AEE1"/>
                </a:solidFill>
                <a:latin typeface="Calibri"/>
                <a:ea typeface="Calibri"/>
                <a:cs typeface="Calibri"/>
                <a:sym typeface="Calibri"/>
              </a:rPr>
              <a:t>Answer: </a:t>
            </a:r>
          </a:p>
          <a:p>
            <a:pPr marL="0" lvl="0" indent="0" algn="l" rtl="0">
              <a:spcBef>
                <a:spcPts val="0"/>
              </a:spcBef>
              <a:spcAft>
                <a:spcPts val="0"/>
              </a:spcAft>
              <a:buNone/>
            </a:pPr>
            <a:r>
              <a:rPr lang="en-US" sz="1800" b="1">
                <a:solidFill>
                  <a:srgbClr val="11AEE1"/>
                </a:solidFill>
                <a:latin typeface="Calibri"/>
                <a:ea typeface="Calibri"/>
                <a:cs typeface="Calibri"/>
                <a:sym typeface="Calibri"/>
              </a:rPr>
              <a:t>Mental Health Problem- </a:t>
            </a:r>
            <a:r>
              <a:rPr lang="en-US" sz="1800">
                <a:solidFill>
                  <a:srgbClr val="11AEE1"/>
                </a:solidFill>
                <a:latin typeface="Calibri"/>
                <a:ea typeface="Calibri"/>
                <a:cs typeface="Calibri"/>
                <a:sym typeface="Calibri"/>
              </a:rPr>
              <a:t>This is greater stress than normal and he is experiencing changes in thoughts, feeling and behaviors</a:t>
            </a:r>
          </a:p>
        </p:txBody>
      </p:sp>
      <p:sp>
        <p:nvSpPr>
          <p:cNvPr id="7" name="Google Shape;668;g2eea3792cd9_0_119">
            <a:extLst>
              <a:ext uri="{FF2B5EF4-FFF2-40B4-BE49-F238E27FC236}">
                <a16:creationId xmlns:a16="http://schemas.microsoft.com/office/drawing/2014/main" id="{AD84F0E0-035B-4E90-72B8-ABA8064E85F3}"/>
              </a:ext>
            </a:extLst>
          </p:cNvPr>
          <p:cNvSpPr txBox="1"/>
          <p:nvPr/>
        </p:nvSpPr>
        <p:spPr>
          <a:xfrm>
            <a:off x="2396273" y="2813065"/>
            <a:ext cx="48120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A student’s grandmother, his primary caregiver, passes away and he still feels sad weeks later.</a:t>
            </a:r>
          </a:p>
        </p:txBody>
      </p:sp>
    </p:spTree>
    <p:extLst>
      <p:ext uri="{BB962C8B-B14F-4D97-AF65-F5344CB8AC3E}">
        <p14:creationId xmlns:p14="http://schemas.microsoft.com/office/powerpoint/2010/main" val="2195026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4: States of Mental Health</a:t>
            </a:r>
            <a:endParaRPr sz="3600">
              <a:solidFill>
                <a:schemeClr val="bg1"/>
              </a:solidFill>
              <a:latin typeface="Calibri" panose="020F0502020204030204" pitchFamily="34" charset="0"/>
            </a:endParaRPr>
          </a:p>
        </p:txBody>
      </p:sp>
      <p:pic>
        <p:nvPicPr>
          <p:cNvPr id="3" name="Google Shape;883;g2eea3792cd9_0_326">
            <a:extLst>
              <a:ext uri="{FF2B5EF4-FFF2-40B4-BE49-F238E27FC236}">
                <a16:creationId xmlns:a16="http://schemas.microsoft.com/office/drawing/2014/main" id="{730A3DFA-37BF-A388-4AD0-0766CDF52E52}"/>
              </a:ext>
            </a:extLst>
          </p:cNvPr>
          <p:cNvPicPr preferRelativeResize="0"/>
          <p:nvPr/>
        </p:nvPicPr>
        <p:blipFill>
          <a:blip r:embed="rId4">
            <a:alphaModFix/>
          </a:blip>
          <a:stretch>
            <a:fillRect/>
          </a:stretch>
        </p:blipFill>
        <p:spPr>
          <a:xfrm>
            <a:off x="7944458" y="3073481"/>
            <a:ext cx="3577581" cy="3009685"/>
          </a:xfrm>
          <a:prstGeom prst="rect">
            <a:avLst/>
          </a:prstGeom>
          <a:noFill/>
          <a:ln>
            <a:noFill/>
          </a:ln>
        </p:spPr>
      </p:pic>
      <p:sp>
        <p:nvSpPr>
          <p:cNvPr id="8" name="Google Shape;884;g2eea3792cd9_0_326">
            <a:extLst>
              <a:ext uri="{FF2B5EF4-FFF2-40B4-BE49-F238E27FC236}">
                <a16:creationId xmlns:a16="http://schemas.microsoft.com/office/drawing/2014/main" id="{8A5097DF-B83C-44AA-079A-E6DC83915021}"/>
              </a:ext>
            </a:extLst>
          </p:cNvPr>
          <p:cNvSpPr txBox="1"/>
          <p:nvPr/>
        </p:nvSpPr>
        <p:spPr>
          <a:xfrm>
            <a:off x="2514321" y="3496992"/>
            <a:ext cx="5732400" cy="15393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Mental health describes a wide range of mental states including mental illness.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Having a mental health problem is not the same as having a mental illness. </a:t>
            </a:r>
            <a:endParaRPr sz="2200">
              <a:latin typeface="Calibri"/>
              <a:ea typeface="Calibri"/>
              <a:cs typeface="Calibri"/>
              <a:sym typeface="Calibri"/>
            </a:endParaRPr>
          </a:p>
        </p:txBody>
      </p:sp>
      <p:sp>
        <p:nvSpPr>
          <p:cNvPr id="9" name="Google Shape;885;g2eea3792cd9_0_326">
            <a:extLst>
              <a:ext uri="{FF2B5EF4-FFF2-40B4-BE49-F238E27FC236}">
                <a16:creationId xmlns:a16="http://schemas.microsoft.com/office/drawing/2014/main" id="{D1BF791C-109C-B57E-411B-906AC69CB604}"/>
              </a:ext>
            </a:extLst>
          </p:cNvPr>
          <p:cNvSpPr txBox="1"/>
          <p:nvPr/>
        </p:nvSpPr>
        <p:spPr>
          <a:xfrm>
            <a:off x="3792071" y="2638737"/>
            <a:ext cx="2696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11AEE1"/>
                </a:solidFill>
                <a:latin typeface="Calibri"/>
                <a:ea typeface="Calibri"/>
                <a:cs typeface="Calibri"/>
                <a:sym typeface="Calibri"/>
              </a:rPr>
              <a:t>Key Points </a:t>
            </a:r>
            <a:endParaRPr sz="3000" b="1">
              <a:solidFill>
                <a:srgbClr val="11AEE1"/>
              </a:solidFill>
              <a:latin typeface="Calibri"/>
              <a:ea typeface="Calibri"/>
              <a:cs typeface="Calibri"/>
              <a:sym typeface="Calibri"/>
            </a:endParaRPr>
          </a:p>
        </p:txBody>
      </p:sp>
    </p:spTree>
    <p:extLst>
      <p:ext uri="{BB962C8B-B14F-4D97-AF65-F5344CB8AC3E}">
        <p14:creationId xmlns:p14="http://schemas.microsoft.com/office/powerpoint/2010/main" val="800461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5: Conceptual Understanding</a:t>
            </a:r>
            <a:endParaRPr sz="3600">
              <a:solidFill>
                <a:schemeClr val="bg1"/>
              </a:solidFill>
              <a:latin typeface="Calibri" panose="020F0502020204030204" pitchFamily="34" charset="0"/>
            </a:endParaRPr>
          </a:p>
        </p:txBody>
      </p:sp>
      <p:pic>
        <p:nvPicPr>
          <p:cNvPr id="2" name="Google Shape;892;g2eea3792cd9_0_337">
            <a:extLst>
              <a:ext uri="{FF2B5EF4-FFF2-40B4-BE49-F238E27FC236}">
                <a16:creationId xmlns:a16="http://schemas.microsoft.com/office/drawing/2014/main" id="{422170E4-F423-B537-4E19-FA4D73704865}"/>
              </a:ext>
            </a:extLst>
          </p:cNvPr>
          <p:cNvPicPr preferRelativeResize="0"/>
          <p:nvPr/>
        </p:nvPicPr>
        <p:blipFill>
          <a:blip r:embed="rId3">
            <a:alphaModFix/>
          </a:blip>
          <a:stretch>
            <a:fillRect/>
          </a:stretch>
        </p:blipFill>
        <p:spPr>
          <a:xfrm>
            <a:off x="1764878" y="2410721"/>
            <a:ext cx="3046647" cy="3046617"/>
          </a:xfrm>
          <a:prstGeom prst="rect">
            <a:avLst/>
          </a:prstGeom>
          <a:noFill/>
          <a:ln>
            <a:noFill/>
          </a:ln>
        </p:spPr>
      </p:pic>
      <p:pic>
        <p:nvPicPr>
          <p:cNvPr id="3" name="Google Shape;893;g2eea3792cd9_0_337">
            <a:extLst>
              <a:ext uri="{FF2B5EF4-FFF2-40B4-BE49-F238E27FC236}">
                <a16:creationId xmlns:a16="http://schemas.microsoft.com/office/drawing/2014/main" id="{8BB25207-9FB8-41FD-F417-8E8659984F55}"/>
              </a:ext>
            </a:extLst>
          </p:cNvPr>
          <p:cNvPicPr preferRelativeResize="0"/>
          <p:nvPr/>
        </p:nvPicPr>
        <p:blipFill>
          <a:blip r:embed="rId4">
            <a:alphaModFix/>
          </a:blip>
          <a:stretch>
            <a:fillRect/>
          </a:stretch>
        </p:blipFill>
        <p:spPr>
          <a:xfrm>
            <a:off x="5575006" y="2366191"/>
            <a:ext cx="3582097" cy="3135678"/>
          </a:xfrm>
          <a:prstGeom prst="rect">
            <a:avLst/>
          </a:prstGeom>
          <a:noFill/>
          <a:ln>
            <a:noFill/>
          </a:ln>
        </p:spPr>
      </p:pic>
    </p:spTree>
    <p:extLst>
      <p:ext uri="{BB962C8B-B14F-4D97-AF65-F5344CB8AC3E}">
        <p14:creationId xmlns:p14="http://schemas.microsoft.com/office/powerpoint/2010/main" val="252426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1: Loaded Language</a:t>
            </a:r>
            <a:endParaRPr sz="3600">
              <a:solidFill>
                <a:schemeClr val="bg1"/>
              </a:solidFill>
              <a:latin typeface="Calibri" panose="020F0502020204030204" pitchFamily="34" charset="0"/>
            </a:endParaRPr>
          </a:p>
        </p:txBody>
      </p:sp>
      <p:sp>
        <p:nvSpPr>
          <p:cNvPr id="11" name="Google Shape;332;g2ec74927de7_0_496">
            <a:extLst>
              <a:ext uri="{FF2B5EF4-FFF2-40B4-BE49-F238E27FC236}">
                <a16:creationId xmlns:a16="http://schemas.microsoft.com/office/drawing/2014/main" id="{03D13061-47E1-EF6F-701B-B644604BBDC3}"/>
              </a:ext>
            </a:extLst>
          </p:cNvPr>
          <p:cNvSpPr txBox="1"/>
          <p:nvPr/>
        </p:nvSpPr>
        <p:spPr>
          <a:xfrm>
            <a:off x="1165737" y="1934700"/>
            <a:ext cx="6615627" cy="33993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50000"/>
              </a:lnSpc>
              <a:spcBef>
                <a:spcPts val="0"/>
              </a:spcBef>
              <a:spcAft>
                <a:spcPts val="0"/>
              </a:spcAft>
              <a:buNone/>
            </a:pPr>
            <a:r>
              <a:rPr lang="en" sz="2100" b="1">
                <a:latin typeface="Calibri"/>
                <a:ea typeface="Calibri"/>
                <a:cs typeface="Calibri"/>
                <a:sym typeface="Calibri"/>
              </a:rPr>
              <a:t>depressed</a:t>
            </a:r>
            <a:endParaRPr sz="2100" b="1">
              <a:latin typeface="Calibri"/>
              <a:ea typeface="Calibri"/>
              <a:cs typeface="Calibri"/>
              <a:sym typeface="Calibri"/>
            </a:endParaRPr>
          </a:p>
          <a:p>
            <a:pPr marL="0" lvl="0" indent="0" algn="l" rtl="0">
              <a:lnSpc>
                <a:spcPct val="150000"/>
              </a:lnSpc>
              <a:spcBef>
                <a:spcPts val="0"/>
              </a:spcBef>
              <a:spcAft>
                <a:spcPts val="0"/>
              </a:spcAft>
              <a:buNone/>
            </a:pPr>
            <a:r>
              <a:rPr lang="en" sz="2100" i="1">
                <a:latin typeface="Calibri"/>
                <a:ea typeface="Calibri"/>
                <a:cs typeface="Calibri"/>
                <a:sym typeface="Calibri"/>
              </a:rPr>
              <a:t>adjective</a:t>
            </a:r>
            <a:r>
              <a:rPr lang="en" sz="2100">
                <a:latin typeface="Calibri"/>
                <a:ea typeface="Calibri"/>
                <a:cs typeface="Calibri"/>
                <a:sym typeface="Calibri"/>
              </a:rPr>
              <a:t>; exhibiting symptoms of a mood disorder marked especially by pervasive sadness, inactivity, difficulty in thinking and concentration, a significant increase or decrease in appetite and time spent sleeping, and feelings of dejection and hopelessness. Not a passing mood or feeling, but a mental illness.</a:t>
            </a:r>
            <a:endParaRPr sz="2100">
              <a:latin typeface="Calibri"/>
              <a:ea typeface="Calibri"/>
              <a:cs typeface="Calibri"/>
              <a:sym typeface="Calibri"/>
            </a:endParaRPr>
          </a:p>
        </p:txBody>
      </p:sp>
      <p:pic>
        <p:nvPicPr>
          <p:cNvPr id="12" name="Google Shape;333;g2ec74927de7_0_496">
            <a:extLst>
              <a:ext uri="{FF2B5EF4-FFF2-40B4-BE49-F238E27FC236}">
                <a16:creationId xmlns:a16="http://schemas.microsoft.com/office/drawing/2014/main" id="{BD19D427-8A2C-82E0-BBF3-3CA5E11CD62C}"/>
              </a:ext>
            </a:extLst>
          </p:cNvPr>
          <p:cNvPicPr preferRelativeResize="0"/>
          <p:nvPr/>
        </p:nvPicPr>
        <p:blipFill rotWithShape="1">
          <a:blip r:embed="rId4">
            <a:alphaModFix amt="70000"/>
          </a:blip>
          <a:srcRect b="2500"/>
          <a:stretch/>
        </p:blipFill>
        <p:spPr>
          <a:xfrm>
            <a:off x="7637563" y="3218762"/>
            <a:ext cx="2519083" cy="3639238"/>
          </a:xfrm>
          <a:prstGeom prst="rect">
            <a:avLst/>
          </a:prstGeom>
          <a:noFill/>
          <a:ln>
            <a:noFill/>
          </a:ln>
        </p:spPr>
      </p:pic>
    </p:spTree>
    <p:extLst>
      <p:ext uri="{BB962C8B-B14F-4D97-AF65-F5344CB8AC3E}">
        <p14:creationId xmlns:p14="http://schemas.microsoft.com/office/powerpoint/2010/main" val="16604194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5: Conceptual Understanding</a:t>
            </a:r>
            <a:endParaRPr sz="3600">
              <a:solidFill>
                <a:schemeClr val="bg1"/>
              </a:solidFill>
              <a:latin typeface="Calibri" panose="020F0502020204030204" pitchFamily="34" charset="0"/>
            </a:endParaRPr>
          </a:p>
        </p:txBody>
      </p:sp>
      <p:sp>
        <p:nvSpPr>
          <p:cNvPr id="5" name="Google Shape;900;g2eea3792cd9_0_346">
            <a:extLst>
              <a:ext uri="{FF2B5EF4-FFF2-40B4-BE49-F238E27FC236}">
                <a16:creationId xmlns:a16="http://schemas.microsoft.com/office/drawing/2014/main" id="{D2DA98B8-8D07-732C-AA89-F46972D7E3F0}"/>
              </a:ext>
            </a:extLst>
          </p:cNvPr>
          <p:cNvSpPr txBox="1"/>
          <p:nvPr/>
        </p:nvSpPr>
        <p:spPr>
          <a:xfrm>
            <a:off x="367773" y="1792893"/>
            <a:ext cx="10508774"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Calibri"/>
                <a:ea typeface="Calibri"/>
                <a:cs typeface="Calibri"/>
                <a:sym typeface="Calibri"/>
              </a:rPr>
              <a:t>Demonstrate your understanding of two or more conceptual connections addressed in this topic:</a:t>
            </a:r>
            <a:endParaRPr sz="20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2000">
                <a:latin typeface="Calibri"/>
                <a:ea typeface="Calibri"/>
                <a:cs typeface="Calibri"/>
                <a:sym typeface="Calibri"/>
              </a:rPr>
              <a:t>Everyone has mental health </a:t>
            </a:r>
            <a:endParaRPr sz="20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2000">
                <a:latin typeface="Calibri"/>
                <a:ea typeface="Calibri"/>
                <a:cs typeface="Calibri"/>
                <a:sym typeface="Calibri"/>
              </a:rPr>
              <a:t>Mental health describes a wide range of mental states including mental illness </a:t>
            </a:r>
            <a:endParaRPr sz="20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2000">
                <a:latin typeface="Calibri"/>
                <a:ea typeface="Calibri"/>
                <a:cs typeface="Calibri"/>
                <a:sym typeface="Calibri"/>
              </a:rPr>
              <a:t>Having a mental health problem is not the same as having a mental illness </a:t>
            </a:r>
            <a:endParaRPr sz="20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2000">
                <a:latin typeface="Calibri"/>
                <a:ea typeface="Calibri"/>
                <a:cs typeface="Calibri"/>
                <a:sym typeface="Calibri"/>
              </a:rPr>
              <a:t>The language used to represent an emotional experience can affect how it is perceived and responded to by self and others </a:t>
            </a:r>
          </a:p>
          <a:p>
            <a:pPr marL="120650" lvl="0" algn="l" rtl="0">
              <a:spcBef>
                <a:spcPts val="0"/>
              </a:spcBef>
              <a:spcAft>
                <a:spcPts val="0"/>
              </a:spcAft>
              <a:buSzPts val="1700"/>
            </a:pPr>
            <a:endParaRPr sz="2000">
              <a:latin typeface="Calibri"/>
              <a:ea typeface="Calibri"/>
              <a:cs typeface="Calibri"/>
              <a:sym typeface="Calibri"/>
            </a:endParaRPr>
          </a:p>
          <a:p>
            <a:pPr marL="0" lvl="0" indent="0" algn="l" rtl="0">
              <a:spcBef>
                <a:spcPts val="0"/>
              </a:spcBef>
              <a:spcAft>
                <a:spcPts val="0"/>
              </a:spcAft>
              <a:buNone/>
            </a:pPr>
            <a:r>
              <a:rPr lang="en" sz="2000" b="1">
                <a:latin typeface="Calibri"/>
                <a:ea typeface="Calibri"/>
                <a:cs typeface="Calibri"/>
                <a:sym typeface="Calibri"/>
              </a:rPr>
              <a:t>How could your conceptual understanding be applied to a real life example?</a:t>
            </a:r>
            <a:endParaRPr sz="20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2000">
                <a:latin typeface="Calibri"/>
                <a:ea typeface="Calibri"/>
                <a:cs typeface="Calibri"/>
                <a:sym typeface="Calibri"/>
              </a:rPr>
              <a:t>If this school had a news station, how would you share the information we just covered?</a:t>
            </a:r>
            <a:endParaRPr sz="20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2000">
                <a:latin typeface="Calibri"/>
                <a:ea typeface="Calibri"/>
                <a:cs typeface="Calibri"/>
                <a:sym typeface="Calibri"/>
              </a:rPr>
              <a:t>What would be included on a website about the topic? </a:t>
            </a:r>
            <a:endParaRPr sz="20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2000">
                <a:latin typeface="Calibri"/>
                <a:ea typeface="Calibri"/>
                <a:cs typeface="Calibri"/>
                <a:sym typeface="Calibri"/>
              </a:rPr>
              <a:t>How would you share about the topic on social media? </a:t>
            </a:r>
            <a:endParaRPr sz="20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2000">
                <a:latin typeface="Calibri"/>
                <a:ea typeface="Calibri"/>
                <a:cs typeface="Calibri"/>
                <a:sym typeface="Calibri"/>
              </a:rPr>
              <a:t>How could you use art to share information about the topic?</a:t>
            </a:r>
            <a:endParaRPr sz="2000">
              <a:latin typeface="Calibri"/>
              <a:ea typeface="Calibri"/>
              <a:cs typeface="Calibri"/>
              <a:sym typeface="Calibri"/>
            </a:endParaRPr>
          </a:p>
        </p:txBody>
      </p:sp>
    </p:spTree>
    <p:extLst>
      <p:ext uri="{BB962C8B-B14F-4D97-AF65-F5344CB8AC3E}">
        <p14:creationId xmlns:p14="http://schemas.microsoft.com/office/powerpoint/2010/main" val="2578083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Topic A: Questions?</a:t>
            </a:r>
            <a:endParaRPr sz="3600">
              <a:solidFill>
                <a:schemeClr val="bg1"/>
              </a:solidFill>
              <a:latin typeface="Calibri" panose="020F0502020204030204" pitchFamily="34" charset="0"/>
            </a:endParaRPr>
          </a:p>
        </p:txBody>
      </p:sp>
      <p:sp>
        <p:nvSpPr>
          <p:cNvPr id="2" name="Google Shape;907;g2eea3792cd9_0_361">
            <a:extLst>
              <a:ext uri="{FF2B5EF4-FFF2-40B4-BE49-F238E27FC236}">
                <a16:creationId xmlns:a16="http://schemas.microsoft.com/office/drawing/2014/main" id="{AAB2FC08-3E8D-F20F-C512-B1AD4FF2EF52}"/>
              </a:ext>
            </a:extLst>
          </p:cNvPr>
          <p:cNvSpPr txBox="1"/>
          <p:nvPr/>
        </p:nvSpPr>
        <p:spPr>
          <a:xfrm>
            <a:off x="785907" y="1940387"/>
            <a:ext cx="10621438" cy="4315178"/>
          </a:xfrm>
          <a:prstGeom prst="rect">
            <a:avLst/>
          </a:prstGeom>
          <a:noFill/>
          <a:ln>
            <a:noFill/>
          </a:ln>
        </p:spPr>
        <p:txBody>
          <a:bodyPr spcFirstLastPara="1" wrap="square" lIns="68575" tIns="68575" rIns="68575" bIns="68575" anchor="t" anchorCtr="0">
            <a:spAutoFit/>
          </a:bodyPr>
          <a:lstStyle/>
          <a:p>
            <a:pPr marL="50800" lvl="0" algn="ctr" rtl="0">
              <a:spcBef>
                <a:spcPts val="0"/>
              </a:spcBef>
              <a:spcAft>
                <a:spcPts val="0"/>
              </a:spcAft>
              <a:buSzPts val="2000"/>
            </a:pPr>
            <a:r>
              <a:rPr lang="en-US" sz="2400" b="1" dirty="0">
                <a:latin typeface="Calibri"/>
                <a:ea typeface="Calibri"/>
                <a:cs typeface="Calibri"/>
                <a:sym typeface="Calibri"/>
              </a:rPr>
              <a:t>Important reminders!</a:t>
            </a:r>
          </a:p>
          <a:p>
            <a:pPr marL="50800" lvl="0" algn="l" rtl="0">
              <a:spcBef>
                <a:spcPts val="0"/>
              </a:spcBef>
              <a:spcAft>
                <a:spcPts val="0"/>
              </a:spcAft>
              <a:buSzPts val="2000"/>
            </a:pPr>
            <a:endParaRPr lang="en-US" sz="2400">
              <a:latin typeface="Calibri"/>
              <a:ea typeface="Calibri"/>
              <a:cs typeface="Calibri"/>
              <a:sym typeface="Calibri"/>
            </a:endParaRPr>
          </a:p>
          <a:p>
            <a:pPr marL="685800" lvl="1" indent="-292100">
              <a:buSzPts val="2000"/>
              <a:buFont typeface="Calibri"/>
              <a:buChar char="•"/>
            </a:pPr>
            <a:r>
              <a:rPr lang="en" sz="2400" dirty="0">
                <a:latin typeface="Calibri"/>
                <a:ea typeface="Calibri"/>
                <a:cs typeface="Calibri"/>
                <a:sym typeface="Calibri"/>
              </a:rPr>
              <a:t>The teachers and staff at [</a:t>
            </a:r>
            <a:r>
              <a:rPr lang="en" sz="2400" dirty="0">
                <a:highlight>
                  <a:srgbClr val="FFFF00"/>
                </a:highlight>
                <a:latin typeface="Calibri"/>
                <a:ea typeface="Calibri"/>
                <a:cs typeface="Calibri"/>
                <a:sym typeface="Calibri"/>
              </a:rPr>
              <a:t>insert school</a:t>
            </a:r>
            <a:r>
              <a:rPr lang="en" sz="2400" dirty="0">
                <a:latin typeface="Calibri"/>
                <a:ea typeface="Calibri"/>
                <a:cs typeface="Calibri"/>
                <a:sym typeface="Calibri"/>
              </a:rPr>
              <a:t>] are here to help you. It's normal to need to ask for help sometimes.</a:t>
            </a:r>
            <a:endParaRPr lang="en" sz="2400" dirty="0">
              <a:latin typeface="Calibri"/>
              <a:ea typeface="Calibri"/>
              <a:cs typeface="Calibri"/>
            </a:endParaRPr>
          </a:p>
          <a:p>
            <a:pPr marL="393700" lvl="1" algn="l" rtl="0">
              <a:spcBef>
                <a:spcPts val="0"/>
              </a:spcBef>
              <a:spcAft>
                <a:spcPts val="0"/>
              </a:spcAft>
              <a:buSzPts val="2000"/>
            </a:pPr>
            <a:endParaRPr sz="2400">
              <a:latin typeface="Calibri"/>
              <a:ea typeface="Calibri"/>
              <a:cs typeface="Calibri"/>
              <a:sym typeface="Calibri"/>
            </a:endParaRPr>
          </a:p>
          <a:p>
            <a:pPr marL="685800" lvl="1" indent="-292100" algn="l" rtl="0">
              <a:spcBef>
                <a:spcPts val="0"/>
              </a:spcBef>
              <a:spcAft>
                <a:spcPts val="0"/>
              </a:spcAft>
              <a:buSzPts val="2000"/>
              <a:buFont typeface="Calibri"/>
              <a:buChar char="•"/>
            </a:pPr>
            <a:r>
              <a:rPr lang="en" sz="2400" dirty="0">
                <a:latin typeface="Calibri"/>
                <a:ea typeface="Calibri"/>
                <a:cs typeface="Calibri"/>
                <a:sym typeface="Calibri"/>
              </a:rPr>
              <a:t>The mental health workers in your school are:</a:t>
            </a:r>
            <a:endParaRPr sz="2400" dirty="0">
              <a:latin typeface="Calibri"/>
              <a:ea typeface="Calibri"/>
              <a:cs typeface="Calibri"/>
              <a:sym typeface="Calibri"/>
            </a:endParaRPr>
          </a:p>
          <a:p>
            <a:pPr marL="736600" lvl="2">
              <a:buSzPts val="2000"/>
            </a:pPr>
            <a:r>
              <a:rPr lang="en" sz="2400" dirty="0">
                <a:latin typeface="Calibri"/>
                <a:ea typeface="Calibri"/>
                <a:cs typeface="Calibri"/>
                <a:sym typeface="Calibri"/>
              </a:rPr>
              <a:t> </a:t>
            </a:r>
            <a:r>
              <a:rPr lang="en" sz="2400">
                <a:latin typeface="Calibri"/>
                <a:ea typeface="Calibri"/>
                <a:cs typeface="Calibri"/>
                <a:sym typeface="Calibri"/>
              </a:rPr>
              <a:t> </a:t>
            </a:r>
            <a:r>
              <a:rPr lang="en" sz="2400" dirty="0">
                <a:latin typeface="Calibri"/>
                <a:ea typeface="Calibri"/>
                <a:cs typeface="Calibri"/>
                <a:sym typeface="Calibri"/>
              </a:rPr>
              <a:t>[</a:t>
            </a:r>
            <a:r>
              <a:rPr lang="en" sz="2400" dirty="0">
                <a:highlight>
                  <a:srgbClr val="FFFF00"/>
                </a:highlight>
                <a:latin typeface="Calibri"/>
                <a:ea typeface="Calibri"/>
                <a:cs typeface="Calibri"/>
                <a:sym typeface="Calibri"/>
              </a:rPr>
              <a:t>Name mental health professionals</a:t>
            </a:r>
            <a:r>
              <a:rPr lang="en" sz="2400" dirty="0">
                <a:latin typeface="Calibri"/>
                <a:ea typeface="Calibri"/>
                <a:cs typeface="Calibri"/>
                <a:sym typeface="Calibri"/>
              </a:rPr>
              <a:t>]</a:t>
            </a:r>
            <a:endParaRPr lang="en" sz="2400" dirty="0">
              <a:latin typeface="Calibri"/>
              <a:ea typeface="Calibri"/>
              <a:cs typeface="Calibri"/>
            </a:endParaRPr>
          </a:p>
          <a:p>
            <a:pPr marL="736600" lvl="2" algn="l" rtl="0">
              <a:spcBef>
                <a:spcPts val="0"/>
              </a:spcBef>
              <a:spcAft>
                <a:spcPts val="0"/>
              </a:spcAft>
              <a:buSzPts val="2000"/>
            </a:pPr>
            <a:endParaRPr sz="2400">
              <a:latin typeface="Calibri"/>
              <a:ea typeface="Calibri"/>
              <a:cs typeface="Calibri"/>
              <a:sym typeface="Calibri"/>
            </a:endParaRPr>
          </a:p>
          <a:p>
            <a:pPr marL="685800" lvl="1" indent="-292100">
              <a:buSzPts val="2000"/>
              <a:buFont typeface="Calibri"/>
              <a:buChar char="•"/>
            </a:pPr>
            <a:r>
              <a:rPr lang="en" sz="2400" dirty="0">
                <a:latin typeface="Calibri"/>
                <a:ea typeface="Calibri"/>
                <a:cs typeface="Calibri"/>
                <a:sym typeface="Calibri"/>
              </a:rPr>
              <a:t>If you or a friend would like to talk to someone about your mental health </a:t>
            </a:r>
            <a:r>
              <a:rPr lang="en" sz="2400" b="1" dirty="0">
                <a:latin typeface="Calibri"/>
                <a:ea typeface="Calibri"/>
                <a:cs typeface="Calibri"/>
                <a:sym typeface="Calibri"/>
              </a:rPr>
              <a:t>please see one of the mental health team members at your school or let your teacher know. </a:t>
            </a:r>
            <a:r>
              <a:rPr lang="en" sz="2400" dirty="0">
                <a:latin typeface="Calibri"/>
                <a:ea typeface="Calibri"/>
                <a:cs typeface="Calibri"/>
                <a:sym typeface="Calibri"/>
              </a:rPr>
              <a:t>They can connect you with the best person to help. </a:t>
            </a:r>
            <a:endParaRPr sz="2400" dirty="0">
              <a:latin typeface="Calibri"/>
              <a:ea typeface="Calibri"/>
              <a:cs typeface="Calibri"/>
            </a:endParaRPr>
          </a:p>
        </p:txBody>
      </p:sp>
      <p:pic>
        <p:nvPicPr>
          <p:cNvPr id="5" name="Google Shape;908;g2eea3792cd9_0_361">
            <a:extLst>
              <a:ext uri="{FF2B5EF4-FFF2-40B4-BE49-F238E27FC236}">
                <a16:creationId xmlns:a16="http://schemas.microsoft.com/office/drawing/2014/main" id="{DB18E526-34A3-9EA7-5120-F075066C4C22}"/>
              </a:ext>
            </a:extLst>
          </p:cNvPr>
          <p:cNvPicPr preferRelativeResize="0"/>
          <p:nvPr/>
        </p:nvPicPr>
        <p:blipFill rotWithShape="1">
          <a:blip r:embed="rId4">
            <a:alphaModFix amt="70000"/>
          </a:blip>
          <a:srcRect l="4807" t="7663"/>
          <a:stretch/>
        </p:blipFill>
        <p:spPr>
          <a:xfrm>
            <a:off x="10310390" y="3200374"/>
            <a:ext cx="1796975" cy="1795900"/>
          </a:xfrm>
          <a:prstGeom prst="rect">
            <a:avLst/>
          </a:prstGeom>
          <a:noFill/>
          <a:ln>
            <a:noFill/>
          </a:ln>
        </p:spPr>
      </p:pic>
    </p:spTree>
    <p:extLst>
      <p:ext uri="{BB962C8B-B14F-4D97-AF65-F5344CB8AC3E}">
        <p14:creationId xmlns:p14="http://schemas.microsoft.com/office/powerpoint/2010/main" val="686033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Connect and Learn More!</a:t>
            </a:r>
            <a:endParaRPr sz="3600">
              <a:solidFill>
                <a:schemeClr val="bg1"/>
              </a:solidFill>
              <a:latin typeface="Calibri" panose="020F0502020204030204" pitchFamily="34" charset="0"/>
            </a:endParaRPr>
          </a:p>
        </p:txBody>
      </p:sp>
      <p:pic>
        <p:nvPicPr>
          <p:cNvPr id="5" name="Google Shape;923;g2eea3792cd9_0_429">
            <a:extLst>
              <a:ext uri="{FF2B5EF4-FFF2-40B4-BE49-F238E27FC236}">
                <a16:creationId xmlns:a16="http://schemas.microsoft.com/office/drawing/2014/main" id="{F1AEB95E-8F67-806D-91BF-BF744172BD5D}"/>
              </a:ext>
            </a:extLst>
          </p:cNvPr>
          <p:cNvPicPr preferRelativeResize="0"/>
          <p:nvPr/>
        </p:nvPicPr>
        <p:blipFill>
          <a:blip r:embed="rId4">
            <a:alphaModFix amt="70000"/>
          </a:blip>
          <a:stretch>
            <a:fillRect/>
          </a:stretch>
        </p:blipFill>
        <p:spPr>
          <a:xfrm>
            <a:off x="7032710" y="2930881"/>
            <a:ext cx="2887346" cy="2671217"/>
          </a:xfrm>
          <a:prstGeom prst="rect">
            <a:avLst/>
          </a:prstGeom>
          <a:noFill/>
          <a:ln>
            <a:noFill/>
          </a:ln>
        </p:spPr>
      </p:pic>
      <p:grpSp>
        <p:nvGrpSpPr>
          <p:cNvPr id="6" name="Group 5">
            <a:extLst>
              <a:ext uri="{FF2B5EF4-FFF2-40B4-BE49-F238E27FC236}">
                <a16:creationId xmlns:a16="http://schemas.microsoft.com/office/drawing/2014/main" id="{88B5CF5B-6122-31F1-68F8-67DB730C4229}"/>
              </a:ext>
            </a:extLst>
          </p:cNvPr>
          <p:cNvGrpSpPr/>
          <p:nvPr/>
        </p:nvGrpSpPr>
        <p:grpSpPr>
          <a:xfrm>
            <a:off x="750937" y="4282323"/>
            <a:ext cx="2812559" cy="686074"/>
            <a:chOff x="260049" y="3341764"/>
            <a:chExt cx="2812559" cy="686074"/>
          </a:xfrm>
        </p:grpSpPr>
        <p:sp>
          <p:nvSpPr>
            <p:cNvPr id="7" name="Google Shape;917;g2eea3792cd9_0_429">
              <a:extLst>
                <a:ext uri="{FF2B5EF4-FFF2-40B4-BE49-F238E27FC236}">
                  <a16:creationId xmlns:a16="http://schemas.microsoft.com/office/drawing/2014/main" id="{B095BC49-6A19-3F85-64C9-0B84DF17B9CB}"/>
                </a:ext>
              </a:extLst>
            </p:cNvPr>
            <p:cNvSpPr txBox="1"/>
            <p:nvPr/>
          </p:nvSpPr>
          <p:spPr>
            <a:xfrm>
              <a:off x="1034408" y="3436422"/>
              <a:ext cx="2038200"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a:solidFill>
                    <a:schemeClr val="dk1"/>
                  </a:solidFill>
                  <a:latin typeface="Calibri"/>
                  <a:ea typeface="Calibri"/>
                  <a:cs typeface="Calibri"/>
                  <a:sym typeface="Calibri"/>
                </a:rPr>
                <a:t>@</a:t>
              </a:r>
              <a:r>
                <a:rPr lang="en" sz="2400" i="0" u="none" strike="noStrike" cap="none" err="1">
                  <a:solidFill>
                    <a:schemeClr val="dk1"/>
                  </a:solidFill>
                  <a:latin typeface="Calibri"/>
                  <a:ea typeface="Calibri"/>
                  <a:cs typeface="Calibri"/>
                  <a:sym typeface="Calibri"/>
                </a:rPr>
                <a:t>MHLiteracy</a:t>
              </a:r>
              <a:endParaRPr sz="2400" i="0" u="none" strike="noStrike" cap="none">
                <a:solidFill>
                  <a:srgbClr val="000000"/>
                </a:solidFill>
                <a:latin typeface="Calibri"/>
                <a:ea typeface="Calibri"/>
                <a:cs typeface="Calibri"/>
                <a:sym typeface="Calibri"/>
              </a:endParaRPr>
            </a:p>
          </p:txBody>
        </p:sp>
        <p:pic>
          <p:nvPicPr>
            <p:cNvPr id="8" name="Google Shape;918;g2eea3792cd9_0_429">
              <a:extLst>
                <a:ext uri="{FF2B5EF4-FFF2-40B4-BE49-F238E27FC236}">
                  <a16:creationId xmlns:a16="http://schemas.microsoft.com/office/drawing/2014/main" id="{17ACEA25-1482-CEF1-58E4-949CFFA2D666}"/>
                </a:ext>
              </a:extLst>
            </p:cNvPr>
            <p:cNvPicPr preferRelativeResize="0"/>
            <p:nvPr/>
          </p:nvPicPr>
          <p:blipFill>
            <a:blip r:embed="rId5">
              <a:alphaModFix/>
            </a:blip>
            <a:stretch>
              <a:fillRect/>
            </a:stretch>
          </p:blipFill>
          <p:spPr>
            <a:xfrm>
              <a:off x="260049" y="3341764"/>
              <a:ext cx="696651" cy="686074"/>
            </a:xfrm>
            <a:prstGeom prst="rect">
              <a:avLst/>
            </a:prstGeom>
            <a:noFill/>
            <a:ln>
              <a:noFill/>
            </a:ln>
          </p:spPr>
        </p:pic>
      </p:grpSp>
      <p:grpSp>
        <p:nvGrpSpPr>
          <p:cNvPr id="9" name="Group 8">
            <a:extLst>
              <a:ext uri="{FF2B5EF4-FFF2-40B4-BE49-F238E27FC236}">
                <a16:creationId xmlns:a16="http://schemas.microsoft.com/office/drawing/2014/main" id="{3698180D-CFBC-F0D9-7036-EABD0D4BE62F}"/>
              </a:ext>
            </a:extLst>
          </p:cNvPr>
          <p:cNvGrpSpPr/>
          <p:nvPr/>
        </p:nvGrpSpPr>
        <p:grpSpPr>
          <a:xfrm>
            <a:off x="750941" y="2344253"/>
            <a:ext cx="3169409" cy="691238"/>
            <a:chOff x="260053" y="1403694"/>
            <a:chExt cx="3169409" cy="691238"/>
          </a:xfrm>
        </p:grpSpPr>
        <p:pic>
          <p:nvPicPr>
            <p:cNvPr id="10" name="Google Shape;919;g2eea3792cd9_0_429">
              <a:extLst>
                <a:ext uri="{FF2B5EF4-FFF2-40B4-BE49-F238E27FC236}">
                  <a16:creationId xmlns:a16="http://schemas.microsoft.com/office/drawing/2014/main" id="{B2EF6BA9-41CD-44EA-B0BA-28C75773F106}"/>
                </a:ext>
              </a:extLst>
            </p:cNvPr>
            <p:cNvPicPr preferRelativeResize="0"/>
            <p:nvPr/>
          </p:nvPicPr>
          <p:blipFill>
            <a:blip r:embed="rId6">
              <a:alphaModFix/>
            </a:blip>
            <a:stretch>
              <a:fillRect/>
            </a:stretch>
          </p:blipFill>
          <p:spPr>
            <a:xfrm>
              <a:off x="260053" y="1403694"/>
              <a:ext cx="696647" cy="691238"/>
            </a:xfrm>
            <a:prstGeom prst="rect">
              <a:avLst/>
            </a:prstGeom>
            <a:noFill/>
            <a:ln>
              <a:noFill/>
            </a:ln>
          </p:spPr>
        </p:pic>
        <p:sp>
          <p:nvSpPr>
            <p:cNvPr id="11" name="Google Shape;916;g2eea3792cd9_0_429">
              <a:extLst>
                <a:ext uri="{FF2B5EF4-FFF2-40B4-BE49-F238E27FC236}">
                  <a16:creationId xmlns:a16="http://schemas.microsoft.com/office/drawing/2014/main" id="{9CFE45CA-B98E-7B94-2D7B-F07059624EB3}"/>
                </a:ext>
              </a:extLst>
            </p:cNvPr>
            <p:cNvSpPr txBox="1"/>
            <p:nvPr/>
          </p:nvSpPr>
          <p:spPr>
            <a:xfrm>
              <a:off x="1038162" y="1523086"/>
              <a:ext cx="2391300" cy="46723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a:solidFill>
                    <a:schemeClr val="dk1"/>
                  </a:solidFill>
                  <a:latin typeface="Calibri"/>
                  <a:ea typeface="Calibri"/>
                  <a:cs typeface="Calibri"/>
                  <a:sym typeface="Calibri"/>
                </a:rPr>
                <a:t>@</a:t>
              </a:r>
              <a:r>
                <a:rPr lang="en" sz="2400" i="0" u="none" strike="noStrike" cap="none" err="1">
                  <a:solidFill>
                    <a:schemeClr val="dk1"/>
                  </a:solidFill>
                  <a:latin typeface="Calibri"/>
                  <a:ea typeface="Calibri"/>
                  <a:cs typeface="Calibri"/>
                  <a:sym typeface="Calibri"/>
                </a:rPr>
                <a:t>MHLiteracy</a:t>
              </a:r>
              <a:endParaRPr sz="2400" i="0" u="none" strike="noStrike" cap="none">
                <a:solidFill>
                  <a:schemeClr val="dk1"/>
                </a:solidFill>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30346DB2-7F61-4153-BAC4-0177BA1AE23E}"/>
              </a:ext>
            </a:extLst>
          </p:cNvPr>
          <p:cNvGrpSpPr/>
          <p:nvPr/>
        </p:nvGrpSpPr>
        <p:grpSpPr>
          <a:xfrm>
            <a:off x="676888" y="3296846"/>
            <a:ext cx="4828913" cy="842550"/>
            <a:chOff x="186000" y="2356287"/>
            <a:chExt cx="4828913" cy="842550"/>
          </a:xfrm>
        </p:grpSpPr>
        <p:sp>
          <p:nvSpPr>
            <p:cNvPr id="13" name="Google Shape;916;g2eea3792cd9_0_429">
              <a:extLst>
                <a:ext uri="{FF2B5EF4-FFF2-40B4-BE49-F238E27FC236}">
                  <a16:creationId xmlns:a16="http://schemas.microsoft.com/office/drawing/2014/main" id="{945B4325-E18F-9235-4157-9F132C39AE13}"/>
                </a:ext>
              </a:extLst>
            </p:cNvPr>
            <p:cNvSpPr txBox="1"/>
            <p:nvPr/>
          </p:nvSpPr>
          <p:spPr>
            <a:xfrm>
              <a:off x="1028550" y="2529183"/>
              <a:ext cx="3986363"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err="1">
                  <a:solidFill>
                    <a:schemeClr val="dk1"/>
                  </a:solidFill>
                  <a:latin typeface="Calibri"/>
                  <a:ea typeface="Calibri"/>
                  <a:cs typeface="Calibri"/>
                  <a:sym typeface="Calibri"/>
                </a:rPr>
                <a:t>www.mentalhealthliteracy.org</a:t>
              </a:r>
              <a:endParaRPr sz="2400" i="0" u="none" strike="noStrike" cap="none">
                <a:solidFill>
                  <a:schemeClr val="dk1"/>
                </a:solidFill>
                <a:latin typeface="Calibri"/>
                <a:ea typeface="Calibri"/>
                <a:cs typeface="Calibri"/>
                <a:sym typeface="Calibri"/>
              </a:endParaRPr>
            </a:p>
          </p:txBody>
        </p:sp>
        <p:pic>
          <p:nvPicPr>
            <p:cNvPr id="14" name="Graphic 13" descr="Internet with solid fill">
              <a:extLst>
                <a:ext uri="{FF2B5EF4-FFF2-40B4-BE49-F238E27FC236}">
                  <a16:creationId xmlns:a16="http://schemas.microsoft.com/office/drawing/2014/main" id="{5311F02F-CB82-D66A-78CD-A3E5E40BFF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000" y="2356287"/>
              <a:ext cx="842550" cy="842550"/>
            </a:xfrm>
            <a:prstGeom prst="rect">
              <a:avLst/>
            </a:prstGeom>
          </p:spPr>
        </p:pic>
      </p:grpSp>
    </p:spTree>
    <p:extLst>
      <p:ext uri="{BB962C8B-B14F-4D97-AF65-F5344CB8AC3E}">
        <p14:creationId xmlns:p14="http://schemas.microsoft.com/office/powerpoint/2010/main" val="41007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pic>
        <p:nvPicPr>
          <p:cNvPr id="5" name="Google Shape;340;g2ec74927de7_0_557">
            <a:extLst>
              <a:ext uri="{FF2B5EF4-FFF2-40B4-BE49-F238E27FC236}">
                <a16:creationId xmlns:a16="http://schemas.microsoft.com/office/drawing/2014/main" id="{0AC005A8-37C0-3D57-BFF1-557765A0775E}"/>
              </a:ext>
            </a:extLst>
          </p:cNvPr>
          <p:cNvPicPr preferRelativeResize="0"/>
          <p:nvPr/>
        </p:nvPicPr>
        <p:blipFill>
          <a:blip r:embed="rId4">
            <a:alphaModFix/>
          </a:blip>
          <a:stretch>
            <a:fillRect/>
          </a:stretch>
        </p:blipFill>
        <p:spPr>
          <a:xfrm>
            <a:off x="2801726" y="2537806"/>
            <a:ext cx="3021215" cy="3001588"/>
          </a:xfrm>
          <a:prstGeom prst="rect">
            <a:avLst/>
          </a:prstGeom>
          <a:noFill/>
          <a:ln>
            <a:noFill/>
          </a:ln>
        </p:spPr>
      </p:pic>
      <p:pic>
        <p:nvPicPr>
          <p:cNvPr id="6" name="Google Shape;341;g2ec74927de7_0_557">
            <a:extLst>
              <a:ext uri="{FF2B5EF4-FFF2-40B4-BE49-F238E27FC236}">
                <a16:creationId xmlns:a16="http://schemas.microsoft.com/office/drawing/2014/main" id="{C16F7F3D-3DC4-19DC-DF1C-EFA351038C8B}"/>
              </a:ext>
            </a:extLst>
          </p:cNvPr>
          <p:cNvPicPr preferRelativeResize="0"/>
          <p:nvPr/>
        </p:nvPicPr>
        <p:blipFill>
          <a:blip r:embed="rId5">
            <a:alphaModFix/>
          </a:blip>
          <a:stretch>
            <a:fillRect/>
          </a:stretch>
        </p:blipFill>
        <p:spPr>
          <a:xfrm>
            <a:off x="6757973" y="2596596"/>
            <a:ext cx="3508913" cy="2884008"/>
          </a:xfrm>
          <a:prstGeom prst="rect">
            <a:avLst/>
          </a:prstGeom>
          <a:noFill/>
          <a:ln>
            <a:noFill/>
          </a:ln>
        </p:spPr>
      </p:pic>
    </p:spTree>
    <p:extLst>
      <p:ext uri="{BB962C8B-B14F-4D97-AF65-F5344CB8AC3E}">
        <p14:creationId xmlns:p14="http://schemas.microsoft.com/office/powerpoint/2010/main" val="129227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a:solidFill>
                  <a:schemeClr val="bg1"/>
                </a:solidFill>
                <a:latin typeface="Calibri" panose="020F0502020204030204" pitchFamily="34" charset="0"/>
              </a:rPr>
              <a:t>Activity 2: The Power of Words</a:t>
            </a:r>
            <a:endParaRPr sz="3600">
              <a:solidFill>
                <a:schemeClr val="bg1"/>
              </a:solidFill>
              <a:latin typeface="Calibri" panose="020F0502020204030204" pitchFamily="34" charset="0"/>
            </a:endParaRPr>
          </a:p>
        </p:txBody>
      </p:sp>
      <p:sp>
        <p:nvSpPr>
          <p:cNvPr id="2" name="Google Shape;348;g2ee3e0e2d93_0_4">
            <a:extLst>
              <a:ext uri="{FF2B5EF4-FFF2-40B4-BE49-F238E27FC236}">
                <a16:creationId xmlns:a16="http://schemas.microsoft.com/office/drawing/2014/main" id="{34E4F1A9-2B87-A488-CAC0-C70D95428F6F}"/>
              </a:ext>
            </a:extLst>
          </p:cNvPr>
          <p:cNvSpPr txBox="1"/>
          <p:nvPr/>
        </p:nvSpPr>
        <p:spPr>
          <a:xfrm>
            <a:off x="8064932" y="3334950"/>
            <a:ext cx="2532900" cy="1144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 sz="2900" i="0" u="none" strike="noStrike" cap="none">
                <a:solidFill>
                  <a:schemeClr val="dk1"/>
                </a:solidFill>
                <a:latin typeface="Calibri"/>
                <a:ea typeface="Calibri"/>
                <a:cs typeface="Calibri"/>
                <a:sym typeface="Calibri"/>
              </a:rPr>
              <a:t>What emotion is this?</a:t>
            </a:r>
            <a:endParaRPr sz="2900" i="0" u="none" strike="noStrike" cap="none">
              <a:solidFill>
                <a:schemeClr val="dk1"/>
              </a:solidFill>
              <a:latin typeface="Calibri"/>
              <a:ea typeface="Calibri"/>
              <a:cs typeface="Calibri"/>
              <a:sym typeface="Calibri"/>
            </a:endParaRPr>
          </a:p>
        </p:txBody>
      </p:sp>
      <p:pic>
        <p:nvPicPr>
          <p:cNvPr id="3" name="Google Shape;349;g2ee3e0e2d93_0_4">
            <a:extLst>
              <a:ext uri="{FF2B5EF4-FFF2-40B4-BE49-F238E27FC236}">
                <a16:creationId xmlns:a16="http://schemas.microsoft.com/office/drawing/2014/main" id="{102ED82D-8A57-DCA8-4B55-ED83DC2F350B}"/>
              </a:ext>
            </a:extLst>
          </p:cNvPr>
          <p:cNvPicPr preferRelativeResize="0"/>
          <p:nvPr/>
        </p:nvPicPr>
        <p:blipFill rotWithShape="1">
          <a:blip r:embed="rId4">
            <a:alphaModFix/>
          </a:blip>
          <a:srcRect l="4278" t="5970" r="4506" b="3153"/>
          <a:stretch/>
        </p:blipFill>
        <p:spPr>
          <a:xfrm>
            <a:off x="3792071" y="2259107"/>
            <a:ext cx="3182470" cy="3287130"/>
          </a:xfrm>
          <a:prstGeom prst="rect">
            <a:avLst/>
          </a:prstGeom>
          <a:noFill/>
          <a:ln>
            <a:noFill/>
          </a:ln>
        </p:spPr>
      </p:pic>
    </p:spTree>
    <p:extLst>
      <p:ext uri="{BB962C8B-B14F-4D97-AF65-F5344CB8AC3E}">
        <p14:creationId xmlns:p14="http://schemas.microsoft.com/office/powerpoint/2010/main" val="408745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637aa7-d664-472d-8622-999f9d76b9f3">
      <Terms xmlns="http://schemas.microsoft.com/office/infopath/2007/PartnerControls"/>
    </lcf76f155ced4ddcb4097134ff3c332f>
    <TaxCatchAll xmlns="956d1f87-6a71-46a5-92b3-c96dd3caceb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35B7FE77F22D4193C0089C75D90BEF" ma:contentTypeVersion="18" ma:contentTypeDescription="Create a new document." ma:contentTypeScope="" ma:versionID="e3c99a29d802596b94e7a02535fb19c8">
  <xsd:schema xmlns:xsd="http://www.w3.org/2001/XMLSchema" xmlns:xs="http://www.w3.org/2001/XMLSchema" xmlns:p="http://schemas.microsoft.com/office/2006/metadata/properties" xmlns:ns2="19637aa7-d664-472d-8622-999f9d76b9f3" xmlns:ns3="956d1f87-6a71-46a5-92b3-c96dd3cacebb" targetNamespace="http://schemas.microsoft.com/office/2006/metadata/properties" ma:root="true" ma:fieldsID="1433c916c3c088c0e8019fc6910c5edd" ns2:_="" ns3:_="">
    <xsd:import namespace="19637aa7-d664-472d-8622-999f9d76b9f3"/>
    <xsd:import namespace="956d1f87-6a71-46a5-92b3-c96dd3cace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37aa7-d664-472d-8622-999f9d76b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d1f87-6a71-46a5-92b3-c96dd3cace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cb0299-6475-4c4b-87ca-4f6315cc431d}" ma:internalName="TaxCatchAll" ma:showField="CatchAllData" ma:web="956d1f87-6a71-46a5-92b3-c96dd3cace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209A8B-D2D5-4138-9403-12165F20A78C}">
  <ds:schemaRefs>
    <ds:schemaRef ds:uri="19637aa7-d664-472d-8622-999f9d76b9f3"/>
    <ds:schemaRef ds:uri="956d1f87-6a71-46a5-92b3-c96dd3caceb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6FBACE-E5D5-446C-B017-E3A909E29D30}">
  <ds:schemaRefs>
    <ds:schemaRef ds:uri="19637aa7-d664-472d-8622-999f9d76b9f3"/>
    <ds:schemaRef ds:uri="956d1f87-6a71-46a5-92b3-c96dd3cace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8F9C9F-2356-4752-8A33-CFD4FF901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72</Slides>
  <Notes>70</Notes>
  <HiddenSlides>0</HiddenSlide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Chehoski, Brooke</dc:creator>
  <cp:revision>31</cp:revision>
  <dcterms:created xsi:type="dcterms:W3CDTF">2024-08-08T18:45:21Z</dcterms:created>
  <dcterms:modified xsi:type="dcterms:W3CDTF">2024-08-09T21:03:47Z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0x010100F235B7FE77F22D4193C0089C75D90BEF</vt:lpwstr>
  </property>
  <property fmtid="{D5CDD505-2E9C-101B-9397-08002B2CF9AE}" pid="3" name="MediaServiceImageTags">
    <vt:lpwstr/>
  </property>
</Properties>
</file>