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1" r:id="rId4"/>
    <p:sldId id="262" r:id="rId5"/>
    <p:sldId id="264" r:id="rId6"/>
    <p:sldId id="265" r:id="rId7"/>
    <p:sldId id="269" r:id="rId8"/>
    <p:sldId id="26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78C143"/>
    <a:srgbClr val="79C144"/>
    <a:srgbClr val="13AEE1"/>
    <a:srgbClr val="11AEE2"/>
    <a:srgbClr val="13AEE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12"/>
    <p:restoredTop sz="94795"/>
  </p:normalViewPr>
  <p:slideViewPr>
    <p:cSldViewPr snapToGrid="0">
      <p:cViewPr varScale="1">
        <p:scale>
          <a:sx n="86" d="100"/>
          <a:sy n="86" d="100"/>
        </p:scale>
        <p:origin x="216" y="8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1133E9-A709-79CF-E0E9-75AD46C0DDF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C9D6640-935D-4E06-E17F-BEADD40409D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F401A8E-93C9-A9CF-3DAA-6F685416CC5B}"/>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E0EF70EB-FA79-B566-E0D5-6822DEBF15A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A61C35-7A46-228A-5F73-3153DC1F4DF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914321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4AC806-3BD3-7DAB-D247-7E9DF13A1BC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9AEF9D-C3D6-DE9E-EB9D-515A6B5696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FCD224-3A3F-E0B9-02D0-86CE188FBA24}"/>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8110316E-6E5F-35C2-0F77-B522122278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12839-B74E-64CE-8D2A-AF74AB6351E9}"/>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1373437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3FB9F64-6846-2707-8DBB-F44503483FE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E5194A4-362C-B2BE-2A19-4E84E213E5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2F5C2B-3EA0-17CD-677F-A37B9C361EA8}"/>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B20D3E5E-8738-A7B1-EFDF-D040DB1CAD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BDBCA-B477-D582-D812-79F29AA730A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4898412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67F679-7B47-DE4C-1FE9-BB94A48C375C}"/>
              </a:ext>
            </a:extLst>
          </p:cNvPr>
          <p:cNvSpPr>
            <a:spLocks noGrp="1"/>
          </p:cNvSpPr>
          <p:nvPr>
            <p:ph type="title"/>
          </p:nvPr>
        </p:nvSpPr>
        <p:spPr/>
        <p:txBody>
          <a:bodyPr/>
          <a:lstStyle>
            <a:lvl1pPr>
              <a:defRPr>
                <a:latin typeface="Calibri" panose="020F0502020204030204" pitchFamily="34" charset="0"/>
                <a:cs typeface="Calibri" panose="020F050202020403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841A63D6-7A27-B8FB-37C2-57915772C461}"/>
              </a:ext>
            </a:extLst>
          </p:cNvPr>
          <p:cNvSpPr>
            <a:spLocks noGrp="1"/>
          </p:cNvSpPr>
          <p:nvPr>
            <p:ph idx="1"/>
          </p:nvPr>
        </p:nvSpPr>
        <p:spPr/>
        <p:txBody>
          <a:bodyPr/>
          <a:lstStyle>
            <a:lvl1pPr>
              <a:defRPr>
                <a:latin typeface="Calibri" panose="020F0502020204030204" pitchFamily="34" charset="0"/>
                <a:cs typeface="Calibri" panose="020F0502020204030204" pitchFamily="34" charset="0"/>
              </a:defRPr>
            </a:lvl1pPr>
            <a:lvl2pPr>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a:defRPr>
                <a:latin typeface="Calibri" panose="020F0502020204030204" pitchFamily="34" charset="0"/>
                <a:cs typeface="Calibri" panose="020F0502020204030204" pitchFamily="34" charset="0"/>
              </a:defRPr>
            </a:lvl4pPr>
            <a:lvl5pPr>
              <a:defRPr>
                <a:latin typeface="Calibri" panose="020F0502020204030204" pitchFamily="34" charset="0"/>
                <a:cs typeface="Calibri" panose="020F050202020403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4878B5-7EFE-92C4-2FB4-584E941BB906}"/>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C5470C3D-0EB2-9706-CB03-6D087C0685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9EA7F5-1106-1B97-0D40-D7C2F63455B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631634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0D641C-3160-0833-899D-7E890091EE3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13F8476-8B49-5BFA-C233-8B8E045D156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7CAA45-CD0A-212B-2789-B9CABACBC8B3}"/>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5" name="Footer Placeholder 4">
            <a:extLst>
              <a:ext uri="{FF2B5EF4-FFF2-40B4-BE49-F238E27FC236}">
                <a16:creationId xmlns:a16="http://schemas.microsoft.com/office/drawing/2014/main" id="{B4AC0081-438A-F2C0-9C89-68F239AA7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3B5BF4-55EE-8E36-BB30-2062ABB1ECE5}"/>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756540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D872F-0963-E196-0907-7CB2815C2AA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88050C-F62E-8E83-BC0C-DF9B6FCAF13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66CF582-8CF6-1E30-CC23-6569BB96C86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6118622-157C-5D9B-481F-D6A4AF2B24BA}"/>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6" name="Footer Placeholder 5">
            <a:extLst>
              <a:ext uri="{FF2B5EF4-FFF2-40B4-BE49-F238E27FC236}">
                <a16:creationId xmlns:a16="http://schemas.microsoft.com/office/drawing/2014/main" id="{AEDB6AAC-AD6F-1D42-3F64-8C383E9D50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2CCD1F-8C6A-4355-F9CE-7106B9E9CE1F}"/>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86502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5DD6D-FA6D-7E1F-398D-7E558709A4B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88050C1-1027-FA3F-AADC-9220DD9901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9BDC66-A975-7161-0635-05903DD11A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AAD90CF-6A9C-A38A-4C20-C615D62AE01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6E88A33-9486-E1EA-8A21-7B72EB1A9F9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3821E3D-99D2-0DBB-7A43-C4E8C0F934C7}"/>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8" name="Footer Placeholder 7">
            <a:extLst>
              <a:ext uri="{FF2B5EF4-FFF2-40B4-BE49-F238E27FC236}">
                <a16:creationId xmlns:a16="http://schemas.microsoft.com/office/drawing/2014/main" id="{07CB331C-A9E5-0E4D-16A0-7951412B2DC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6D20EAD-9AB5-2828-4389-AFA686D97973}"/>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1052239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8D4E1-C366-0FBD-6DEB-864448974C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84D8FA8-317B-24A2-1C29-732E259FA7AE}"/>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4" name="Footer Placeholder 3">
            <a:extLst>
              <a:ext uri="{FF2B5EF4-FFF2-40B4-BE49-F238E27FC236}">
                <a16:creationId xmlns:a16="http://schemas.microsoft.com/office/drawing/2014/main" id="{F580F2A2-5A84-C0C3-EE7A-390367F1A8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789425A-98BD-980F-FB6E-99816944845C}"/>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512492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7775E8D-3FC2-2688-221F-AACC46B49761}"/>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3" name="Footer Placeholder 2">
            <a:extLst>
              <a:ext uri="{FF2B5EF4-FFF2-40B4-BE49-F238E27FC236}">
                <a16:creationId xmlns:a16="http://schemas.microsoft.com/office/drawing/2014/main" id="{98BF7619-E2E6-E14F-AD9F-928095E4774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FC41F6D-32A3-9B38-D714-ACFBC20B1D87}"/>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3978199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E9ABE-8D90-8160-F194-CF582886B2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78D519C-E42F-D48E-155F-31DAB261C6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AAB6E3A-1D57-2A60-006B-D9FBF82EF2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5859B6-DC5D-8560-B542-25B403E793B1}"/>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6" name="Footer Placeholder 5">
            <a:extLst>
              <a:ext uri="{FF2B5EF4-FFF2-40B4-BE49-F238E27FC236}">
                <a16:creationId xmlns:a16="http://schemas.microsoft.com/office/drawing/2014/main" id="{277FBBEA-8D75-633E-FC56-88E4510183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3E90FF0-279D-E8BA-E4A8-C2E1EC4E3B08}"/>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26918954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27CBF2-7C4A-9F63-6EAF-495B01C3DD9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0F10D8A-11C3-73AD-AEF3-DC1939723A7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3F18AB3-B045-FE34-2132-EDA6148BCC2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BF0D37F-3534-61B0-782E-1388C5CF1A70}"/>
              </a:ext>
            </a:extLst>
          </p:cNvPr>
          <p:cNvSpPr>
            <a:spLocks noGrp="1"/>
          </p:cNvSpPr>
          <p:nvPr>
            <p:ph type="dt" sz="half" idx="10"/>
          </p:nvPr>
        </p:nvSpPr>
        <p:spPr/>
        <p:txBody>
          <a:bodyPr/>
          <a:lstStyle/>
          <a:p>
            <a:fld id="{36E7CB6B-F1DD-4642-8388-622CB807932E}" type="datetimeFigureOut">
              <a:rPr lang="en-US" smtClean="0"/>
              <a:t>8/9/24</a:t>
            </a:fld>
            <a:endParaRPr lang="en-US"/>
          </a:p>
        </p:txBody>
      </p:sp>
      <p:sp>
        <p:nvSpPr>
          <p:cNvPr id="6" name="Footer Placeholder 5">
            <a:extLst>
              <a:ext uri="{FF2B5EF4-FFF2-40B4-BE49-F238E27FC236}">
                <a16:creationId xmlns:a16="http://schemas.microsoft.com/office/drawing/2014/main" id="{847FB9B8-C38F-EC25-967C-F88F557A10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16B0FD-47F2-F6B3-C952-D3A84840A78D}"/>
              </a:ext>
            </a:extLst>
          </p:cNvPr>
          <p:cNvSpPr>
            <a:spLocks noGrp="1"/>
          </p:cNvSpPr>
          <p:nvPr>
            <p:ph type="sldNum" sz="quarter" idx="12"/>
          </p:nvPr>
        </p:nvSpPr>
        <p:spPr/>
        <p:txBody>
          <a:bodyPr/>
          <a:lstStyle/>
          <a:p>
            <a:fld id="{01923B1A-20AE-A046-8F2E-8C63C6F6E0B7}" type="slidenum">
              <a:rPr lang="en-US" smtClean="0"/>
              <a:t>‹#›</a:t>
            </a:fld>
            <a:endParaRPr lang="en-US"/>
          </a:p>
        </p:txBody>
      </p:sp>
    </p:spTree>
    <p:extLst>
      <p:ext uri="{BB962C8B-B14F-4D97-AF65-F5344CB8AC3E}">
        <p14:creationId xmlns:p14="http://schemas.microsoft.com/office/powerpoint/2010/main" val="3058518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72F19BF-E7FB-7C4A-018D-43B71C71EB0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959085E4-AFBF-C9B0-659C-092B9A046C7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93E5BDA8-B654-B4EF-0266-34F3F4E8294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82000"/>
                  </a:schemeClr>
                </a:solidFill>
                <a:latin typeface="Calibri" panose="020F0502020204030204" pitchFamily="34" charset="0"/>
              </a:defRPr>
            </a:lvl1pPr>
          </a:lstStyle>
          <a:p>
            <a:fld id="{36E7CB6B-F1DD-4642-8388-622CB807932E}" type="datetimeFigureOut">
              <a:rPr lang="en-US" smtClean="0"/>
              <a:pPr/>
              <a:t>8/9/24</a:t>
            </a:fld>
            <a:endParaRPr lang="en-US" dirty="0"/>
          </a:p>
        </p:txBody>
      </p:sp>
      <p:sp>
        <p:nvSpPr>
          <p:cNvPr id="5" name="Footer Placeholder 4">
            <a:extLst>
              <a:ext uri="{FF2B5EF4-FFF2-40B4-BE49-F238E27FC236}">
                <a16:creationId xmlns:a16="http://schemas.microsoft.com/office/drawing/2014/main" id="{76E12791-C403-C783-FFC7-C5A5256BD7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82000"/>
                  </a:schemeClr>
                </a:solidFill>
                <a:latin typeface="Calibri" panose="020F0502020204030204" pitchFamily="34" charset="0"/>
              </a:defRPr>
            </a:lvl1pPr>
          </a:lstStyle>
          <a:p>
            <a:endParaRPr lang="en-US" dirty="0"/>
          </a:p>
        </p:txBody>
      </p:sp>
      <p:sp>
        <p:nvSpPr>
          <p:cNvPr id="6" name="Slide Number Placeholder 5">
            <a:extLst>
              <a:ext uri="{FF2B5EF4-FFF2-40B4-BE49-F238E27FC236}">
                <a16:creationId xmlns:a16="http://schemas.microsoft.com/office/drawing/2014/main" id="{F24F25C2-E77D-9E3F-FC4E-4185CAD3E1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82000"/>
                  </a:schemeClr>
                </a:solidFill>
                <a:latin typeface="Calibri" panose="020F0502020204030204" pitchFamily="34" charset="0"/>
              </a:defRPr>
            </a:lvl1pPr>
          </a:lstStyle>
          <a:p>
            <a:fld id="{01923B1A-20AE-A046-8F2E-8C63C6F6E0B7}" type="slidenum">
              <a:rPr lang="en-US" smtClean="0"/>
              <a:pPr/>
              <a:t>‹#›</a:t>
            </a:fld>
            <a:endParaRPr lang="en-US" dirty="0"/>
          </a:p>
        </p:txBody>
      </p:sp>
    </p:spTree>
    <p:extLst>
      <p:ext uri="{BB962C8B-B14F-4D97-AF65-F5344CB8AC3E}">
        <p14:creationId xmlns:p14="http://schemas.microsoft.com/office/powerpoint/2010/main" val="17868809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Calibri" panose="020F0502020204030204" pitchFamily="34" charset="0"/>
          <a:ea typeface="+mj-ea"/>
          <a:cs typeface="Calibri" panose="020F050202020403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Calibri" panose="020F0502020204030204" pitchFamily="34" charset="0"/>
          <a:ea typeface="+mn-ea"/>
          <a:cs typeface="Calibri" panose="020F050202020403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omumaryland-my.sharepoint.com/:p:/r/personal/jfcox_som_umaryland_edu/_layouts/15/Doc.aspx?sourcedoc=%7B99514758-3BE6-44AA-B9C4-ECA0EB0B5182%7D&amp;file=TOPIC%20C%20Slides_for%20SC.pptx&amp;action=edit&amp;mobileredirect=true&amp;wdsle=0"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07C62094-2A94-E5BE-D78F-9848806C2B7D}"/>
              </a:ext>
            </a:extLst>
          </p:cNvPr>
          <p:cNvSpPr txBox="1"/>
          <p:nvPr/>
        </p:nvSpPr>
        <p:spPr>
          <a:xfrm>
            <a:off x="0" y="2036725"/>
            <a:ext cx="12192000" cy="1015663"/>
          </a:xfrm>
          <a:prstGeom prst="rect">
            <a:avLst/>
          </a:prstGeom>
          <a:solidFill>
            <a:srgbClr val="13AEE1"/>
          </a:solidFill>
        </p:spPr>
        <p:txBody>
          <a:bodyPr wrap="square" rtlCol="0">
            <a:spAutoFit/>
          </a:bodyPr>
          <a:lstStyle/>
          <a:p>
            <a:pPr algn="ctr"/>
            <a:r>
              <a:rPr lang="en-US" sz="6000" b="1" dirty="0">
                <a:latin typeface="Calibri" panose="020F0502020204030204" pitchFamily="34" charset="0"/>
                <a:cs typeface="Calibri" panose="020F0502020204030204" pitchFamily="34" charset="0"/>
              </a:rPr>
              <a:t>The Guide</a:t>
            </a:r>
          </a:p>
        </p:txBody>
      </p:sp>
      <p:sp>
        <p:nvSpPr>
          <p:cNvPr id="5" name="TextBox 4">
            <a:extLst>
              <a:ext uri="{FF2B5EF4-FFF2-40B4-BE49-F238E27FC236}">
                <a16:creationId xmlns:a16="http://schemas.microsoft.com/office/drawing/2014/main" id="{B96A6FAB-B616-EEDC-E6F1-F268DBB6DF9F}"/>
              </a:ext>
            </a:extLst>
          </p:cNvPr>
          <p:cNvSpPr txBox="1"/>
          <p:nvPr/>
        </p:nvSpPr>
        <p:spPr>
          <a:xfrm>
            <a:off x="0" y="3304140"/>
            <a:ext cx="12192000" cy="1200329"/>
          </a:xfrm>
          <a:prstGeom prst="rect">
            <a:avLst/>
          </a:prstGeom>
          <a:solidFill>
            <a:srgbClr val="78C143"/>
          </a:solidFill>
        </p:spPr>
        <p:txBody>
          <a:bodyPr wrap="square" rtlCol="0">
            <a:spAutoFit/>
          </a:bodyPr>
          <a:lstStyle/>
          <a:p>
            <a:pPr algn="ctr"/>
            <a:r>
              <a:rPr lang="en-US" sz="3600" dirty="0">
                <a:latin typeface="Calibri" panose="020F0502020204030204" pitchFamily="34" charset="0"/>
                <a:cs typeface="Calibri" panose="020F0502020204030204" pitchFamily="34" charset="0"/>
              </a:rPr>
              <a:t>Understanding Mental Health </a:t>
            </a:r>
            <a:br>
              <a:rPr lang="en-US" sz="3600" dirty="0">
                <a:latin typeface="Calibri" panose="020F0502020204030204" pitchFamily="34" charset="0"/>
                <a:cs typeface="Calibri" panose="020F0502020204030204" pitchFamily="34" charset="0"/>
              </a:rPr>
            </a:br>
            <a:r>
              <a:rPr lang="en-US" sz="3600" dirty="0">
                <a:latin typeface="Calibri" panose="020F0502020204030204" pitchFamily="34" charset="0"/>
                <a:cs typeface="Calibri" panose="020F0502020204030204" pitchFamily="34" charset="0"/>
              </a:rPr>
              <a:t>and Mental Illness</a:t>
            </a:r>
          </a:p>
        </p:txBody>
      </p:sp>
    </p:spTree>
    <p:extLst>
      <p:ext uri="{BB962C8B-B14F-4D97-AF65-F5344CB8AC3E}">
        <p14:creationId xmlns:p14="http://schemas.microsoft.com/office/powerpoint/2010/main" val="1703760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a:extLst>
              <a:ext uri="{FF2B5EF4-FFF2-40B4-BE49-F238E27FC236}">
                <a16:creationId xmlns:a16="http://schemas.microsoft.com/office/drawing/2014/main" id="{4B514CE4-4E06-4136-4126-7F6BFF0616B9}"/>
              </a:ext>
            </a:extLst>
          </p:cNvPr>
          <p:cNvSpPr/>
          <p:nvPr/>
        </p:nvSpPr>
        <p:spPr>
          <a:xfrm>
            <a:off x="0" y="3429000"/>
            <a:ext cx="10515601" cy="648300"/>
          </a:xfrm>
          <a:prstGeom prst="roundRect">
            <a:avLst/>
          </a:prstGeom>
          <a:solidFill>
            <a:srgbClr val="78C14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latin typeface="Calibri" panose="020F0502020204030204" pitchFamily="34" charset="0"/>
            </a:endParaRPr>
          </a:p>
        </p:txBody>
      </p:sp>
      <p:sp>
        <p:nvSpPr>
          <p:cNvPr id="3" name="Content Placeholder 2">
            <a:extLst>
              <a:ext uri="{FF2B5EF4-FFF2-40B4-BE49-F238E27FC236}">
                <a16:creationId xmlns:a16="http://schemas.microsoft.com/office/drawing/2014/main" id="{7860C1CA-57D8-6D00-A8E6-DCA8B7C70CF3}"/>
              </a:ext>
            </a:extLst>
          </p:cNvPr>
          <p:cNvSpPr>
            <a:spLocks noGrp="1"/>
          </p:cNvSpPr>
          <p:nvPr>
            <p:ph idx="1"/>
          </p:nvPr>
        </p:nvSpPr>
        <p:spPr/>
        <p:txBody>
          <a:bodyPr/>
          <a:lstStyle/>
          <a:p>
            <a:pPr marL="342900" indent="-292100">
              <a:lnSpc>
                <a:spcPct val="80000"/>
              </a:lnSpc>
              <a:spcBef>
                <a:spcPts val="800"/>
              </a:spcBef>
              <a:buClr>
                <a:schemeClr val="dk1"/>
              </a:buClr>
              <a:buSzPts val="2000"/>
            </a:pPr>
            <a:r>
              <a:rPr lang="en-US" dirty="0">
                <a:latin typeface="Calibri"/>
                <a:cs typeface="Calibri"/>
                <a:sym typeface="Calibri"/>
              </a:rPr>
              <a:t>Topic A:  What is mental health?</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chemeClr val="dk1"/>
              </a:buClr>
              <a:buSzPts val="2000"/>
              <a:buChar char="•"/>
            </a:pPr>
            <a:r>
              <a:rPr lang="en-US" sz="2800" dirty="0">
                <a:latin typeface="Calibri"/>
                <a:ea typeface="Calibri"/>
                <a:cs typeface="Calibri"/>
                <a:sym typeface="Calibri"/>
              </a:rPr>
              <a:t>Topic B:  How is the brain involved in mental health?</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b="1" dirty="0">
                <a:solidFill>
                  <a:schemeClr val="bg1"/>
                </a:solidFill>
                <a:latin typeface="Calibri"/>
                <a:ea typeface="Calibri"/>
                <a:cs typeface="Calibri"/>
                <a:sym typeface="Calibri"/>
              </a:rPr>
              <a:t>Topic C:  What is stigma?</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dirty="0">
                <a:latin typeface="Calibri"/>
                <a:ea typeface="Calibri"/>
                <a:cs typeface="Calibri"/>
                <a:sym typeface="Calibri"/>
              </a:rPr>
              <a:t>Topic D:  How can a person find support? </a:t>
            </a:r>
          </a:p>
          <a:p>
            <a:pPr marL="342900" lvl="0" indent="-165100" algn="l" rtl="0">
              <a:lnSpc>
                <a:spcPct val="80000"/>
              </a:lnSpc>
              <a:spcBef>
                <a:spcPts val="800"/>
              </a:spcBef>
              <a:spcAft>
                <a:spcPts val="0"/>
              </a:spcAft>
              <a:buNone/>
            </a:pPr>
            <a:endParaRPr lang="en-US" sz="2800" dirty="0">
              <a:latin typeface="Calibri"/>
              <a:ea typeface="Calibri"/>
              <a:cs typeface="Calibri"/>
              <a:sym typeface="Calibri"/>
            </a:endParaRPr>
          </a:p>
          <a:p>
            <a:pPr marL="342900" lvl="0" indent="-292100" algn="l" rtl="0">
              <a:lnSpc>
                <a:spcPct val="80000"/>
              </a:lnSpc>
              <a:spcBef>
                <a:spcPts val="800"/>
              </a:spcBef>
              <a:spcAft>
                <a:spcPts val="0"/>
              </a:spcAft>
              <a:buClr>
                <a:srgbClr val="000000"/>
              </a:buClr>
              <a:buSzPts val="2000"/>
              <a:buChar char="•"/>
            </a:pPr>
            <a:r>
              <a:rPr lang="en-US" sz="2800" dirty="0">
                <a:latin typeface="Calibri"/>
                <a:ea typeface="Calibri"/>
                <a:cs typeface="Calibri"/>
                <a:sym typeface="Calibri"/>
              </a:rPr>
              <a:t>Topic E:  How can positive mental health be maintained?</a:t>
            </a:r>
          </a:p>
        </p:txBody>
      </p:sp>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Table of Contents</a:t>
            </a:r>
            <a:endParaRPr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088489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4334164" y="1982425"/>
            <a:ext cx="7442200" cy="3378345"/>
          </a:xfrm>
        </p:spPr>
        <p:txBody>
          <a:bodyPr/>
          <a:lstStyle/>
          <a:p>
            <a:pPr marL="0" indent="0">
              <a:buNone/>
            </a:pPr>
            <a:r>
              <a:rPr lang="en-US" sz="2800" b="0" i="0" u="none" strike="noStrike" cap="none" dirty="0">
                <a:solidFill>
                  <a:srgbClr val="000000"/>
                </a:solidFill>
                <a:latin typeface="Calibri"/>
                <a:ea typeface="Calibri"/>
                <a:cs typeface="Calibri"/>
                <a:sym typeface="Calibri"/>
              </a:rPr>
              <a:t>Research reported in this work was funded through a Patient-Centered Outcomes Research Institute (PCORI) Project Program Award (IHS-2018C1-10928). The views in this work are solely the responsibility of the authors and do not necessarily represent the views of the Patient-Centered Outcomes Research Institute (PCORI), its Board of Governors, or Methodology Committee.</a:t>
            </a:r>
          </a:p>
        </p:txBody>
      </p:sp>
      <p:pic>
        <p:nvPicPr>
          <p:cNvPr id="8" name="Google Shape;175;g2ec4152fb3b_0_0">
            <a:extLst>
              <a:ext uri="{FF2B5EF4-FFF2-40B4-BE49-F238E27FC236}">
                <a16:creationId xmlns:a16="http://schemas.microsoft.com/office/drawing/2014/main" id="{D8A25847-F758-C2D8-DB61-7146BECA78B8}"/>
              </a:ext>
            </a:extLst>
          </p:cNvPr>
          <p:cNvPicPr preferRelativeResize="0"/>
          <p:nvPr/>
        </p:nvPicPr>
        <p:blipFill rotWithShape="1">
          <a:blip r:embed="rId2">
            <a:alphaModFix/>
          </a:blip>
          <a:srcRect/>
          <a:stretch/>
        </p:blipFill>
        <p:spPr>
          <a:xfrm>
            <a:off x="720438" y="2309555"/>
            <a:ext cx="2881744" cy="2175213"/>
          </a:xfrm>
          <a:prstGeom prst="rect">
            <a:avLst/>
          </a:prstGeom>
          <a:noFill/>
          <a:ln>
            <a:noFill/>
          </a:ln>
        </p:spPr>
      </p:pic>
    </p:spTree>
    <p:extLst>
      <p:ext uri="{BB962C8B-B14F-4D97-AF65-F5344CB8AC3E}">
        <p14:creationId xmlns:p14="http://schemas.microsoft.com/office/powerpoint/2010/main" val="263112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Acknowledgements: The Guide Citations</a:t>
            </a:r>
            <a:endParaRPr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E35637F4-BF14-1C26-ACDF-CC1A55DA317E}"/>
              </a:ext>
            </a:extLst>
          </p:cNvPr>
          <p:cNvSpPr>
            <a:spLocks noGrp="1"/>
          </p:cNvSpPr>
          <p:nvPr>
            <p:ph idx="1"/>
          </p:nvPr>
        </p:nvSpPr>
        <p:spPr>
          <a:xfrm>
            <a:off x="616527" y="2008908"/>
            <a:ext cx="10536382" cy="3845792"/>
          </a:xfrm>
        </p:spPr>
        <p:txBody>
          <a:bodyPr>
            <a:normAutofit fontScale="85000" lnSpcReduction="20000"/>
          </a:bodyPr>
          <a:lstStyle/>
          <a:p>
            <a:pPr marL="469900" marR="0" lvl="0" indent="-469900" algn="l" rtl="0">
              <a:lnSpc>
                <a:spcPct val="115000"/>
              </a:lnSpc>
              <a:spcBef>
                <a:spcPts val="0"/>
              </a:spcBef>
              <a:spcAft>
                <a:spcPts val="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McLuckie</a:t>
            </a:r>
            <a:r>
              <a:rPr lang="en-US" sz="2800" b="0" i="0" u="none" strike="noStrike" cap="none" dirty="0">
                <a:solidFill>
                  <a:srgbClr val="000000"/>
                </a:solidFill>
                <a:latin typeface="Calibri"/>
                <a:ea typeface="Calibri"/>
                <a:cs typeface="Calibri"/>
                <a:sym typeface="Calibri"/>
              </a:rPr>
              <a:t>, A., Kutcher, S., Wei, Y (Co-PI)., &amp; Weaver, C. (2014). Sustained improvements in students’ mental health literacy with use of a mental health curriculum in Canadian schools. BMC Psychiatry, 14(1), 379.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10.1186/s12888-014-0379-4 (The Guide) </a:t>
            </a:r>
          </a:p>
          <a:p>
            <a:pPr marL="469900" marR="0" lvl="0" indent="-469900" algn="l" rtl="0">
              <a:lnSpc>
                <a:spcPct val="115000"/>
              </a:lnSpc>
              <a:spcBef>
                <a:spcPts val="0"/>
              </a:spcBef>
              <a:spcAft>
                <a:spcPts val="0"/>
              </a:spcAft>
              <a:buClr>
                <a:srgbClr val="000000"/>
              </a:buClr>
              <a:buSzPts val="1800"/>
              <a:buFont typeface="Arial"/>
              <a:buNone/>
            </a:pPr>
            <a:endParaRPr lang="en-US" sz="2800" b="0" i="0" u="none" strike="noStrike" cap="none" dirty="0">
              <a:solidFill>
                <a:srgbClr val="000000"/>
              </a:solidFill>
              <a:latin typeface="Calibri"/>
              <a:ea typeface="Calibri"/>
              <a:cs typeface="Calibri"/>
              <a:sym typeface="Calibri"/>
            </a:endParaRPr>
          </a:p>
          <a:p>
            <a:pPr marL="469900" marR="0" lvl="0" indent="-469900" algn="l" rtl="0">
              <a:lnSpc>
                <a:spcPct val="115000"/>
              </a:lnSpc>
              <a:spcBef>
                <a:spcPts val="0"/>
              </a:spcBef>
              <a:spcAft>
                <a:spcPts val="800"/>
              </a:spcAft>
              <a:buClr>
                <a:srgbClr val="000000"/>
              </a:buClr>
              <a:buSzPts val="1800"/>
              <a:buFont typeface="Arial"/>
              <a:buNone/>
            </a:pPr>
            <a:r>
              <a:rPr lang="en-US" sz="2800" b="0" i="0" u="none" strike="noStrike" cap="none" dirty="0" err="1">
                <a:solidFill>
                  <a:srgbClr val="000000"/>
                </a:solidFill>
                <a:latin typeface="Calibri"/>
                <a:ea typeface="Calibri"/>
                <a:cs typeface="Calibri"/>
                <a:sym typeface="Calibri"/>
              </a:rPr>
              <a:t>Milin</a:t>
            </a:r>
            <a:r>
              <a:rPr lang="en-US" sz="2800" b="0" i="0" u="none" strike="noStrike" cap="none" dirty="0">
                <a:solidFill>
                  <a:srgbClr val="000000"/>
                </a:solidFill>
                <a:latin typeface="Calibri"/>
                <a:ea typeface="Calibri"/>
                <a:cs typeface="Calibri"/>
                <a:sym typeface="Calibri"/>
              </a:rPr>
              <a:t>, R., Kutcher, S., Lewis, S., Walker, S., Wei, Y (Contributor)., </a:t>
            </a:r>
            <a:r>
              <a:rPr lang="en-US" sz="2800" b="0" i="0" u="none" strike="noStrike" cap="none" dirty="0" err="1">
                <a:solidFill>
                  <a:srgbClr val="000000"/>
                </a:solidFill>
                <a:latin typeface="Calibri"/>
                <a:ea typeface="Calibri"/>
                <a:cs typeface="Calibri"/>
                <a:sym typeface="Calibri"/>
              </a:rPr>
              <a:t>Ferrill</a:t>
            </a:r>
            <a:r>
              <a:rPr lang="en-US" sz="2800" b="0" i="0" u="none" strike="noStrike" cap="none" dirty="0">
                <a:solidFill>
                  <a:srgbClr val="000000"/>
                </a:solidFill>
                <a:latin typeface="Calibri"/>
                <a:ea typeface="Calibri"/>
                <a:cs typeface="Calibri"/>
                <a:sym typeface="Calibri"/>
              </a:rPr>
              <a:t>, N., &amp; Armstrong, M. (2016). Impact of a mental health curriculum on knowledge and stigma among high school students: a randomized controlled trial. Journal of American Academy of Child and Adolescent Psychiatry, 55(5), 383-391.e1. </a:t>
            </a:r>
            <a:r>
              <a:rPr lang="en-US" sz="2800" b="0" i="0" u="none" strike="noStrike" cap="none" dirty="0" err="1">
                <a:solidFill>
                  <a:srgbClr val="000000"/>
                </a:solidFill>
                <a:latin typeface="Calibri"/>
                <a:ea typeface="Calibri"/>
                <a:cs typeface="Calibri"/>
                <a:sym typeface="Calibri"/>
              </a:rPr>
              <a:t>doi</a:t>
            </a:r>
            <a:r>
              <a:rPr lang="en-US" sz="2800" b="0" i="0" u="none" strike="noStrike" cap="none" dirty="0">
                <a:solidFill>
                  <a:srgbClr val="000000"/>
                </a:solidFill>
                <a:latin typeface="Calibri"/>
                <a:ea typeface="Calibri"/>
                <a:cs typeface="Calibri"/>
                <a:sym typeface="Calibri"/>
              </a:rPr>
              <a:t>: 10.1016/j.jaac.2016.02.018  (The Guide 2016 RCT)</a:t>
            </a:r>
          </a:p>
        </p:txBody>
      </p:sp>
    </p:spTree>
    <p:extLst>
      <p:ext uri="{BB962C8B-B14F-4D97-AF65-F5344CB8AC3E}">
        <p14:creationId xmlns:p14="http://schemas.microsoft.com/office/powerpoint/2010/main" val="2490030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Slide Notes</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fontScale="92500"/>
          </a:bodyPr>
          <a:lstStyle/>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deck follows the same format. Once you are comfortable with the layout and process for Topic A, the rest should be very easy to follow.</a:t>
            </a:r>
            <a:endParaRPr lang="en-US" sz="44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Each slide includes presenter notes that include the following elements, as applicable:</a:t>
            </a:r>
            <a:endParaRPr lang="en-US" sz="44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Say</a:t>
            </a:r>
            <a:r>
              <a:rPr lang="en-US" dirty="0">
                <a:solidFill>
                  <a:schemeClr val="dk1"/>
                </a:solidFill>
                <a:latin typeface="Calibri"/>
                <a:ea typeface="Calibri"/>
                <a:cs typeface="Calibri"/>
                <a:sym typeface="Calibri"/>
              </a:rPr>
              <a:t> – a brief script you can follow or adapt to fit your style and classroom needs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Ask</a:t>
            </a:r>
            <a:r>
              <a:rPr lang="en-US" dirty="0">
                <a:solidFill>
                  <a:schemeClr val="dk1"/>
                </a:solidFill>
                <a:latin typeface="Calibri"/>
                <a:ea typeface="Calibri"/>
                <a:cs typeface="Calibri"/>
                <a:sym typeface="Calibri"/>
              </a:rPr>
              <a:t> – question(s) to initiate conversation and engagement with students</a:t>
            </a:r>
            <a:endParaRPr lang="en-US" sz="4000" dirty="0"/>
          </a:p>
          <a:p>
            <a:pPr marL="521970" lvl="1" indent="0" algn="l" rtl="0">
              <a:lnSpc>
                <a:spcPct val="90000"/>
              </a:lnSpc>
              <a:spcBef>
                <a:spcPts val="750"/>
              </a:spcBef>
              <a:spcAft>
                <a:spcPts val="0"/>
              </a:spcAft>
              <a:buSzPct val="186666"/>
              <a:buNone/>
            </a:pPr>
            <a:r>
              <a:rPr lang="en-US" b="1" dirty="0">
                <a:solidFill>
                  <a:schemeClr val="dk1"/>
                </a:solidFill>
                <a:latin typeface="Calibri"/>
                <a:ea typeface="Calibri"/>
                <a:cs typeface="Calibri"/>
                <a:sym typeface="Calibri"/>
              </a:rPr>
              <a:t>	Do</a:t>
            </a:r>
            <a:r>
              <a:rPr lang="en-US" dirty="0">
                <a:solidFill>
                  <a:schemeClr val="dk1"/>
                </a:solidFill>
                <a:latin typeface="Calibri"/>
                <a:ea typeface="Calibri"/>
                <a:cs typeface="Calibri"/>
                <a:sym typeface="Calibri"/>
              </a:rPr>
              <a:t> – an action you can initiate (e.g., “call on a few students to respond.”)</a:t>
            </a:r>
            <a:endParaRPr lang="en-US" sz="4000" dirty="0"/>
          </a:p>
          <a:p>
            <a:pPr marL="323850" lvl="0" indent="-259080" algn="l" rtl="0">
              <a:lnSpc>
                <a:spcPct val="90000"/>
              </a:lnSpc>
              <a:spcBef>
                <a:spcPts val="750"/>
              </a:spcBef>
              <a:spcAft>
                <a:spcPts val="0"/>
              </a:spcAft>
              <a:buSzPct val="175000"/>
              <a:buFont typeface="Calibri"/>
              <a:buChar char="-"/>
            </a:pPr>
            <a:r>
              <a:rPr lang="en-US" dirty="0">
                <a:solidFill>
                  <a:schemeClr val="dk1"/>
                </a:solidFill>
                <a:latin typeface="Calibri"/>
                <a:ea typeface="Calibri"/>
                <a:cs typeface="Calibri"/>
                <a:sym typeface="Calibri"/>
              </a:rPr>
              <a:t>Some slides offer options in the notes section for how you might facilitate each activity. Educators should be able to quickly review the slide deck and accompanying notes before implementing in the classroom.</a:t>
            </a:r>
          </a:p>
        </p:txBody>
      </p:sp>
    </p:spTree>
    <p:extLst>
      <p:ext uri="{BB962C8B-B14F-4D97-AF65-F5344CB8AC3E}">
        <p14:creationId xmlns:p14="http://schemas.microsoft.com/office/powerpoint/2010/main" val="3473126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Outline for Topic C</a:t>
            </a:r>
            <a:endParaRPr sz="3200" dirty="0">
              <a:latin typeface="Calibri" panose="020F0502020204030204" pitchFamily="34" charset="0"/>
              <a:cs typeface="Calibri" panose="020F0502020204030204" pitchFamily="34" charset="0"/>
            </a:endParaRPr>
          </a:p>
        </p:txBody>
      </p:sp>
      <p:graphicFrame>
        <p:nvGraphicFramePr>
          <p:cNvPr id="3" name="Google Shape;115;g2df5c05e784_0_0">
            <a:extLst>
              <a:ext uri="{FF2B5EF4-FFF2-40B4-BE49-F238E27FC236}">
                <a16:creationId xmlns:a16="http://schemas.microsoft.com/office/drawing/2014/main" id="{5F8EDED6-49E3-13FE-8CBC-7444CC282456}"/>
              </a:ext>
            </a:extLst>
          </p:cNvPr>
          <p:cNvGraphicFramePr/>
          <p:nvPr>
            <p:extLst>
              <p:ext uri="{D42A27DB-BD31-4B8C-83A1-F6EECF244321}">
                <p14:modId xmlns:p14="http://schemas.microsoft.com/office/powerpoint/2010/main" val="3525501407"/>
              </p:ext>
            </p:extLst>
          </p:nvPr>
        </p:nvGraphicFramePr>
        <p:xfrm>
          <a:off x="2181224" y="1423669"/>
          <a:ext cx="8424450" cy="4447520"/>
        </p:xfrm>
        <a:graphic>
          <a:graphicData uri="http://schemas.openxmlformats.org/drawingml/2006/table">
            <a:tbl>
              <a:tblPr bandRow="1">
                <a:noFill/>
              </a:tblPr>
              <a:tblGrid>
                <a:gridCol w="3354025">
                  <a:extLst>
                    <a:ext uri="{9D8B030D-6E8A-4147-A177-3AD203B41FA5}">
                      <a16:colId xmlns:a16="http://schemas.microsoft.com/office/drawing/2014/main" val="20000"/>
                    </a:ext>
                  </a:extLst>
                </a:gridCol>
                <a:gridCol w="5070425">
                  <a:extLst>
                    <a:ext uri="{9D8B030D-6E8A-4147-A177-3AD203B41FA5}">
                      <a16:colId xmlns:a16="http://schemas.microsoft.com/office/drawing/2014/main" val="20001"/>
                    </a:ext>
                  </a:extLst>
                </a:gridCol>
              </a:tblGrid>
              <a:tr h="438600">
                <a:tc gridSpan="2">
                  <a:txBody>
                    <a:bodyPr/>
                    <a:lstStyle/>
                    <a:p>
                      <a:pPr marL="0" marR="0" lvl="0" indent="0" algn="ctr" rtl="0">
                        <a:lnSpc>
                          <a:spcPct val="100000"/>
                        </a:lnSpc>
                        <a:spcBef>
                          <a:spcPts val="0"/>
                        </a:spcBef>
                        <a:spcAft>
                          <a:spcPts val="0"/>
                        </a:spcAft>
                        <a:buNone/>
                      </a:pPr>
                      <a:r>
                        <a:rPr lang="en-US" sz="1600" b="1" u="none" strike="noStrike" cap="none" dirty="0">
                          <a:latin typeface="Calibri"/>
                          <a:ea typeface="Calibri"/>
                          <a:cs typeface="Calibri"/>
                          <a:sym typeface="Calibri"/>
                        </a:rPr>
                        <a:t>Topic C: </a:t>
                      </a:r>
                      <a:endParaRPr sz="1600" u="none" strike="noStrike" cap="none" dirty="0">
                        <a:latin typeface="Calibri"/>
                        <a:ea typeface="Calibri"/>
                        <a:cs typeface="Calibri"/>
                        <a:sym typeface="Calibri"/>
                      </a:endParaRPr>
                    </a:p>
                    <a:p>
                      <a:pPr marL="0" marR="0" lvl="0" indent="0" algn="ctr" rtl="0">
                        <a:lnSpc>
                          <a:spcPct val="100000"/>
                        </a:lnSpc>
                        <a:spcBef>
                          <a:spcPts val="0"/>
                        </a:spcBef>
                        <a:spcAft>
                          <a:spcPts val="0"/>
                        </a:spcAft>
                        <a:buNone/>
                      </a:pPr>
                      <a:r>
                        <a:rPr lang="en-US" sz="1600" b="1" u="none" strike="noStrike" cap="none" dirty="0">
                          <a:latin typeface="Calibri"/>
                          <a:ea typeface="Calibri"/>
                          <a:cs typeface="Calibri"/>
                          <a:sym typeface="Calibri"/>
                        </a:rPr>
                        <a:t>What is Stigma? </a:t>
                      </a:r>
                      <a:endParaRPr sz="1600" u="none" strike="noStrike" cap="none" dirty="0">
                        <a:latin typeface="Calibri"/>
                        <a:ea typeface="Calibri"/>
                        <a:cs typeface="Calibri"/>
                        <a:sym typeface="Calibri"/>
                      </a:endParaRPr>
                    </a:p>
                  </a:txBody>
                  <a:tcPr marL="121925" marR="121925"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hMerge="1">
                  <a:txBody>
                    <a:bodyPr/>
                    <a:lstStyle/>
                    <a:p>
                      <a:endParaRPr lang="en-US"/>
                    </a:p>
                  </a:txBody>
                  <a:tcPr/>
                </a:tc>
                <a:extLst>
                  <a:ext uri="{0D108BD9-81ED-4DB2-BD59-A6C34878D82A}">
                    <a16:rowId xmlns:a16="http://schemas.microsoft.com/office/drawing/2014/main" val="10000"/>
                  </a:ext>
                </a:extLst>
              </a:tr>
              <a:tr h="438600">
                <a:tc>
                  <a:txBody>
                    <a:bodyPr/>
                    <a:lstStyle/>
                    <a:p>
                      <a:pPr marL="342900" marR="0" lvl="0" indent="-342900" algn="l" rtl="0">
                        <a:lnSpc>
                          <a:spcPct val="100000"/>
                        </a:lnSpc>
                        <a:spcBef>
                          <a:spcPts val="0"/>
                        </a:spcBef>
                        <a:spcAft>
                          <a:spcPts val="0"/>
                        </a:spcAft>
                        <a:buClr>
                          <a:srgbClr val="000000"/>
                        </a:buClr>
                        <a:buSzPts val="1600"/>
                        <a:buFont typeface="Arial"/>
                        <a:buAutoNum type="arabicPeriod"/>
                      </a:pPr>
                      <a:r>
                        <a:rPr lang="en-US" sz="1600" b="1" u="none" strike="noStrike" cap="none">
                          <a:latin typeface="Calibri"/>
                          <a:ea typeface="Calibri"/>
                          <a:cs typeface="Calibri"/>
                          <a:sym typeface="Calibri"/>
                        </a:rPr>
                        <a:t>Background Information for Facilitators </a:t>
                      </a:r>
                      <a:r>
                        <a:rPr lang="en-US" sz="1600" u="none" strike="noStrike" cap="none">
                          <a:latin typeface="Calibri"/>
                          <a:ea typeface="Calibri"/>
                          <a:cs typeface="Calibri"/>
                          <a:sym typeface="Calibri"/>
                        </a:rPr>
                        <a:t> </a:t>
                      </a:r>
                      <a:endParaRPr sz="160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US" sz="1600" u="none" strike="noStrike" cap="none">
                          <a:latin typeface="Calibri"/>
                          <a:ea typeface="Calibri"/>
                          <a:cs typeface="Calibri"/>
                          <a:sym typeface="Calibri"/>
                        </a:rPr>
                        <a:t>Topic C Knowledge for Facilitators </a:t>
                      </a:r>
                      <a:endParaRPr sz="1600" u="none" strike="noStrike" cap="none">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1"/>
                  </a:ext>
                </a:extLst>
              </a:tr>
              <a:tr h="614050">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2"/>
                      </a:pPr>
                      <a:r>
                        <a:rPr lang="en-US" sz="1600" b="1" u="none" strike="noStrike" cap="none">
                          <a:latin typeface="Calibri"/>
                          <a:ea typeface="Calibri"/>
                          <a:cs typeface="Calibri"/>
                          <a:sym typeface="Calibri"/>
                        </a:rPr>
                        <a:t>Introduction:</a:t>
                      </a:r>
                      <a:r>
                        <a:rPr lang="en-US" sz="1600" u="none" strike="noStrike" cap="none">
                          <a:latin typeface="Calibri"/>
                          <a:ea typeface="Calibri"/>
                          <a:cs typeface="Calibri"/>
                          <a:sym typeface="Calibri"/>
                        </a:rPr>
                        <a:t> </a:t>
                      </a:r>
                      <a:endParaRPr sz="160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US" sz="1600" u="none" strike="noStrike" cap="none">
                          <a:latin typeface="Calibri"/>
                          <a:ea typeface="Calibri"/>
                          <a:cs typeface="Calibri"/>
                          <a:sym typeface="Calibri"/>
                        </a:rPr>
                        <a:t>Core topics include: Defining stigma, discussing discrimination, and addressing mental health myths vs. realities</a:t>
                      </a:r>
                      <a:endParaRPr sz="160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2"/>
                  </a:ext>
                </a:extLst>
              </a:tr>
              <a:tr h="438600">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3"/>
                      </a:pPr>
                      <a:r>
                        <a:rPr lang="en-US" sz="1600" b="1" u="none" strike="noStrike" cap="none">
                          <a:highlight>
                            <a:srgbClr val="D9D9D9"/>
                          </a:highlight>
                          <a:latin typeface="Calibri"/>
                          <a:ea typeface="Calibri"/>
                          <a:cs typeface="Calibri"/>
                          <a:sym typeface="Calibri"/>
                        </a:rPr>
                        <a:t>Review:</a:t>
                      </a:r>
                      <a:r>
                        <a:rPr lang="en-US" sz="1600" u="none" strike="noStrike" cap="none">
                          <a:highlight>
                            <a:srgbClr val="D9D9D9"/>
                          </a:highlight>
                          <a:latin typeface="Calibri"/>
                          <a:ea typeface="Calibri"/>
                          <a:cs typeface="Calibri"/>
                          <a:sym typeface="Calibri"/>
                        </a:rPr>
                        <a:t> </a:t>
                      </a:r>
                      <a:endParaRPr sz="1600">
                        <a:latin typeface="Calibri"/>
                        <a:ea typeface="Calibri"/>
                        <a:cs typeface="Calibri"/>
                        <a:sym typeface="Calibri"/>
                      </a:endParaRPr>
                    </a:p>
                    <a:p>
                      <a:pPr marL="0" marR="0" lvl="0" indent="0" algn="l" rtl="0">
                        <a:lnSpc>
                          <a:spcPct val="100000"/>
                        </a:lnSpc>
                        <a:spcBef>
                          <a:spcPts val="0"/>
                        </a:spcBef>
                        <a:spcAft>
                          <a:spcPts val="0"/>
                        </a:spcAft>
                        <a:buNone/>
                      </a:pPr>
                      <a:r>
                        <a:rPr lang="en-US" sz="1600" b="1" u="none" strike="noStrike" cap="none">
                          <a:highlight>
                            <a:srgbClr val="D9D9D9"/>
                          </a:highlight>
                          <a:latin typeface="Calibri"/>
                          <a:ea typeface="Calibri"/>
                          <a:cs typeface="Calibri"/>
                          <a:sym typeface="Calibri"/>
                        </a:rPr>
                        <a:t> </a:t>
                      </a:r>
                      <a:r>
                        <a:rPr lang="en-US" sz="1600" u="none" strike="noStrike" cap="none">
                          <a:highlight>
                            <a:srgbClr val="D9D9D9"/>
                          </a:highlight>
                          <a:latin typeface="Calibri"/>
                          <a:ea typeface="Calibri"/>
                          <a:cs typeface="Calibri"/>
                          <a:sym typeface="Calibri"/>
                        </a:rPr>
                        <a:t> </a:t>
                      </a:r>
                      <a:endParaRPr sz="1600" u="none" strike="noStrike" cap="none">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None/>
                      </a:pPr>
                      <a:r>
                        <a:rPr lang="en-US" sz="1600" u="none" strike="noStrike" cap="none">
                          <a:highlight>
                            <a:srgbClr val="D9D9D9"/>
                          </a:highlight>
                          <a:latin typeface="Calibri"/>
                          <a:ea typeface="Calibri"/>
                          <a:cs typeface="Calibri"/>
                          <a:sym typeface="Calibri"/>
                        </a:rPr>
                        <a:t>Rules and Incentive System (if available)  </a:t>
                      </a:r>
                      <a:endParaRPr sz="1600" u="none" strike="noStrike" cap="none">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3"/>
                  </a:ext>
                </a:extLst>
              </a:tr>
              <a:tr h="569400">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4"/>
                      </a:pPr>
                      <a:r>
                        <a:rPr lang="en-US" sz="1600" b="1" u="none" strike="noStrike" cap="none">
                          <a:latin typeface="Calibri"/>
                          <a:ea typeface="Calibri"/>
                          <a:cs typeface="Calibri"/>
                          <a:sym typeface="Calibri"/>
                        </a:rPr>
                        <a:t>Topic Activities:</a:t>
                      </a:r>
                      <a:r>
                        <a:rPr lang="en-US" sz="1600" u="none" strike="noStrike" cap="none">
                          <a:latin typeface="Calibri"/>
                          <a:ea typeface="Calibri"/>
                          <a:cs typeface="Calibri"/>
                          <a:sym typeface="Calibri"/>
                        </a:rPr>
                        <a:t> </a:t>
                      </a:r>
                      <a:endParaRPr sz="1600">
                        <a:latin typeface="Calibri"/>
                        <a:ea typeface="Calibri"/>
                        <a:cs typeface="Calibri"/>
                        <a:sym typeface="Calibri"/>
                      </a:endParaRPr>
                    </a:p>
                    <a:p>
                      <a:pPr marL="0" marR="0" lvl="0" indent="0" algn="l" rtl="0">
                        <a:lnSpc>
                          <a:spcPct val="100000"/>
                        </a:lnSpc>
                        <a:spcBef>
                          <a:spcPts val="0"/>
                        </a:spcBef>
                        <a:spcAft>
                          <a:spcPts val="0"/>
                        </a:spcAft>
                        <a:buNone/>
                      </a:pPr>
                      <a:r>
                        <a:rPr lang="en-US" sz="1600" b="1" u="none" strike="noStrike" cap="none">
                          <a:latin typeface="Calibri"/>
                          <a:ea typeface="Calibri"/>
                          <a:cs typeface="Calibri"/>
                          <a:sym typeface="Calibri"/>
                        </a:rPr>
                        <a:t> </a:t>
                      </a:r>
                      <a:r>
                        <a:rPr lang="en-US" sz="1600" u="none" strike="noStrike" cap="none">
                          <a:latin typeface="Calibri"/>
                          <a:ea typeface="Calibri"/>
                          <a:cs typeface="Calibri"/>
                          <a:sym typeface="Calibri"/>
                        </a:rPr>
                        <a:t> </a:t>
                      </a:r>
                      <a:endParaRPr sz="1600" u="none" strike="noStrike" cap="none">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None/>
                      </a:pPr>
                      <a:r>
                        <a:rPr lang="en-US" sz="1600" u="none" strike="noStrike" cap="none">
                          <a:latin typeface="Calibri"/>
                          <a:ea typeface="Calibri"/>
                          <a:cs typeface="Calibri"/>
                          <a:sym typeface="Calibri"/>
                        </a:rPr>
                        <a:t>Activity 1 : Defining Stigma</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None/>
                      </a:pPr>
                      <a:r>
                        <a:rPr lang="en-US" sz="1600" u="none" strike="noStrike" cap="none">
                          <a:latin typeface="Calibri"/>
                          <a:ea typeface="Calibri"/>
                          <a:cs typeface="Calibri"/>
                          <a:sym typeface="Calibri"/>
                        </a:rPr>
                        <a:t>Activity 2 : Stigma Myths and Realities </a:t>
                      </a:r>
                      <a:endParaRPr sz="1600" u="none" strike="noStrike" cap="none">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4"/>
                  </a:ext>
                </a:extLst>
              </a:tr>
              <a:tr h="438600">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5"/>
                      </a:pPr>
                      <a:r>
                        <a:rPr lang="en-US" sz="1600" b="1" u="none" strike="noStrike" cap="none" dirty="0">
                          <a:highlight>
                            <a:srgbClr val="D9D9D9"/>
                          </a:highlight>
                          <a:latin typeface="Calibri"/>
                          <a:ea typeface="Calibri"/>
                          <a:cs typeface="Calibri"/>
                          <a:sym typeface="Calibri"/>
                        </a:rPr>
                        <a:t>Optional</a:t>
                      </a:r>
                      <a:r>
                        <a:rPr lang="en-US" sz="1600" u="none" strike="noStrike" cap="none" dirty="0">
                          <a:highlight>
                            <a:srgbClr val="D9D9D9"/>
                          </a:highlight>
                          <a:latin typeface="Calibri"/>
                          <a:ea typeface="Calibri"/>
                          <a:cs typeface="Calibri"/>
                          <a:sym typeface="Calibri"/>
                        </a:rPr>
                        <a:t> </a:t>
                      </a:r>
                      <a:r>
                        <a:rPr lang="en-US" sz="1600" b="1" u="none" strike="noStrike" cap="none" dirty="0">
                          <a:highlight>
                            <a:srgbClr val="D9D9D9"/>
                          </a:highlight>
                          <a:latin typeface="Calibri"/>
                          <a:ea typeface="Calibri"/>
                          <a:cs typeface="Calibri"/>
                          <a:sym typeface="Calibri"/>
                        </a:rPr>
                        <a:t>Activities:</a:t>
                      </a:r>
                      <a:r>
                        <a:rPr lang="en-US" sz="1600" u="none" strike="noStrike" cap="none" dirty="0">
                          <a:highlight>
                            <a:srgbClr val="D9D9D9"/>
                          </a:highlight>
                          <a:latin typeface="Calibri"/>
                          <a:ea typeface="Calibri"/>
                          <a:cs typeface="Calibri"/>
                          <a:sym typeface="Calibri"/>
                        </a:rPr>
                        <a:t> </a:t>
                      </a:r>
                      <a:endParaRPr sz="1600" u="none" strike="noStrike" cap="none" dirty="0">
                        <a:highlight>
                          <a:srgbClr val="D9D9D9"/>
                        </a:highlight>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i="0" u="none" strike="noStrike" cap="none">
                          <a:solidFill>
                            <a:srgbClr val="000000"/>
                          </a:solidFill>
                          <a:highlight>
                            <a:srgbClr val="D9D9D9"/>
                          </a:highlight>
                          <a:latin typeface="Calibri"/>
                          <a:ea typeface="Calibri"/>
                          <a:cs typeface="Calibri"/>
                          <a:sym typeface="Calibri"/>
                        </a:rPr>
                        <a:t>1: Using stigma correctly </a:t>
                      </a:r>
                      <a:endParaRPr sz="1600" u="none" strike="noStrike" cap="none">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600"/>
                        <a:buFont typeface="Arial"/>
                        <a:buNone/>
                      </a:pPr>
                      <a:r>
                        <a:rPr lang="en-US" sz="1600" u="none" strike="noStrike" cap="none">
                          <a:highlight>
                            <a:srgbClr val="D9D9D9"/>
                          </a:highlight>
                          <a:latin typeface="Calibri"/>
                          <a:ea typeface="Calibri"/>
                          <a:cs typeface="Calibri"/>
                          <a:sym typeface="Calibri"/>
                        </a:rPr>
                        <a:t>2: Debunking Myths </a:t>
                      </a:r>
                      <a:endParaRPr sz="160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D9D9D9"/>
                    </a:solidFill>
                  </a:tcPr>
                </a:tc>
                <a:extLst>
                  <a:ext uri="{0D108BD9-81ED-4DB2-BD59-A6C34878D82A}">
                    <a16:rowId xmlns:a16="http://schemas.microsoft.com/office/drawing/2014/main" val="10005"/>
                  </a:ext>
                </a:extLst>
              </a:tr>
              <a:tr h="546200">
                <a:tc>
                  <a:txBody>
                    <a:bodyPr/>
                    <a:lstStyle/>
                    <a:p>
                      <a:pPr marL="342900" marR="0" lvl="0" indent="-342900" algn="l" rtl="0">
                        <a:lnSpc>
                          <a:spcPct val="100000"/>
                        </a:lnSpc>
                        <a:spcBef>
                          <a:spcPts val="0"/>
                        </a:spcBef>
                        <a:spcAft>
                          <a:spcPts val="0"/>
                        </a:spcAft>
                        <a:buClr>
                          <a:srgbClr val="000000"/>
                        </a:buClr>
                        <a:buSzPts val="1600"/>
                        <a:buFont typeface="Arial"/>
                        <a:buAutoNum type="arabicPeriod" startAt="6"/>
                      </a:pPr>
                      <a:r>
                        <a:rPr lang="en-US" sz="1600" b="1" u="none" strike="noStrike" cap="none">
                          <a:latin typeface="Calibri"/>
                          <a:ea typeface="Calibri"/>
                          <a:cs typeface="Calibri"/>
                          <a:sym typeface="Calibri"/>
                        </a:rPr>
                        <a:t>Conceptual Understanding:</a:t>
                      </a:r>
                      <a:r>
                        <a:rPr lang="en-US" sz="1600" u="none" strike="noStrike" cap="none">
                          <a:latin typeface="Calibri"/>
                          <a:ea typeface="Calibri"/>
                          <a:cs typeface="Calibri"/>
                          <a:sym typeface="Calibri"/>
                        </a:rPr>
                        <a:t> </a:t>
                      </a:r>
                      <a:endParaRPr sz="1600" u="none" strike="noStrike" cap="none">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US" sz="1600" u="none" strike="noStrike" cap="none" dirty="0">
                          <a:latin typeface="Calibri"/>
                          <a:ea typeface="Calibri"/>
                          <a:cs typeface="Calibri"/>
                          <a:sym typeface="Calibri"/>
                        </a:rPr>
                        <a:t>Real Life Example</a:t>
                      </a:r>
                      <a:endParaRPr sz="1600" u="none" strike="noStrike" cap="none" dirty="0">
                        <a:latin typeface="Calibri"/>
                        <a:ea typeface="Calibri"/>
                        <a:cs typeface="Calibri"/>
                        <a:sym typeface="Calibri"/>
                      </a:endParaRPr>
                    </a:p>
                  </a:txBody>
                  <a:tcPr marL="88900" marR="88900" marT="60950" marB="60950">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A3E0F4"/>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3456620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Session Goals, Materials and Preparation Needed</a:t>
            </a:r>
            <a:endParaRPr sz="3200" dirty="0">
              <a:latin typeface="Calibri" panose="020F0502020204030204" pitchFamily="34" charset="0"/>
              <a:cs typeface="Calibri" panose="020F0502020204030204" pitchFamily="34" charset="0"/>
            </a:endParaRPr>
          </a:p>
        </p:txBody>
      </p:sp>
      <p:sp>
        <p:nvSpPr>
          <p:cNvPr id="2" name="Google Shape;213;g2ec4152fb3b_0_197">
            <a:extLst>
              <a:ext uri="{FF2B5EF4-FFF2-40B4-BE49-F238E27FC236}">
                <a16:creationId xmlns:a16="http://schemas.microsoft.com/office/drawing/2014/main" id="{EB2D3C35-F4A6-69FD-1A4E-F2CDE86EFEFA}"/>
              </a:ext>
            </a:extLst>
          </p:cNvPr>
          <p:cNvSpPr txBox="1"/>
          <p:nvPr/>
        </p:nvSpPr>
        <p:spPr>
          <a:xfrm>
            <a:off x="647699" y="1088119"/>
            <a:ext cx="10896600" cy="5388624"/>
          </a:xfrm>
          <a:prstGeom prst="rect">
            <a:avLst/>
          </a:prstGeom>
          <a:noFill/>
          <a:ln>
            <a:noFill/>
          </a:ln>
        </p:spPr>
        <p:txBody>
          <a:bodyPr spcFirstLastPara="1" wrap="square" lIns="91425" tIns="91425" rIns="91425" bIns="91425" anchor="t" anchorCtr="0">
            <a:spAutoFit/>
          </a:bodyPr>
          <a:lstStyle/>
          <a:p>
            <a:pPr marL="0" marR="0" lvl="0" indent="0" algn="l" rtl="0">
              <a:lnSpc>
                <a:spcPct val="100000"/>
              </a:lnSpc>
              <a:spcBef>
                <a:spcPts val="0"/>
              </a:spcBef>
              <a:spcAft>
                <a:spcPts val="0"/>
              </a:spcAft>
              <a:buNone/>
            </a:pPr>
            <a:r>
              <a:rPr lang="en-US" sz="2000" b="1" i="0" u="none" strike="noStrike" cap="none" dirty="0">
                <a:solidFill>
                  <a:srgbClr val="000000"/>
                </a:solidFill>
                <a:latin typeface="Calibri"/>
                <a:ea typeface="Calibri"/>
                <a:cs typeface="Calibri"/>
                <a:sym typeface="Calibri"/>
              </a:rPr>
              <a:t>SESSION GOALS</a:t>
            </a:r>
            <a:r>
              <a:rPr lang="en-US" sz="2000" i="0" u="none" strike="noStrike" cap="none" dirty="0">
                <a:solidFill>
                  <a:srgbClr val="000000"/>
                </a:solidFill>
                <a:latin typeface="Calibri"/>
                <a:ea typeface="Calibri"/>
                <a:cs typeface="Calibri"/>
                <a:sym typeface="Calibri"/>
              </a:rPr>
              <a:t> </a:t>
            </a:r>
            <a:endParaRPr lang="en-US" sz="2000" dirty="0">
              <a:latin typeface="Calibri"/>
              <a:ea typeface="Calibri"/>
              <a:cs typeface="Calibri"/>
              <a:sym typeface="Calibri"/>
            </a:endParaRPr>
          </a:p>
          <a:p>
            <a:pPr marL="457200" marR="0" lvl="0" indent="-330200" algn="l" rtl="0">
              <a:lnSpc>
                <a:spcPct val="90000"/>
              </a:lnSpc>
              <a:spcBef>
                <a:spcPts val="500"/>
              </a:spcBef>
              <a:spcAft>
                <a:spcPts val="0"/>
              </a:spcAft>
              <a:buClr>
                <a:srgbClr val="000000"/>
              </a:buClr>
              <a:buSzPts val="1600"/>
              <a:buFont typeface="Calibri"/>
              <a:buAutoNum type="arabicPeriod"/>
            </a:pPr>
            <a:r>
              <a:rPr lang="en-US" sz="2000" i="0" u="none" strike="noStrike" cap="none" dirty="0">
                <a:solidFill>
                  <a:srgbClr val="000000"/>
                </a:solidFill>
                <a:latin typeface="Calibri"/>
                <a:ea typeface="Calibri"/>
                <a:cs typeface="Calibri"/>
                <a:sym typeface="Calibri"/>
              </a:rPr>
              <a:t>Define stigma and how it leads to discrimination</a:t>
            </a:r>
            <a:endParaRPr lang="en-US" sz="2000" dirty="0">
              <a:latin typeface="Calibri"/>
              <a:ea typeface="Calibri"/>
              <a:cs typeface="Calibri"/>
              <a:sym typeface="Calibri"/>
            </a:endParaRPr>
          </a:p>
          <a:p>
            <a:pPr marL="457200" marR="0" lvl="0" indent="-330200" algn="l" rtl="0">
              <a:lnSpc>
                <a:spcPct val="90000"/>
              </a:lnSpc>
              <a:spcBef>
                <a:spcPts val="0"/>
              </a:spcBef>
              <a:spcAft>
                <a:spcPts val="0"/>
              </a:spcAft>
              <a:buClr>
                <a:srgbClr val="000000"/>
              </a:buClr>
              <a:buSzPts val="1600"/>
              <a:buFont typeface="Calibri"/>
              <a:buAutoNum type="arabicPeriod"/>
            </a:pPr>
            <a:r>
              <a:rPr lang="en-US" sz="2000" i="0" u="none" strike="noStrike" cap="none" dirty="0">
                <a:solidFill>
                  <a:srgbClr val="000000"/>
                </a:solidFill>
                <a:latin typeface="Calibri"/>
                <a:ea typeface="Calibri"/>
                <a:cs typeface="Calibri"/>
                <a:sym typeface="Calibri"/>
              </a:rPr>
              <a:t>Understand stigma can make it harder to ask for help</a:t>
            </a:r>
            <a:endParaRPr lang="en-US" sz="2000" dirty="0">
              <a:latin typeface="Calibri"/>
              <a:ea typeface="Calibri"/>
              <a:cs typeface="Calibri"/>
              <a:sym typeface="Calibri"/>
            </a:endParaRPr>
          </a:p>
          <a:p>
            <a:pPr marL="457200" marR="0" lvl="0" indent="-330200" algn="l" rtl="0">
              <a:lnSpc>
                <a:spcPct val="90000"/>
              </a:lnSpc>
              <a:spcBef>
                <a:spcPts val="0"/>
              </a:spcBef>
              <a:spcAft>
                <a:spcPts val="0"/>
              </a:spcAft>
              <a:buClr>
                <a:srgbClr val="000000"/>
              </a:buClr>
              <a:buSzPts val="1600"/>
              <a:buFont typeface="Calibri"/>
              <a:buAutoNum type="arabicPeriod"/>
            </a:pPr>
            <a:r>
              <a:rPr lang="en-US" sz="2000" i="0" u="none" strike="noStrike" cap="none" dirty="0">
                <a:solidFill>
                  <a:srgbClr val="000000"/>
                </a:solidFill>
                <a:latin typeface="Calibri"/>
                <a:ea typeface="Calibri"/>
                <a:cs typeface="Calibri"/>
                <a:sym typeface="Calibri"/>
              </a:rPr>
              <a:t>Understand how stigma may be decreased by expanding our knowledge of mental health facts </a:t>
            </a:r>
          </a:p>
          <a:p>
            <a:pPr marL="0" marR="0" lvl="0" indent="0" algn="l" rtl="0">
              <a:lnSpc>
                <a:spcPct val="100000"/>
              </a:lnSpc>
              <a:spcBef>
                <a:spcPts val="0"/>
              </a:spcBef>
              <a:spcAft>
                <a:spcPts val="0"/>
              </a:spcAft>
              <a:buNone/>
            </a:pPr>
            <a:endParaRPr lang="en-US" sz="2000" b="1" i="0" u="none" strike="noStrike" cap="none" dirty="0">
              <a:solidFill>
                <a:srgbClr val="000000"/>
              </a:solidFill>
              <a:latin typeface="Calibri"/>
              <a:ea typeface="Calibri"/>
              <a:cs typeface="Calibri"/>
              <a:sym typeface="Calibri"/>
            </a:endParaRPr>
          </a:p>
          <a:p>
            <a:pPr marL="0" marR="0" lvl="0" indent="0" algn="l" rtl="0">
              <a:lnSpc>
                <a:spcPct val="100000"/>
              </a:lnSpc>
              <a:spcBef>
                <a:spcPts val="0"/>
              </a:spcBef>
              <a:spcAft>
                <a:spcPts val="0"/>
              </a:spcAft>
              <a:buNone/>
            </a:pPr>
            <a:r>
              <a:rPr lang="en-US" sz="2000" b="1" i="0" u="none" strike="noStrike" cap="none" dirty="0">
                <a:solidFill>
                  <a:srgbClr val="000000"/>
                </a:solidFill>
                <a:latin typeface="Calibri"/>
                <a:ea typeface="Calibri"/>
                <a:cs typeface="Calibri"/>
                <a:sym typeface="Calibri"/>
              </a:rPr>
              <a:t>MATERIALS AND </a:t>
            </a:r>
            <a:r>
              <a:rPr lang="en-US" sz="2000" b="1" dirty="0">
                <a:latin typeface="Calibri"/>
                <a:ea typeface="Calibri"/>
                <a:cs typeface="Calibri"/>
                <a:sym typeface="Calibri"/>
              </a:rPr>
              <a:t>PREPARATION</a:t>
            </a:r>
            <a:r>
              <a:rPr lang="en-US" sz="2000" b="1" i="0" u="none" strike="noStrike" cap="none" dirty="0">
                <a:solidFill>
                  <a:srgbClr val="000000"/>
                </a:solidFill>
                <a:latin typeface="Calibri"/>
                <a:ea typeface="Calibri"/>
                <a:cs typeface="Calibri"/>
                <a:sym typeface="Calibri"/>
              </a:rPr>
              <a:t> NEEDED</a:t>
            </a:r>
            <a:r>
              <a:rPr lang="en-US" sz="2000" i="0" u="none" strike="noStrike" cap="none" dirty="0">
                <a:solidFill>
                  <a:srgbClr val="000000"/>
                </a:solidFill>
                <a:latin typeface="Calibri"/>
                <a:ea typeface="Calibri"/>
                <a:cs typeface="Calibri"/>
                <a:sym typeface="Calibri"/>
              </a:rPr>
              <a:t> </a:t>
            </a:r>
          </a:p>
          <a:p>
            <a:pPr marL="0" marR="0" lvl="0" indent="0" algn="l" rtl="0">
              <a:lnSpc>
                <a:spcPct val="100000"/>
              </a:lnSpc>
              <a:spcBef>
                <a:spcPts val="0"/>
              </a:spcBef>
              <a:spcAft>
                <a:spcPts val="0"/>
              </a:spcAft>
              <a:buNone/>
            </a:pPr>
            <a:r>
              <a:rPr lang="en-US" sz="2000" i="1" u="sng" strike="noStrike" cap="none" dirty="0">
                <a:solidFill>
                  <a:srgbClr val="000000"/>
                </a:solidFill>
                <a:latin typeface="Calibri"/>
                <a:ea typeface="Calibri"/>
                <a:cs typeface="Calibri"/>
                <a:sym typeface="Calibri"/>
              </a:rPr>
              <a:t>Materials</a:t>
            </a:r>
            <a:r>
              <a:rPr lang="en-US" sz="2000" i="0" u="none" strike="noStrike" cap="none" dirty="0">
                <a:solidFill>
                  <a:srgbClr val="000000"/>
                </a:solidFill>
                <a:latin typeface="Calibri"/>
                <a:ea typeface="Calibri"/>
                <a:cs typeface="Calibri"/>
                <a:sym typeface="Calibri"/>
              </a:rPr>
              <a:t> </a:t>
            </a:r>
            <a:endParaRPr lang="en-US" sz="2000" dirty="0">
              <a:latin typeface="Calibri"/>
              <a:ea typeface="Calibri"/>
              <a:cs typeface="Calibri"/>
              <a:sym typeface="Calibri"/>
            </a:endParaRPr>
          </a:p>
          <a:p>
            <a:pPr marL="457200" marR="0" lvl="0" indent="-330200" algn="l" rtl="0">
              <a:lnSpc>
                <a:spcPct val="100000"/>
              </a:lnSpc>
              <a:spcBef>
                <a:spcPts val="0"/>
              </a:spcBef>
              <a:spcAft>
                <a:spcPts val="0"/>
              </a:spcAft>
              <a:buSzPts val="1600"/>
              <a:buFont typeface="Calibri"/>
              <a:buAutoNum type="arabicPeriod"/>
            </a:pPr>
            <a:r>
              <a:rPr lang="en-US" sz="2000" i="0" u="none" strike="noStrike" cap="none" dirty="0">
                <a:solidFill>
                  <a:srgbClr val="000000"/>
                </a:solidFill>
                <a:latin typeface="Calibri"/>
                <a:ea typeface="Calibri"/>
                <a:cs typeface="Calibri"/>
                <a:sym typeface="Calibri"/>
              </a:rPr>
              <a:t>Power Point: </a:t>
            </a:r>
            <a:r>
              <a:rPr lang="en-US" sz="2000" i="0" u="sng" strike="noStrike" cap="none" dirty="0">
                <a:solidFill>
                  <a:srgbClr val="0000FF"/>
                </a:solidFill>
                <a:latin typeface="Calibri"/>
                <a:ea typeface="Calibri"/>
                <a:cs typeface="Calibri"/>
                <a:sym typeface="Calibri"/>
                <a:hlinkClick r:id="rId2">
                  <a:extLst>
                    <a:ext uri="{A12FA001-AC4F-418D-AE19-62706E023703}">
                      <ahyp:hlinkClr xmlns:ahyp="http://schemas.microsoft.com/office/drawing/2018/hyperlinkcolor" val="tx"/>
                    </a:ext>
                  </a:extLst>
                </a:hlinkClick>
              </a:rPr>
              <a:t>Topic C</a:t>
            </a:r>
            <a:r>
              <a:rPr lang="en-US" sz="2000" i="0" u="none" strike="noStrike" cap="none" dirty="0">
                <a:solidFill>
                  <a:srgbClr val="000000"/>
                </a:solidFill>
                <a:latin typeface="Calibri"/>
                <a:ea typeface="Calibri"/>
                <a:cs typeface="Calibri"/>
                <a:sym typeface="Calibri"/>
              </a:rPr>
              <a:t> </a:t>
            </a:r>
            <a:endParaRPr lang="en-US" sz="2000" dirty="0">
              <a:latin typeface="Calibri"/>
              <a:ea typeface="Calibri"/>
              <a:cs typeface="Calibri"/>
              <a:sym typeface="Calibri"/>
            </a:endParaRPr>
          </a:p>
          <a:p>
            <a:pPr marL="457200" marR="0" lvl="0" indent="-330200" algn="l" rtl="0">
              <a:lnSpc>
                <a:spcPct val="100000"/>
              </a:lnSpc>
              <a:spcBef>
                <a:spcPts val="0"/>
              </a:spcBef>
              <a:spcAft>
                <a:spcPts val="0"/>
              </a:spcAft>
              <a:buSzPts val="1600"/>
              <a:buFont typeface="Calibri"/>
              <a:buAutoNum type="arabicPeriod"/>
            </a:pPr>
            <a:r>
              <a:rPr lang="en-US" sz="2000" dirty="0">
                <a:solidFill>
                  <a:schemeClr val="dk1"/>
                </a:solidFill>
                <a:latin typeface="Calibri"/>
                <a:ea typeface="Calibri"/>
                <a:cs typeface="Calibri"/>
                <a:sym typeface="Calibri"/>
              </a:rPr>
              <a:t>Add in relevant school/teacher/clinician information where relevant (Slide 26; Presenter notes on slide 14)</a:t>
            </a:r>
          </a:p>
          <a:p>
            <a:pPr marL="457200" marR="0" lvl="0" indent="-330200" algn="l" rtl="0">
              <a:lnSpc>
                <a:spcPct val="100000"/>
              </a:lnSpc>
              <a:spcBef>
                <a:spcPts val="0"/>
              </a:spcBef>
              <a:spcAft>
                <a:spcPts val="0"/>
              </a:spcAft>
              <a:buSzPts val="1600"/>
              <a:buFont typeface="Calibri"/>
              <a:buAutoNum type="arabicPeriod"/>
            </a:pPr>
            <a:r>
              <a:rPr lang="en-US" sz="2000" dirty="0">
                <a:solidFill>
                  <a:schemeClr val="dk1"/>
                </a:solidFill>
                <a:latin typeface="Calibri"/>
                <a:ea typeface="Calibri"/>
                <a:cs typeface="Calibri"/>
                <a:sym typeface="Calibri"/>
              </a:rPr>
              <a:t>Ensure link to </a:t>
            </a:r>
            <a:r>
              <a:rPr lang="en-US" sz="2000" dirty="0" err="1">
                <a:solidFill>
                  <a:schemeClr val="dk1"/>
                </a:solidFill>
                <a:latin typeface="Calibri"/>
                <a:ea typeface="Calibri"/>
                <a:cs typeface="Calibri"/>
                <a:sym typeface="Calibri"/>
              </a:rPr>
              <a:t>Mythbusters</a:t>
            </a:r>
            <a:r>
              <a:rPr lang="en-US" sz="2000" dirty="0">
                <a:solidFill>
                  <a:schemeClr val="dk1"/>
                </a:solidFill>
                <a:latin typeface="Calibri"/>
                <a:ea typeface="Calibri"/>
                <a:cs typeface="Calibri"/>
                <a:sym typeface="Calibri"/>
              </a:rPr>
              <a:t> (Activity III) is open in another tab/loaded</a:t>
            </a:r>
            <a:endParaRPr lang="en-US" sz="1000" dirty="0">
              <a:solidFill>
                <a:schemeClr val="dk1"/>
              </a:solidFill>
              <a:latin typeface="Calibri"/>
              <a:ea typeface="Calibri"/>
              <a:cs typeface="Calibri"/>
              <a:sym typeface="Calibri"/>
            </a:endParaRPr>
          </a:p>
          <a:p>
            <a:pPr marL="457200" marR="0" lvl="0" indent="-330200" algn="l" rtl="0">
              <a:lnSpc>
                <a:spcPct val="100000"/>
              </a:lnSpc>
              <a:spcBef>
                <a:spcPts val="0"/>
              </a:spcBef>
              <a:spcAft>
                <a:spcPts val="0"/>
              </a:spcAft>
              <a:buSzPts val="1600"/>
              <a:buFont typeface="Calibri"/>
              <a:buAutoNum type="arabicPeriod"/>
            </a:pPr>
            <a:r>
              <a:rPr lang="en-US" sz="2000" i="0" u="none" strike="noStrike" cap="none" dirty="0">
                <a:solidFill>
                  <a:srgbClr val="000000"/>
                </a:solidFill>
                <a:latin typeface="Calibri"/>
                <a:ea typeface="Calibri"/>
                <a:cs typeface="Calibri"/>
                <a:sym typeface="Calibri"/>
              </a:rPr>
              <a:t>Student and Teacher Handouts: None </a:t>
            </a:r>
            <a:endParaRPr lang="en-US" sz="2000" dirty="0">
              <a:latin typeface="Calibri"/>
              <a:ea typeface="Calibri"/>
              <a:cs typeface="Calibri"/>
              <a:sym typeface="Calibri"/>
            </a:endParaRPr>
          </a:p>
          <a:p>
            <a:pPr marL="0" marR="0" lvl="0" indent="0" algn="l" rtl="0">
              <a:lnSpc>
                <a:spcPct val="100000"/>
              </a:lnSpc>
              <a:spcBef>
                <a:spcPts val="0"/>
              </a:spcBef>
              <a:spcAft>
                <a:spcPts val="0"/>
              </a:spcAft>
              <a:buNone/>
            </a:pPr>
            <a:r>
              <a:rPr lang="en-US" sz="2000" i="0" u="none" strike="noStrike" cap="none" dirty="0">
                <a:solidFill>
                  <a:srgbClr val="000000"/>
                </a:solidFill>
                <a:latin typeface="Calibri"/>
                <a:ea typeface="Calibri"/>
                <a:cs typeface="Calibri"/>
                <a:sym typeface="Calibri"/>
              </a:rPr>
              <a:t>   </a:t>
            </a:r>
            <a:endParaRPr lang="en-US" sz="2000" dirty="0">
              <a:latin typeface="Calibri"/>
              <a:ea typeface="Calibri"/>
              <a:cs typeface="Calibri"/>
              <a:sym typeface="Calibri"/>
            </a:endParaRPr>
          </a:p>
          <a:p>
            <a:pPr marL="0" marR="0" lvl="0" indent="0" algn="l" rtl="0">
              <a:lnSpc>
                <a:spcPct val="100000"/>
              </a:lnSpc>
              <a:spcBef>
                <a:spcPts val="0"/>
              </a:spcBef>
              <a:spcAft>
                <a:spcPts val="0"/>
              </a:spcAft>
              <a:buNone/>
            </a:pPr>
            <a:r>
              <a:rPr lang="en-US" sz="2000" i="1" u="sng" strike="noStrike" cap="none" dirty="0">
                <a:solidFill>
                  <a:srgbClr val="000000"/>
                </a:solidFill>
                <a:latin typeface="Calibri"/>
                <a:ea typeface="Calibri"/>
                <a:cs typeface="Calibri"/>
                <a:sym typeface="Calibri"/>
              </a:rPr>
              <a:t>Preparation</a:t>
            </a:r>
            <a:r>
              <a:rPr lang="en-US" sz="2000" i="0" u="sng" strike="noStrike" cap="none" dirty="0">
                <a:solidFill>
                  <a:srgbClr val="000000"/>
                </a:solidFill>
                <a:latin typeface="Calibri"/>
                <a:ea typeface="Calibri"/>
                <a:cs typeface="Calibri"/>
                <a:sym typeface="Calibri"/>
              </a:rPr>
              <a:t> </a:t>
            </a:r>
            <a:r>
              <a:rPr lang="en-US" sz="2000" i="0" u="none" strike="noStrike" cap="none" dirty="0">
                <a:solidFill>
                  <a:srgbClr val="000000"/>
                </a:solidFill>
                <a:latin typeface="Calibri"/>
                <a:ea typeface="Calibri"/>
                <a:cs typeface="Calibri"/>
                <a:sym typeface="Calibri"/>
              </a:rPr>
              <a:t> </a:t>
            </a:r>
            <a:endParaRPr lang="en-US" sz="2000" dirty="0">
              <a:latin typeface="Calibri"/>
              <a:ea typeface="Calibri"/>
              <a:cs typeface="Calibri"/>
              <a:sym typeface="Calibri"/>
            </a:endParaRPr>
          </a:p>
          <a:p>
            <a:pPr marL="457200" marR="0" lvl="0" indent="-330200" algn="l" rtl="0">
              <a:lnSpc>
                <a:spcPct val="100000"/>
              </a:lnSpc>
              <a:spcBef>
                <a:spcPts val="0"/>
              </a:spcBef>
              <a:spcAft>
                <a:spcPts val="0"/>
              </a:spcAft>
              <a:buClr>
                <a:srgbClr val="000000"/>
              </a:buClr>
              <a:buSzPts val="1600"/>
              <a:buFont typeface="Calibri"/>
              <a:buAutoNum type="arabicPeriod"/>
            </a:pPr>
            <a:r>
              <a:rPr lang="en-US" sz="2000" i="0" u="none" strike="noStrike" cap="none" dirty="0">
                <a:solidFill>
                  <a:srgbClr val="000000"/>
                </a:solidFill>
                <a:latin typeface="Calibri"/>
                <a:ea typeface="Calibri"/>
                <a:cs typeface="Calibri"/>
                <a:sym typeface="Calibri"/>
              </a:rPr>
              <a:t>Read “Background for Facilitators” in the implementation guide/brief background in slide deck</a:t>
            </a:r>
          </a:p>
          <a:p>
            <a:pPr marL="457200" marR="0" lvl="0" indent="-330200" algn="l" rtl="0">
              <a:lnSpc>
                <a:spcPct val="100000"/>
              </a:lnSpc>
              <a:spcBef>
                <a:spcPts val="0"/>
              </a:spcBef>
              <a:spcAft>
                <a:spcPts val="0"/>
              </a:spcAft>
              <a:buClr>
                <a:srgbClr val="000000"/>
              </a:buClr>
              <a:buSzPts val="1600"/>
              <a:buFont typeface="Calibri"/>
              <a:buAutoNum type="arabicPeriod"/>
            </a:pPr>
            <a:r>
              <a:rPr lang="en-US" sz="2000" i="0" u="none" strike="noStrike" cap="none" dirty="0">
                <a:solidFill>
                  <a:srgbClr val="000000"/>
                </a:solidFill>
                <a:latin typeface="Calibri"/>
                <a:ea typeface="Calibri"/>
                <a:cs typeface="Calibri"/>
                <a:sym typeface="Calibri"/>
              </a:rPr>
              <a:t>Prep Conceptual understanding activity in advance. What “project” do you want students to do?  </a:t>
            </a:r>
          </a:p>
          <a:p>
            <a:pPr lvl="0" algn="l" rtl="0">
              <a:spcBef>
                <a:spcPts val="0"/>
              </a:spcBef>
              <a:spcAft>
                <a:spcPts val="0"/>
              </a:spcAft>
              <a:buClr>
                <a:schemeClr val="dk1"/>
              </a:buClr>
              <a:buSzPts val="3000"/>
            </a:pPr>
            <a:endParaRPr lang="en-US" sz="2000" dirty="0">
              <a:latin typeface="Calibri"/>
              <a:ea typeface="Calibri"/>
              <a:cs typeface="Calibri"/>
              <a:sym typeface="Calibri"/>
            </a:endParaRPr>
          </a:p>
        </p:txBody>
      </p:sp>
    </p:spTree>
    <p:extLst>
      <p:ext uri="{BB962C8B-B14F-4D97-AF65-F5344CB8AC3E}">
        <p14:creationId xmlns:p14="http://schemas.microsoft.com/office/powerpoint/2010/main" val="1050691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Google Shape;280;g2ec74927de7_0_124">
            <a:extLst>
              <a:ext uri="{FF2B5EF4-FFF2-40B4-BE49-F238E27FC236}">
                <a16:creationId xmlns:a16="http://schemas.microsoft.com/office/drawing/2014/main" id="{59E55751-CCE2-9B5D-70B1-F56F262EE2AF}"/>
              </a:ext>
            </a:extLst>
          </p:cNvPr>
          <p:cNvSpPr/>
          <p:nvPr/>
        </p:nvSpPr>
        <p:spPr>
          <a:xfrm>
            <a:off x="0" y="439819"/>
            <a:ext cx="12191999" cy="648300"/>
          </a:xfrm>
          <a:prstGeom prst="roundRect">
            <a:avLst>
              <a:gd name="adj" fmla="val 16667"/>
            </a:avLst>
          </a:prstGeom>
          <a:solidFill>
            <a:srgbClr val="A3E0F4"/>
          </a:solidFill>
          <a:ln w="9525" cap="flat" cmpd="sng">
            <a:solidFill>
              <a:srgbClr val="A3E0F4"/>
            </a:solidFill>
            <a:prstDash val="solid"/>
            <a:round/>
            <a:headEnd type="none" w="sm" len="sm"/>
            <a:tailEnd type="none" w="sm" len="sm"/>
          </a:ln>
          <a:effectLst>
            <a:outerShdw algn="bl" rotWithShape="0">
              <a:srgbClr val="A3E0F4">
                <a:alpha val="50000"/>
              </a:srgbClr>
            </a:outerShdw>
          </a:effectLst>
        </p:spPr>
        <p:txBody>
          <a:bodyPr spcFirstLastPara="1" wrap="square" lIns="68575" tIns="68575" rIns="68575" bIns="68575" anchor="ctr" anchorCtr="0">
            <a:noAutofit/>
          </a:bodyPr>
          <a:lstStyle/>
          <a:p>
            <a:pPr marL="0" lvl="0" indent="0" algn="ctr" rtl="0">
              <a:spcBef>
                <a:spcPts val="0"/>
              </a:spcBef>
              <a:spcAft>
                <a:spcPts val="0"/>
              </a:spcAft>
              <a:buNone/>
            </a:pPr>
            <a:r>
              <a:rPr lang="en-US" sz="3200" dirty="0">
                <a:latin typeface="Calibri" panose="020F0502020204030204" pitchFamily="34" charset="0"/>
                <a:cs typeface="Calibri" panose="020F0502020204030204" pitchFamily="34" charset="0"/>
              </a:rPr>
              <a:t>Background Knowledge</a:t>
            </a:r>
            <a:endParaRPr sz="3200" dirty="0">
              <a:latin typeface="Calibri" panose="020F0502020204030204" pitchFamily="34" charset="0"/>
              <a:cs typeface="Calibri" panose="020F0502020204030204" pitchFamily="34" charset="0"/>
            </a:endParaRPr>
          </a:p>
        </p:txBody>
      </p:sp>
      <p:sp>
        <p:nvSpPr>
          <p:cNvPr id="3" name="Google Shape;189;g2f15cb2662e_0_6">
            <a:extLst>
              <a:ext uri="{FF2B5EF4-FFF2-40B4-BE49-F238E27FC236}">
                <a16:creationId xmlns:a16="http://schemas.microsoft.com/office/drawing/2014/main" id="{1C20F18F-D635-9927-BDB3-789A1C00893C}"/>
              </a:ext>
            </a:extLst>
          </p:cNvPr>
          <p:cNvSpPr txBox="1">
            <a:spLocks noGrp="1"/>
          </p:cNvSpPr>
          <p:nvPr>
            <p:ph idx="1"/>
          </p:nvPr>
        </p:nvSpPr>
        <p:spPr>
          <a:xfrm>
            <a:off x="615950" y="1510145"/>
            <a:ext cx="10536238" cy="4344555"/>
          </a:xfrm>
          <a:prstGeom prst="rect">
            <a:avLst/>
          </a:prstGeom>
          <a:noFill/>
          <a:ln>
            <a:noFill/>
          </a:ln>
        </p:spPr>
        <p:txBody>
          <a:bodyPr spcFirstLastPara="1" wrap="square" lIns="91425" tIns="45700" rIns="91425" bIns="45700" anchor="t" anchorCtr="0">
            <a:normAutofit fontScale="92500" lnSpcReduction="10000"/>
          </a:bodyPr>
          <a:lstStyle/>
          <a:p>
            <a:pPr marL="0" lvl="0" indent="0" algn="l" rtl="0">
              <a:spcBef>
                <a:spcPts val="0"/>
              </a:spcBef>
              <a:spcAft>
                <a:spcPts val="0"/>
              </a:spcAft>
              <a:buNone/>
            </a:pPr>
            <a:r>
              <a:rPr lang="en-US" sz="2400" dirty="0">
                <a:latin typeface="Calibri"/>
                <a:ea typeface="Calibri"/>
                <a:cs typeface="Calibri"/>
                <a:sym typeface="Calibri"/>
              </a:rPr>
              <a:t>Many people with mental illness say that the stigma surrounding mental illness is harder to live with than the disease itself. Stigma has been defined as “beliefs and attitudes about mental health and mental illness that lead to the negative stereotyping of people and to prejudice them and their families” (Bowers et al., 2013). Stigma is the use of negative labels to identify a person living with mental illness. Researchers estimate that the majority of students impacted by mental illness will not access mental health services due to stigma. Stigma can occur within many different social and interpersonal contexts such as gender identity, culture, sexual orientation, etc. Mental illness is not the only form of illness that has or has been a focus of stigma. Some other illnesses with stigma include leprosy, smallpox, syphilis, cancer and HIV/AIDS. Factors that increase stigma</a:t>
            </a:r>
          </a:p>
          <a:p>
            <a:pPr marL="0" lvl="0" indent="0" algn="l" rtl="0">
              <a:spcBef>
                <a:spcPts val="0"/>
              </a:spcBef>
              <a:spcAft>
                <a:spcPts val="0"/>
              </a:spcAft>
              <a:buNone/>
            </a:pPr>
            <a:r>
              <a:rPr lang="en-US" sz="2400" dirty="0">
                <a:latin typeface="Calibri"/>
                <a:ea typeface="Calibri"/>
                <a:cs typeface="Calibri"/>
                <a:sym typeface="Calibri"/>
              </a:rPr>
              <a:t>include: </a:t>
            </a:r>
          </a:p>
          <a:p>
            <a:pPr marL="0" lvl="0" indent="0" algn="l" rtl="0">
              <a:spcBef>
                <a:spcPts val="0"/>
              </a:spcBef>
              <a:spcAft>
                <a:spcPts val="0"/>
              </a:spcAft>
              <a:buNone/>
            </a:pPr>
            <a:endParaRPr lang="en-US" sz="2400" dirty="0">
              <a:latin typeface="Calibri"/>
              <a:ea typeface="Calibri"/>
              <a:cs typeface="Calibri"/>
              <a:sym typeface="Calibri"/>
            </a:endParaRPr>
          </a:p>
          <a:p>
            <a:pPr marL="0" lvl="0" indent="0" algn="l" rtl="0">
              <a:spcBef>
                <a:spcPts val="0"/>
              </a:spcBef>
              <a:spcAft>
                <a:spcPts val="0"/>
              </a:spcAft>
              <a:buNone/>
            </a:pPr>
            <a:r>
              <a:rPr lang="en-US" sz="2400" dirty="0">
                <a:latin typeface="Calibri"/>
                <a:ea typeface="Calibri"/>
                <a:cs typeface="Calibri"/>
                <a:sym typeface="Calibri"/>
              </a:rPr>
              <a:t>● Fear of the impact of the illness, including contagion </a:t>
            </a:r>
          </a:p>
          <a:p>
            <a:pPr marL="0" lvl="0" indent="0" algn="l" rtl="0">
              <a:spcBef>
                <a:spcPts val="0"/>
              </a:spcBef>
              <a:spcAft>
                <a:spcPts val="0"/>
              </a:spcAft>
              <a:buNone/>
            </a:pPr>
            <a:r>
              <a:rPr lang="en-US" sz="2400" dirty="0">
                <a:latin typeface="Calibri"/>
                <a:ea typeface="Calibri"/>
                <a:cs typeface="Calibri"/>
                <a:sym typeface="Calibri"/>
              </a:rPr>
              <a:t>● Lack of understanding of the causes of the illness </a:t>
            </a:r>
          </a:p>
          <a:p>
            <a:pPr marL="0" lvl="0" indent="0" algn="l" rtl="0">
              <a:spcBef>
                <a:spcPts val="0"/>
              </a:spcBef>
              <a:spcAft>
                <a:spcPts val="0"/>
              </a:spcAft>
              <a:buNone/>
            </a:pPr>
            <a:r>
              <a:rPr lang="en-US" sz="2400" dirty="0">
                <a:latin typeface="Calibri"/>
                <a:ea typeface="Calibri"/>
                <a:cs typeface="Calibri"/>
                <a:sym typeface="Calibri"/>
              </a:rPr>
              <a:t>● Lack of effective treatment </a:t>
            </a:r>
          </a:p>
        </p:txBody>
      </p:sp>
    </p:spTree>
    <p:extLst>
      <p:ext uri="{BB962C8B-B14F-4D97-AF65-F5344CB8AC3E}">
        <p14:creationId xmlns:p14="http://schemas.microsoft.com/office/powerpoint/2010/main" val="3937996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235B7FE77F22D4193C0089C75D90BEF" ma:contentTypeVersion="18" ma:contentTypeDescription="Create a new document." ma:contentTypeScope="" ma:versionID="e3c99a29d802596b94e7a02535fb19c8">
  <xsd:schema xmlns:xsd="http://www.w3.org/2001/XMLSchema" xmlns:xs="http://www.w3.org/2001/XMLSchema" xmlns:p="http://schemas.microsoft.com/office/2006/metadata/properties" xmlns:ns2="19637aa7-d664-472d-8622-999f9d76b9f3" xmlns:ns3="956d1f87-6a71-46a5-92b3-c96dd3cacebb" targetNamespace="http://schemas.microsoft.com/office/2006/metadata/properties" ma:root="true" ma:fieldsID="1433c916c3c088c0e8019fc6910c5edd" ns2:_="" ns3:_="">
    <xsd:import namespace="19637aa7-d664-472d-8622-999f9d76b9f3"/>
    <xsd:import namespace="956d1f87-6a71-46a5-92b3-c96dd3caceb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3:SharedWithUsers" minOccurs="0"/>
                <xsd:element ref="ns3:SharedWithDetails" minOccurs="0"/>
                <xsd:element ref="ns2:MediaServiceObjectDetectorVersions" minOccurs="0"/>
                <xsd:element ref="ns2:MediaServiceSearchProperties" minOccurs="0"/>
                <xsd:element ref="ns2:MediaLengthInSeconds" minOccurs="0"/>
                <xsd:element ref="ns2:lcf76f155ced4ddcb4097134ff3c332f" minOccurs="0"/>
                <xsd:element ref="ns3:TaxCatchAll"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637aa7-d664-472d-8622-999f9d76b9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DateTaken" ma:index="15" nillable="true" ma:displayName="MediaServiceDateTaken" ma:hidden="true" ma:internalName="MediaServiceDateTaken"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earchProperties" ma:index="20" nillable="true" ma:displayName="MediaServiceSearchProperties" ma:hidden="true" ma:internalName="MediaServiceSearchPropertie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00eb1200-ba6e-4cde-9974-9e593fd12a02" ma:termSetId="09814cd3-568e-fe90-9814-8d621ff8fb84" ma:anchorId="fba54fb3-c3e1-fe81-a776-ca4b69148c4d" ma:open="true" ma:isKeyword="false">
      <xsd:complexType>
        <xsd:sequence>
          <xsd:element ref="pc:Terms" minOccurs="0" maxOccurs="1"/>
        </xsd:sequence>
      </xsd:complexType>
    </xsd:element>
    <xsd:element name="MediaServiceLocation" ma:index="25"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56d1f87-6a71-46a5-92b3-c96dd3cacebb"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7bcb0299-6475-4c4b-87ca-4f6315cc431d}" ma:internalName="TaxCatchAll" ma:showField="CatchAllData" ma:web="956d1f87-6a71-46a5-92b3-c96dd3caceb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19637aa7-d664-472d-8622-999f9d76b9f3">
      <Terms xmlns="http://schemas.microsoft.com/office/infopath/2007/PartnerControls"/>
    </lcf76f155ced4ddcb4097134ff3c332f>
    <TaxCatchAll xmlns="956d1f87-6a71-46a5-92b3-c96dd3cacebb" xsi:nil="true"/>
  </documentManagement>
</p:properties>
</file>

<file path=customXml/itemProps1.xml><?xml version="1.0" encoding="utf-8"?>
<ds:datastoreItem xmlns:ds="http://schemas.openxmlformats.org/officeDocument/2006/customXml" ds:itemID="{7D502010-09B6-459A-A6CC-921D3A756543}"/>
</file>

<file path=customXml/itemProps2.xml><?xml version="1.0" encoding="utf-8"?>
<ds:datastoreItem xmlns:ds="http://schemas.openxmlformats.org/officeDocument/2006/customXml" ds:itemID="{5AB33AF9-9191-4BBF-BBB6-607F2AE5A42E}"/>
</file>

<file path=customXml/itemProps3.xml><?xml version="1.0" encoding="utf-8"?>
<ds:datastoreItem xmlns:ds="http://schemas.openxmlformats.org/officeDocument/2006/customXml" ds:itemID="{A428A10D-A22A-42FD-A6A1-8723AEE9DA7B}"/>
</file>

<file path=docProps/app.xml><?xml version="1.0" encoding="utf-8"?>
<Properties xmlns="http://schemas.openxmlformats.org/officeDocument/2006/extended-properties" xmlns:vt="http://schemas.openxmlformats.org/officeDocument/2006/docPropsVTypes">
  <TotalTime>126</TotalTime>
  <Words>806</Words>
  <Application>Microsoft Macintosh PowerPoint</Application>
  <PresentationFormat>Widescreen</PresentationFormat>
  <Paragraphs>67</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Chehoski, Brooke</dc:creator>
  <cp:lastModifiedBy>Chehoski, Brooke</cp:lastModifiedBy>
  <cp:revision>6</cp:revision>
  <dcterms:created xsi:type="dcterms:W3CDTF">2024-08-08T18:45:21Z</dcterms:created>
  <dcterms:modified xsi:type="dcterms:W3CDTF">2024-08-09T13:09:00Z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0x010100F235B7FE77F22D4193C0089C75D90BEF</vt:lpwstr>
  </property>
</Properties>
</file>