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3"/>
  </p:notesMasterIdLst>
  <p:sldIdLst>
    <p:sldId id="256" r:id="rId5"/>
    <p:sldId id="260" r:id="rId6"/>
    <p:sldId id="257" r:id="rId7"/>
    <p:sldId id="261" r:id="rId8"/>
    <p:sldId id="268" r:id="rId9"/>
    <p:sldId id="344" r:id="rId10"/>
    <p:sldId id="345" r:id="rId11"/>
    <p:sldId id="346" r:id="rId12"/>
    <p:sldId id="347" r:id="rId13"/>
    <p:sldId id="348" r:id="rId14"/>
    <p:sldId id="262" r:id="rId15"/>
    <p:sldId id="349" r:id="rId16"/>
    <p:sldId id="350" r:id="rId17"/>
    <p:sldId id="351" r:id="rId18"/>
    <p:sldId id="352" r:id="rId19"/>
    <p:sldId id="353" r:id="rId20"/>
    <p:sldId id="354" r:id="rId21"/>
    <p:sldId id="355" r:id="rId22"/>
    <p:sldId id="356" r:id="rId23"/>
    <p:sldId id="357" r:id="rId24"/>
    <p:sldId id="358" r:id="rId25"/>
    <p:sldId id="359" r:id="rId26"/>
    <p:sldId id="360" r:id="rId27"/>
    <p:sldId id="342" r:id="rId28"/>
    <p:sldId id="364" r:id="rId29"/>
    <p:sldId id="361" r:id="rId30"/>
    <p:sldId id="365" r:id="rId31"/>
    <p:sldId id="366" r:id="rId32"/>
    <p:sldId id="367" r:id="rId33"/>
    <p:sldId id="368" r:id="rId34"/>
    <p:sldId id="369" r:id="rId35"/>
    <p:sldId id="370" r:id="rId36"/>
    <p:sldId id="371" r:id="rId37"/>
    <p:sldId id="372" r:id="rId38"/>
    <p:sldId id="373" r:id="rId39"/>
    <p:sldId id="374" r:id="rId40"/>
    <p:sldId id="363" r:id="rId41"/>
    <p:sldId id="34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AEE2"/>
    <a:srgbClr val="78C143"/>
    <a:srgbClr val="79C144"/>
    <a:srgbClr val="13AE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99DCF1-E821-11C6-59CA-365393FA7609}" v="51" dt="2024-08-12T13:48:12.9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69"/>
    <p:restoredTop sz="94582"/>
  </p:normalViewPr>
  <p:slideViewPr>
    <p:cSldViewPr snapToGrid="0">
      <p:cViewPr>
        <p:scale>
          <a:sx n="71" d="100"/>
          <a:sy n="71" d="100"/>
        </p:scale>
        <p:origin x="736" y="8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z, Ruth" userId="S::rmoniz@email.sc.edu::d05f30c4-f871-4127-a9e3-954eefdf8394" providerId="AD" clId="Web-{1D99DCF1-E821-11C6-59CA-365393FA7609}"/>
    <pc:docChg chg="modSld">
      <pc:chgData name="Moniz, Ruth" userId="S::rmoniz@email.sc.edu::d05f30c4-f871-4127-a9e3-954eefdf8394" providerId="AD" clId="Web-{1D99DCF1-E821-11C6-59CA-365393FA7609}" dt="2024-08-12T13:57:15.580" v="139"/>
      <pc:docMkLst>
        <pc:docMk/>
      </pc:docMkLst>
      <pc:sldChg chg="modNotes">
        <pc:chgData name="Moniz, Ruth" userId="S::rmoniz@email.sc.edu::d05f30c4-f871-4127-a9e3-954eefdf8394" providerId="AD" clId="Web-{1D99DCF1-E821-11C6-59CA-365393FA7609}" dt="2024-08-12T13:44:15.769" v="1"/>
        <pc:sldMkLst>
          <pc:docMk/>
          <pc:sldMk cId="4108848926" sldId="260"/>
        </pc:sldMkLst>
      </pc:sldChg>
      <pc:sldChg chg="modNotes">
        <pc:chgData name="Moniz, Ruth" userId="S::rmoniz@email.sc.edu::d05f30c4-f871-4127-a9e3-954eefdf8394" providerId="AD" clId="Web-{1D99DCF1-E821-11C6-59CA-365393FA7609}" dt="2024-08-12T13:44:23.863" v="3"/>
        <pc:sldMkLst>
          <pc:docMk/>
          <pc:sldMk cId="1188018844" sldId="261"/>
        </pc:sldMkLst>
      </pc:sldChg>
      <pc:sldChg chg="modNotes">
        <pc:chgData name="Moniz, Ruth" userId="S::rmoniz@email.sc.edu::d05f30c4-f871-4127-a9e3-954eefdf8394" providerId="AD" clId="Web-{1D99DCF1-E821-11C6-59CA-365393FA7609}" dt="2024-08-12T13:44:28.644" v="5"/>
        <pc:sldMkLst>
          <pc:docMk/>
          <pc:sldMk cId="2933041638" sldId="268"/>
        </pc:sldMkLst>
      </pc:sldChg>
      <pc:sldChg chg="modNotes">
        <pc:chgData name="Moniz, Ruth" userId="S::rmoniz@email.sc.edu::d05f30c4-f871-4127-a9e3-954eefdf8394" providerId="AD" clId="Web-{1D99DCF1-E821-11C6-59CA-365393FA7609}" dt="2024-08-12T13:46:58.868" v="52"/>
        <pc:sldMkLst>
          <pc:docMk/>
          <pc:sldMk cId="686033629" sldId="342"/>
        </pc:sldMkLst>
      </pc:sldChg>
      <pc:sldChg chg="modNotes">
        <pc:chgData name="Moniz, Ruth" userId="S::rmoniz@email.sc.edu::d05f30c4-f871-4127-a9e3-954eefdf8394" providerId="AD" clId="Web-{1D99DCF1-E821-11C6-59CA-365393FA7609}" dt="2024-08-12T13:57:15.580" v="139"/>
        <pc:sldMkLst>
          <pc:docMk/>
          <pc:sldMk cId="410074061" sldId="343"/>
        </pc:sldMkLst>
      </pc:sldChg>
      <pc:sldChg chg="modNotes">
        <pc:chgData name="Moniz, Ruth" userId="S::rmoniz@email.sc.edu::d05f30c4-f871-4127-a9e3-954eefdf8394" providerId="AD" clId="Web-{1D99DCF1-E821-11C6-59CA-365393FA7609}" dt="2024-08-12T13:44:33.769" v="7"/>
        <pc:sldMkLst>
          <pc:docMk/>
          <pc:sldMk cId="3760736222" sldId="344"/>
        </pc:sldMkLst>
      </pc:sldChg>
      <pc:sldChg chg="modNotes">
        <pc:chgData name="Moniz, Ruth" userId="S::rmoniz@email.sc.edu::d05f30c4-f871-4127-a9e3-954eefdf8394" providerId="AD" clId="Web-{1D99DCF1-E821-11C6-59CA-365393FA7609}" dt="2024-08-12T13:44:42.942" v="9"/>
        <pc:sldMkLst>
          <pc:docMk/>
          <pc:sldMk cId="3182122314" sldId="346"/>
        </pc:sldMkLst>
      </pc:sldChg>
      <pc:sldChg chg="modNotes">
        <pc:chgData name="Moniz, Ruth" userId="S::rmoniz@email.sc.edu::d05f30c4-f871-4127-a9e3-954eefdf8394" providerId="AD" clId="Web-{1D99DCF1-E821-11C6-59CA-365393FA7609}" dt="2024-08-12T13:44:54.551" v="11"/>
        <pc:sldMkLst>
          <pc:docMk/>
          <pc:sldMk cId="3735186324" sldId="347"/>
        </pc:sldMkLst>
      </pc:sldChg>
      <pc:sldChg chg="modNotes">
        <pc:chgData name="Moniz, Ruth" userId="S::rmoniz@email.sc.edu::d05f30c4-f871-4127-a9e3-954eefdf8394" providerId="AD" clId="Web-{1D99DCF1-E821-11C6-59CA-365393FA7609}" dt="2024-08-12T13:45:00.239" v="13"/>
        <pc:sldMkLst>
          <pc:docMk/>
          <pc:sldMk cId="2992444455" sldId="348"/>
        </pc:sldMkLst>
      </pc:sldChg>
      <pc:sldChg chg="modNotes">
        <pc:chgData name="Moniz, Ruth" userId="S::rmoniz@email.sc.edu::d05f30c4-f871-4127-a9e3-954eefdf8394" providerId="AD" clId="Web-{1D99DCF1-E821-11C6-59CA-365393FA7609}" dt="2024-08-12T13:45:09.302" v="15"/>
        <pc:sldMkLst>
          <pc:docMk/>
          <pc:sldMk cId="1403269307" sldId="349"/>
        </pc:sldMkLst>
      </pc:sldChg>
      <pc:sldChg chg="modNotes">
        <pc:chgData name="Moniz, Ruth" userId="S::rmoniz@email.sc.edu::d05f30c4-f871-4127-a9e3-954eefdf8394" providerId="AD" clId="Web-{1D99DCF1-E821-11C6-59CA-365393FA7609}" dt="2024-08-12T13:45:15.427" v="17"/>
        <pc:sldMkLst>
          <pc:docMk/>
          <pc:sldMk cId="187860373" sldId="350"/>
        </pc:sldMkLst>
      </pc:sldChg>
      <pc:sldChg chg="modNotes">
        <pc:chgData name="Moniz, Ruth" userId="S::rmoniz@email.sc.edu::d05f30c4-f871-4127-a9e3-954eefdf8394" providerId="AD" clId="Web-{1D99DCF1-E821-11C6-59CA-365393FA7609}" dt="2024-08-12T13:45:24.052" v="19"/>
        <pc:sldMkLst>
          <pc:docMk/>
          <pc:sldMk cId="1136474985" sldId="352"/>
        </pc:sldMkLst>
      </pc:sldChg>
      <pc:sldChg chg="modNotes">
        <pc:chgData name="Moniz, Ruth" userId="S::rmoniz@email.sc.edu::d05f30c4-f871-4127-a9e3-954eefdf8394" providerId="AD" clId="Web-{1D99DCF1-E821-11C6-59CA-365393FA7609}" dt="2024-08-12T13:46:11.882" v="40"/>
        <pc:sldMkLst>
          <pc:docMk/>
          <pc:sldMk cId="3895661973" sldId="354"/>
        </pc:sldMkLst>
      </pc:sldChg>
      <pc:sldChg chg="modNotes">
        <pc:chgData name="Moniz, Ruth" userId="S::rmoniz@email.sc.edu::d05f30c4-f871-4127-a9e3-954eefdf8394" providerId="AD" clId="Web-{1D99DCF1-E821-11C6-59CA-365393FA7609}" dt="2024-08-12T13:46:18.179" v="42"/>
        <pc:sldMkLst>
          <pc:docMk/>
          <pc:sldMk cId="1874958858" sldId="355"/>
        </pc:sldMkLst>
      </pc:sldChg>
      <pc:sldChg chg="modNotes">
        <pc:chgData name="Moniz, Ruth" userId="S::rmoniz@email.sc.edu::d05f30c4-f871-4127-a9e3-954eefdf8394" providerId="AD" clId="Web-{1D99DCF1-E821-11C6-59CA-365393FA7609}" dt="2024-08-12T13:46:27.117" v="44"/>
        <pc:sldMkLst>
          <pc:docMk/>
          <pc:sldMk cId="511359899" sldId="357"/>
        </pc:sldMkLst>
      </pc:sldChg>
      <pc:sldChg chg="modNotes">
        <pc:chgData name="Moniz, Ruth" userId="S::rmoniz@email.sc.edu::d05f30c4-f871-4127-a9e3-954eefdf8394" providerId="AD" clId="Web-{1D99DCF1-E821-11C6-59CA-365393FA7609}" dt="2024-08-12T13:46:33.680" v="46"/>
        <pc:sldMkLst>
          <pc:docMk/>
          <pc:sldMk cId="2244536089" sldId="358"/>
        </pc:sldMkLst>
      </pc:sldChg>
      <pc:sldChg chg="modNotes">
        <pc:chgData name="Moniz, Ruth" userId="S::rmoniz@email.sc.edu::d05f30c4-f871-4127-a9e3-954eefdf8394" providerId="AD" clId="Web-{1D99DCF1-E821-11C6-59CA-365393FA7609}" dt="2024-08-12T13:46:38.977" v="48"/>
        <pc:sldMkLst>
          <pc:docMk/>
          <pc:sldMk cId="2568080312" sldId="359"/>
        </pc:sldMkLst>
      </pc:sldChg>
      <pc:sldChg chg="modNotes">
        <pc:chgData name="Moniz, Ruth" userId="S::rmoniz@email.sc.edu::d05f30c4-f871-4127-a9e3-954eefdf8394" providerId="AD" clId="Web-{1D99DCF1-E821-11C6-59CA-365393FA7609}" dt="2024-08-12T13:46:44.743" v="50"/>
        <pc:sldMkLst>
          <pc:docMk/>
          <pc:sldMk cId="2701869337" sldId="360"/>
        </pc:sldMkLst>
      </pc:sldChg>
      <pc:sldChg chg="modNotes">
        <pc:chgData name="Moniz, Ruth" userId="S::rmoniz@email.sc.edu::d05f30c4-f871-4127-a9e3-954eefdf8394" providerId="AD" clId="Web-{1D99DCF1-E821-11C6-59CA-365393FA7609}" dt="2024-08-12T13:56:48.235" v="136"/>
        <pc:sldMkLst>
          <pc:docMk/>
          <pc:sldMk cId="2065373641" sldId="361"/>
        </pc:sldMkLst>
      </pc:sldChg>
      <pc:sldChg chg="modNotes">
        <pc:chgData name="Moniz, Ruth" userId="S::rmoniz@email.sc.edu::d05f30c4-f871-4127-a9e3-954eefdf8394" providerId="AD" clId="Web-{1D99DCF1-E821-11C6-59CA-365393FA7609}" dt="2024-08-12T13:57:11.627" v="138"/>
        <pc:sldMkLst>
          <pc:docMk/>
          <pc:sldMk cId="3579983675" sldId="363"/>
        </pc:sldMkLst>
      </pc:sldChg>
      <pc:sldChg chg="modNotes">
        <pc:chgData name="Moniz, Ruth" userId="S::rmoniz@email.sc.edu::d05f30c4-f871-4127-a9e3-954eefdf8394" providerId="AD" clId="Web-{1D99DCF1-E821-11C6-59CA-365393FA7609}" dt="2024-08-12T13:47:06.306" v="54"/>
        <pc:sldMkLst>
          <pc:docMk/>
          <pc:sldMk cId="2403057158" sldId="364"/>
        </pc:sldMkLst>
      </pc:sldChg>
      <pc:sldChg chg="modNotes">
        <pc:chgData name="Moniz, Ruth" userId="S::rmoniz@email.sc.edu::d05f30c4-f871-4127-a9e3-954eefdf8394" providerId="AD" clId="Web-{1D99DCF1-E821-11C6-59CA-365393FA7609}" dt="2024-08-12T13:56:36.032" v="129"/>
        <pc:sldMkLst>
          <pc:docMk/>
          <pc:sldMk cId="4216960951" sldId="365"/>
        </pc:sldMkLst>
      </pc:sldChg>
      <pc:sldChg chg="modNotes">
        <pc:chgData name="Moniz, Ruth" userId="S::rmoniz@email.sc.edu::d05f30c4-f871-4127-a9e3-954eefdf8394" providerId="AD" clId="Web-{1D99DCF1-E821-11C6-59CA-365393FA7609}" dt="2024-08-12T13:55:44.077" v="122"/>
        <pc:sldMkLst>
          <pc:docMk/>
          <pc:sldMk cId="3191063051" sldId="366"/>
        </pc:sldMkLst>
      </pc:sldChg>
      <pc:sldChg chg="modNotes">
        <pc:chgData name="Moniz, Ruth" userId="S::rmoniz@email.sc.edu::d05f30c4-f871-4127-a9e3-954eefdf8394" providerId="AD" clId="Web-{1D99DCF1-E821-11C6-59CA-365393FA7609}" dt="2024-08-12T13:55:25.998" v="118"/>
        <pc:sldMkLst>
          <pc:docMk/>
          <pc:sldMk cId="2939378749" sldId="367"/>
        </pc:sldMkLst>
      </pc:sldChg>
      <pc:sldChg chg="modNotes">
        <pc:chgData name="Moniz, Ruth" userId="S::rmoniz@email.sc.edu::d05f30c4-f871-4127-a9e3-954eefdf8394" providerId="AD" clId="Web-{1D99DCF1-E821-11C6-59CA-365393FA7609}" dt="2024-08-12T13:54:52.869" v="106"/>
        <pc:sldMkLst>
          <pc:docMk/>
          <pc:sldMk cId="2796169314" sldId="368"/>
        </pc:sldMkLst>
      </pc:sldChg>
      <pc:sldChg chg="modNotes">
        <pc:chgData name="Moniz, Ruth" userId="S::rmoniz@email.sc.edu::d05f30c4-f871-4127-a9e3-954eefdf8394" providerId="AD" clId="Web-{1D99DCF1-E821-11C6-59CA-365393FA7609}" dt="2024-08-12T13:54:41.213" v="98"/>
        <pc:sldMkLst>
          <pc:docMk/>
          <pc:sldMk cId="2531429474" sldId="369"/>
        </pc:sldMkLst>
      </pc:sldChg>
      <pc:sldChg chg="modNotes">
        <pc:chgData name="Moniz, Ruth" userId="S::rmoniz@email.sc.edu::d05f30c4-f871-4127-a9e3-954eefdf8394" providerId="AD" clId="Web-{1D99DCF1-E821-11C6-59CA-365393FA7609}" dt="2024-08-12T13:53:12.819" v="90"/>
        <pc:sldMkLst>
          <pc:docMk/>
          <pc:sldMk cId="2663322945" sldId="370"/>
        </pc:sldMkLst>
      </pc:sldChg>
      <pc:sldChg chg="modNotes">
        <pc:chgData name="Moniz, Ruth" userId="S::rmoniz@email.sc.edu::d05f30c4-f871-4127-a9e3-954eefdf8394" providerId="AD" clId="Web-{1D99DCF1-E821-11C6-59CA-365393FA7609}" dt="2024-08-12T13:52:59.568" v="84"/>
        <pc:sldMkLst>
          <pc:docMk/>
          <pc:sldMk cId="383908766" sldId="371"/>
        </pc:sldMkLst>
      </pc:sldChg>
      <pc:sldChg chg="modNotes">
        <pc:chgData name="Moniz, Ruth" userId="S::rmoniz@email.sc.edu::d05f30c4-f871-4127-a9e3-954eefdf8394" providerId="AD" clId="Web-{1D99DCF1-E821-11C6-59CA-365393FA7609}" dt="2024-08-12T13:52:48.007" v="78"/>
        <pc:sldMkLst>
          <pc:docMk/>
          <pc:sldMk cId="1780335884" sldId="372"/>
        </pc:sldMkLst>
      </pc:sldChg>
      <pc:sldChg chg="modNotes">
        <pc:chgData name="Moniz, Ruth" userId="S::rmoniz@email.sc.edu::d05f30c4-f871-4127-a9e3-954eefdf8394" providerId="AD" clId="Web-{1D99DCF1-E821-11C6-59CA-365393FA7609}" dt="2024-08-12T13:52:32.224" v="70"/>
        <pc:sldMkLst>
          <pc:docMk/>
          <pc:sldMk cId="1801010518" sldId="3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142D56-4E6F-CA40-B7BD-C5EBFAF99154}" type="datetimeFigureOut">
              <a:rPr lang="en-US" smtClean="0"/>
              <a:t>8/12/2024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85597-E558-1544-9E18-D730564E235C}" type="slidenum">
              <a:rPr lang="en-US" smtClean="0"/>
              <a:t>‹#›</a:t>
            </a:fld>
            <a:endParaRPr lang="en-US"/>
          </a:p>
        </p:txBody>
      </p:sp>
    </p:spTree>
    <p:extLst>
      <p:ext uri="{BB962C8B-B14F-4D97-AF65-F5344CB8AC3E}">
        <p14:creationId xmlns:p14="http://schemas.microsoft.com/office/powerpoint/2010/main" val="2807831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YFdZXwE6fR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youtu.be/GZ9PHsbt-m4?si=kBXehiUjK3vDIrka"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google.com/search?sca_esv=c3f82e785d684aa6&amp;sca_upv=1&amp;sxsrf=ACQVn08PW-BzzsA3CnabJq-INIFVltTgZg:1709562615401&amp;q=unjust&amp;si=AKbGX_qTCvK6ifvkUBYDz4foaFZiet3zF8XsfmJfYoevA2TEoFzo2EoZ4v1d8M1pFme9qEiHJSqF1vJ6GtbTZOTEDTrxaVw-Vw%3D%3D&amp;expnd=1"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google.com/search?sca_esv=c3f82e785d684aa6&amp;sca_upv=1&amp;sxsrf=ACQVn08PW-BzzsA3CnabJq-INIFVltTgZg:1709562615401&amp;q=prejudicial&amp;si=AKbGX_q4mkMHy1Nmq4yITjHYVzepFpzwV1lILalu-SZ4vA3yEnQq4GBAbyeDAnu_AVBNt2sha1IVAaxGOrIXTcRAGKd7exoQyHiXAY-s1i_2bbiVl8MJe1o%3D&amp;expnd=1&amp;biw=1232&amp;bih=598&amp;dpr=1.5"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hildrenssociety.org.uk/information/young-people/well-being/resources/stress#:~:text=What%20is%20stress%3F,relationships%20with%20people%20around%20us."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heartmindonline.org/resources/how-to-talk-with-kids-about-stress#resource-sources" TargetMode="External"/><Relationship Id="rId4" Type="http://schemas.openxmlformats.org/officeDocument/2006/relationships/hyperlink" Target="https://www.nami.org/Your-Journey/Individuals-with-Mental-Illness/Taking-Care-of-Your-Body/Managing-Stress"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heartmindonline.org/resources/how-to-talk-with-kids-about-stress#resource-sourc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gLbK0o9Bk7Q"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topics and purpose of program</a:t>
            </a:r>
          </a:p>
          <a:p>
            <a:br>
              <a:rPr lang="en-US" dirty="0">
                <a:cs typeface="+mn-lt"/>
              </a:rPr>
            </a:br>
            <a:r>
              <a:rPr lang="en-US" b="1" dirty="0"/>
              <a:t>SAY: </a:t>
            </a:r>
            <a:r>
              <a:rPr lang="en-US" b="1" i="1" dirty="0"/>
              <a:t>Today we will learn about how we can care for our mental health and how we can respond to stressful or difficult events.</a:t>
            </a:r>
            <a:endParaRPr lang="en-US" dirty="0"/>
          </a:p>
        </p:txBody>
      </p:sp>
      <p:sp>
        <p:nvSpPr>
          <p:cNvPr id="4" name="Slide Number Placeholder 3"/>
          <p:cNvSpPr>
            <a:spLocks noGrp="1"/>
          </p:cNvSpPr>
          <p:nvPr>
            <p:ph type="sldNum" sz="quarter" idx="5"/>
          </p:nvPr>
        </p:nvSpPr>
        <p:spPr/>
        <p:txBody>
          <a:bodyPr/>
          <a:lstStyle/>
          <a:p>
            <a:fld id="{DB885597-E558-1544-9E18-D730564E235C}" type="slidenum">
              <a:rPr lang="en-US" smtClean="0"/>
              <a:t>2</a:t>
            </a:fld>
            <a:endParaRPr lang="en-US"/>
          </a:p>
        </p:txBody>
      </p:sp>
    </p:spTree>
    <p:extLst>
      <p:ext uri="{BB962C8B-B14F-4D97-AF65-F5344CB8AC3E}">
        <p14:creationId xmlns:p14="http://schemas.microsoft.com/office/powerpoint/2010/main" val="1001565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 </a:t>
            </a:r>
            <a:endParaRPr lang="en-US" dirty="0"/>
          </a:p>
          <a:p>
            <a:pPr marL="285750" indent="-285750">
              <a:buFont typeface="Arial"/>
              <a:buChar char="•"/>
            </a:pPr>
            <a:r>
              <a:rPr lang="en-US" dirty="0"/>
              <a:t>Play and watch the video - Link for Guided Box Breathing exercise </a:t>
            </a:r>
            <a:r>
              <a:rPr lang="en-US" dirty="0">
                <a:hlinkClick r:id="rId3"/>
              </a:rPr>
              <a:t>https://www.youtube.com/watch?v=YFdZXwE6fRE</a:t>
            </a:r>
            <a:r>
              <a:rPr lang="en-US" dirty="0"/>
              <a:t> (Box Breathing)</a:t>
            </a:r>
          </a:p>
          <a:p>
            <a:br>
              <a:rPr lang="en-US" dirty="0"/>
            </a:br>
            <a:endParaRPr lang="en-US" dirty="0"/>
          </a:p>
          <a:p>
            <a:r>
              <a:rPr lang="en-US" b="1" dirty="0"/>
              <a:t>Afterwards, ask: </a:t>
            </a:r>
            <a:endParaRPr lang="en-US" dirty="0"/>
          </a:p>
          <a:p>
            <a:pPr marL="285750" indent="-285750">
              <a:buFont typeface="Arial"/>
              <a:buChar char="•"/>
            </a:pPr>
            <a:r>
              <a:rPr lang="en-US" dirty="0"/>
              <a:t>What stood out to you? Have you done this type of breathing before? Did it help, why or why not?</a:t>
            </a:r>
          </a:p>
          <a:p>
            <a:br>
              <a:rPr lang="en-US" dirty="0"/>
            </a:br>
            <a:endParaRPr lang="en-US" dirty="0"/>
          </a:p>
          <a:p>
            <a:r>
              <a:rPr lang="en-US" dirty="0"/>
              <a:t>In case, there are internet issues:</a:t>
            </a:r>
          </a:p>
          <a:p>
            <a:r>
              <a:rPr lang="en-US" b="1" dirty="0"/>
              <a:t>How to do Box Breathing</a:t>
            </a:r>
            <a:endParaRPr lang="en-US"/>
          </a:p>
          <a:p>
            <a:pPr marL="285750" indent="-285750">
              <a:buFont typeface="Arial"/>
              <a:buChar char="•"/>
            </a:pPr>
            <a:r>
              <a:rPr lang="en-US" dirty="0"/>
              <a:t>Step 1: Breathe in, counting to four slowly. Feel the air enter your lungs.</a:t>
            </a:r>
          </a:p>
          <a:p>
            <a:pPr marL="285750" indent="-285750">
              <a:buFont typeface="Arial"/>
              <a:buChar char="•"/>
            </a:pPr>
            <a:r>
              <a:rPr lang="en-US" dirty="0"/>
              <a:t>Step 2: Hold your breath for 4 seconds. Try to avoid inhaling or exhaling for 4 seconds.</a:t>
            </a:r>
          </a:p>
          <a:p>
            <a:pPr marL="285750" indent="-285750">
              <a:buFont typeface="Arial"/>
              <a:buChar char="•"/>
            </a:pPr>
            <a:r>
              <a:rPr lang="en-US" dirty="0"/>
              <a:t>Step 3: Slowly exhale through your mouth for 4 seconds.</a:t>
            </a:r>
          </a:p>
          <a:p>
            <a:pPr marL="285750" indent="-285750">
              <a:buFont typeface="Arial"/>
              <a:buChar char="•"/>
            </a:pPr>
            <a:r>
              <a:rPr lang="en-US" dirty="0"/>
              <a:t>Step 4: Repeat steps 1 to 3 until you feel re-centered.</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DB885597-E558-1544-9E18-D730564E235C}" type="slidenum">
              <a:rPr lang="en-US" smtClean="0"/>
              <a:t>15</a:t>
            </a:fld>
            <a:endParaRPr lang="en-US"/>
          </a:p>
        </p:txBody>
      </p:sp>
    </p:spTree>
    <p:extLst>
      <p:ext uri="{BB962C8B-B14F-4D97-AF65-F5344CB8AC3E}">
        <p14:creationId xmlns:p14="http://schemas.microsoft.com/office/powerpoint/2010/main" val="3512108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885597-E558-1544-9E18-D730564E235C}" type="slidenum">
              <a:rPr lang="en-US" smtClean="0"/>
              <a:t>16</a:t>
            </a:fld>
            <a:endParaRPr lang="en-US"/>
          </a:p>
        </p:txBody>
      </p:sp>
    </p:spTree>
    <p:extLst>
      <p:ext uri="{BB962C8B-B14F-4D97-AF65-F5344CB8AC3E}">
        <p14:creationId xmlns:p14="http://schemas.microsoft.com/office/powerpoint/2010/main" val="2353289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https://youtu.be/GZ9PHsbt-m4?si=kBXehiUjK3vDIrka</a:t>
            </a:r>
            <a:endParaRPr lang="en-US" dirty="0"/>
          </a:p>
          <a:p>
            <a:endParaRPr lang="en-US" dirty="0"/>
          </a:p>
          <a:p>
            <a:r>
              <a:rPr lang="en-US" i="1" dirty="0"/>
              <a:t>The link is for the stretching script which can be read below:</a:t>
            </a:r>
            <a:br>
              <a:rPr lang="en-US" dirty="0">
                <a:cs typeface="+mn-lt"/>
              </a:rPr>
            </a:br>
            <a:endParaRPr lang="en-US"/>
          </a:p>
          <a:p>
            <a:r>
              <a:rPr lang="en-US" b="1"/>
              <a:t>SAY: </a:t>
            </a:r>
            <a:endParaRPr lang="en-US"/>
          </a:p>
          <a:p>
            <a:pPr marL="171450" indent="-171450">
              <a:buFont typeface="Arial"/>
              <a:buChar char="•"/>
            </a:pPr>
            <a:r>
              <a:rPr lang="en-US" b="1"/>
              <a:t>(use language on the slide to introduce progressive muscle relaxation). </a:t>
            </a:r>
            <a:endParaRPr lang="en-US"/>
          </a:p>
          <a:p>
            <a:pPr marL="171450" indent="-171450">
              <a:buFont typeface="Arial"/>
              <a:buChar char="•"/>
            </a:pPr>
            <a:r>
              <a:rPr lang="en-US" dirty="0"/>
              <a:t>Now we will practice an activity called “progressive muscle relaxation” – we can use this when we have stomach aches and headaches and even when we just can’t sleep.</a:t>
            </a:r>
          </a:p>
          <a:p>
            <a:endParaRPr lang="en-US" dirty="0">
              <a:cs typeface="+mn-lt"/>
            </a:endParaRPr>
          </a:p>
          <a:p>
            <a:r>
              <a:rPr lang="en-US" dirty="0"/>
              <a:t>If video is not working – read script:</a:t>
            </a:r>
            <a:br>
              <a:rPr lang="en-US" dirty="0">
                <a:cs typeface="+mn-lt"/>
              </a:rPr>
            </a:br>
            <a:endParaRPr lang="en-US"/>
          </a:p>
          <a:p>
            <a:r>
              <a:rPr lang="en-US" b="1" i="1" dirty="0"/>
              <a:t>*Note for speaker – Be sure to pause between each sentence, and maintain a calm tone. If there are distractions, don’t worry! Simply reinforce the importance of PMR during stressful/chaotic moments. </a:t>
            </a:r>
            <a:br>
              <a:rPr lang="en-US" dirty="0">
                <a:cs typeface="+mn-lt"/>
              </a:rPr>
            </a:br>
            <a:endParaRPr lang="en-US"/>
          </a:p>
          <a:p>
            <a:r>
              <a:rPr lang="en-US"/>
              <a:t>Everyone get ready… (read the following script)</a:t>
            </a:r>
          </a:p>
          <a:p>
            <a:endParaRPr lang="en-US" dirty="0">
              <a:cs typeface="+mn-lt"/>
            </a:endParaRPr>
          </a:p>
          <a:p>
            <a:r>
              <a:rPr lang="en-US" b="1" i="1" dirty="0"/>
              <a:t>"Take a deep breath in through your nose...hold your breath for a few seconds…and now breathe out...good...take another deep breath through your nose…imagine your tummy is a big balloon filling up with air…hold your breath...now breathe out and imagine that the air in the balloon is slowly escaping...Now I want you to pay attention to your body and how your it feels...</a:t>
            </a:r>
            <a:br>
              <a:rPr lang="en-US" dirty="0">
                <a:cs typeface="+mn-lt"/>
              </a:rPr>
            </a:br>
            <a:endParaRPr lang="en-US"/>
          </a:p>
          <a:p>
            <a:r>
              <a:rPr lang="en-US" b="1" i="1" dirty="0"/>
              <a:t>Let’s start with your legs...I want you to stretch out your legs in front of you and point your toes...squeeze the muscles in the top of your legs...now squeeze the muscles in the bottom of your legs...hold it...now relax...let your legs go limp…imagine that your legs are floppy cooked spaghetti noodles...relax all the muscles in your legs...notice how heavy your legs feel...now take a deep breath and hold…and breathe out...</a:t>
            </a:r>
            <a:br>
              <a:rPr lang="en-US" dirty="0">
                <a:cs typeface="+mn-lt"/>
              </a:rPr>
            </a:br>
            <a:endParaRPr lang="en-US"/>
          </a:p>
          <a:p>
            <a:r>
              <a:rPr lang="en-US" b="1" i="1"/>
              <a:t>Now, make a fist with your left hand and squeeze...imagine that you are holding an orange and you are squeezing all the juice out of the orange...feel the tightness in your hand and arm...hold it tight...and now relax your hand...notice how your muscles feel when they are relaxed…now make a fist with your right hand and squeeze tight...imagine that your holding a lemon and squeeze all the juice out...feel the tightness in your hand and arm...hold it...and now relax your hand...enjoy feeling relaxed...now take a deep breath and hold...and breathe out...</a:t>
            </a:r>
            <a:endParaRPr lang="en-US"/>
          </a:p>
          <a:p>
            <a:endParaRPr lang="en-US" dirty="0">
              <a:cs typeface="+mn-lt"/>
            </a:endParaRPr>
          </a:p>
          <a:p>
            <a:r>
              <a:rPr lang="en-US" b="1" i="1"/>
              <a:t>Let’s focus on your arms…stretch your arms out in front of you like you are reaching out to something...keep stretching...hold it...and now relax...let your arms drop to your sides...imagine your arms are cooked spaghetti noodles that are dangling at your sides...notice how relaxed your arms feel...relax your arms...now stretch your arms up above your head...try to reach for the clouds with your finger tips...hold...keep reaching above your head...now let your arms drop to your sides...relax you arms…let your arms go very floppy...notice how calm you feel...now take a deep breath and hold...and breathe out...</a:t>
            </a:r>
            <a:endParaRPr lang="en-US"/>
          </a:p>
          <a:p>
            <a:endParaRPr lang="en-US" dirty="0">
              <a:cs typeface="+mn-lt"/>
            </a:endParaRPr>
          </a:p>
          <a:p>
            <a:r>
              <a:rPr lang="en-US" b="1" i="1"/>
              <a:t>Let’s move to your shoulder...pull your shoulders up to your ears...hold...keep holding...now relax...notice how relaxed you feel...now take a deep breath and hold...and breathe out...</a:t>
            </a:r>
            <a:endParaRPr lang="en-US"/>
          </a:p>
          <a:p>
            <a:endParaRPr lang="en-US" dirty="0">
              <a:cs typeface="+mn-lt"/>
            </a:endParaRPr>
          </a:p>
          <a:p>
            <a:r>
              <a:rPr lang="en-US" b="1" i="1"/>
              <a:t>Now, pull in your tummy muscles...imagine that an elephant has just stepped on your tummy...suck in all the muscles in your tummy...hold it...good...now relax...let your stomach out...relax all the muscles in your tummy...notice how your muscles feel when you relax them...now take a deep breath and hold...and breathe out...</a:t>
            </a:r>
            <a:endParaRPr lang="en-US"/>
          </a:p>
          <a:p>
            <a:endParaRPr lang="en-US" dirty="0">
              <a:cs typeface="+mn-lt"/>
            </a:endParaRPr>
          </a:p>
          <a:p>
            <a:r>
              <a:rPr lang="en-US" b="1" i="1" dirty="0"/>
              <a:t>Finally, wrinkle up your faces as much as you can...wrinkle your nose...mouth...eyes...forehead...cheeks...and push your lips together...Notice how tight the muscles in your face feel...hold it...good...now relax...let all the muscles in your face go limp...notice how relaxed you feel...now take a deep breath and hold...and breathe out...</a:t>
            </a:r>
            <a:br>
              <a:rPr lang="en-US" dirty="0">
                <a:cs typeface="+mn-lt"/>
              </a:rPr>
            </a:br>
            <a:endParaRPr lang="en-US"/>
          </a:p>
          <a:p>
            <a:r>
              <a:rPr lang="en-US" b="1" i="1"/>
              <a:t>Now relax your whole body…imagine you’re a rag doll and try and relax all the muscles in your body. Notice how good you feel...so relaxed...so calm...now take a deep breath and hold it...and breathe out...you’ve done very well! When you are ready, you can slowly open your eyes."</a:t>
            </a:r>
            <a:endParaRPr lang="en-US"/>
          </a:p>
          <a:p>
            <a:endParaRPr lang="en-US" dirty="0">
              <a:cs typeface="+mn-lt"/>
            </a:endParaRPr>
          </a:p>
        </p:txBody>
      </p:sp>
      <p:sp>
        <p:nvSpPr>
          <p:cNvPr id="4" name="Slide Number Placeholder 3"/>
          <p:cNvSpPr>
            <a:spLocks noGrp="1"/>
          </p:cNvSpPr>
          <p:nvPr>
            <p:ph type="sldNum" sz="quarter" idx="5"/>
          </p:nvPr>
        </p:nvSpPr>
        <p:spPr/>
        <p:txBody>
          <a:bodyPr/>
          <a:lstStyle/>
          <a:p>
            <a:fld id="{DB885597-E558-1544-9E18-D730564E235C}" type="slidenum">
              <a:rPr lang="en-US" smtClean="0"/>
              <a:t>17</a:t>
            </a:fld>
            <a:endParaRPr lang="en-US"/>
          </a:p>
        </p:txBody>
      </p:sp>
    </p:spTree>
    <p:extLst>
      <p:ext uri="{BB962C8B-B14F-4D97-AF65-F5344CB8AC3E}">
        <p14:creationId xmlns:p14="http://schemas.microsoft.com/office/powerpoint/2010/main" val="2995954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a:t>
            </a:r>
            <a:endParaRPr lang="en-US" dirty="0"/>
          </a:p>
          <a:p>
            <a:pPr marL="171450" indent="-171450">
              <a:buFont typeface="Arial"/>
              <a:buChar char="•"/>
            </a:pPr>
            <a:r>
              <a:rPr lang="en-US" dirty="0"/>
              <a:t>Identify and discuss variety of strategies. Elicit feedback from students for other strategies not listed.</a:t>
            </a:r>
          </a:p>
          <a:p>
            <a:br>
              <a:rPr lang="en-US" dirty="0"/>
            </a:br>
            <a:endParaRPr lang="en-US" dirty="0"/>
          </a:p>
          <a:p>
            <a:r>
              <a:rPr lang="en-US" b="1" dirty="0"/>
              <a:t>Say: </a:t>
            </a:r>
            <a:endParaRPr lang="en-US" dirty="0"/>
          </a:p>
          <a:p>
            <a:pPr marL="171450" indent="-171450">
              <a:buFont typeface="Arial"/>
              <a:buChar char="•"/>
            </a:pPr>
            <a:r>
              <a:rPr lang="en-US" dirty="0"/>
              <a:t>Now that we’ve went over a few strategies (visualizing a happy place, box breathing, relaxation breathing, PMR) – what are some other things you do to stay healthy and well? </a:t>
            </a:r>
          </a:p>
          <a:p>
            <a:br>
              <a:rPr lang="en-US" dirty="0"/>
            </a:br>
            <a:endParaRPr lang="en-US" dirty="0"/>
          </a:p>
        </p:txBody>
      </p:sp>
      <p:sp>
        <p:nvSpPr>
          <p:cNvPr id="4" name="Slide Number Placeholder 3"/>
          <p:cNvSpPr>
            <a:spLocks noGrp="1"/>
          </p:cNvSpPr>
          <p:nvPr>
            <p:ph type="sldNum" sz="quarter" idx="5"/>
          </p:nvPr>
        </p:nvSpPr>
        <p:spPr/>
        <p:txBody>
          <a:bodyPr/>
          <a:lstStyle/>
          <a:p>
            <a:fld id="{DB885597-E558-1544-9E18-D730564E235C}" type="slidenum">
              <a:rPr lang="en-US" smtClean="0"/>
              <a:t>18</a:t>
            </a:fld>
            <a:endParaRPr lang="en-US"/>
          </a:p>
        </p:txBody>
      </p:sp>
    </p:spTree>
    <p:extLst>
      <p:ext uri="{BB962C8B-B14F-4D97-AF65-F5344CB8AC3E}">
        <p14:creationId xmlns:p14="http://schemas.microsoft.com/office/powerpoint/2010/main" val="152345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a:t>
            </a:r>
            <a:endParaRPr lang="en-US"/>
          </a:p>
          <a:p>
            <a:pPr marL="285750" indent="-285750">
              <a:buFont typeface="Arial"/>
              <a:buChar char="•"/>
            </a:pPr>
            <a:r>
              <a:rPr lang="en-US" dirty="0"/>
              <a:t>Identify and discuss variety of strategies. Elicit feedback from students for other strategies not listed.</a:t>
            </a:r>
          </a:p>
          <a:p>
            <a:br>
              <a:rPr lang="en-US" dirty="0"/>
            </a:br>
            <a:endParaRPr lang="en-US" dirty="0"/>
          </a:p>
          <a:p>
            <a:r>
              <a:rPr lang="en-US" b="1" dirty="0"/>
              <a:t>Say:  </a:t>
            </a:r>
            <a:endParaRPr lang="en-US"/>
          </a:p>
          <a:p>
            <a:pPr marL="285750" indent="-285750">
              <a:buFont typeface="Arial"/>
              <a:buChar char="•"/>
            </a:pPr>
            <a:r>
              <a:rPr lang="en-US" b="1" dirty="0"/>
              <a:t>*</a:t>
            </a:r>
            <a:r>
              <a:rPr lang="en-US" dirty="0"/>
              <a:t>Ask for student volunteers to read each one* - Would someone like to volunteer to read the strategies listed?</a:t>
            </a:r>
          </a:p>
          <a:p>
            <a:br>
              <a:rPr lang="en-US" dirty="0"/>
            </a:br>
            <a:endParaRPr lang="en-US" dirty="0"/>
          </a:p>
          <a:p>
            <a:r>
              <a:rPr lang="en-US" b="1" dirty="0"/>
              <a:t>Ask:</a:t>
            </a:r>
            <a:endParaRPr lang="en-US"/>
          </a:p>
          <a:p>
            <a:pPr marL="285750" indent="-285750">
              <a:buFont typeface="Arial"/>
              <a:buChar char="•"/>
            </a:pPr>
            <a:r>
              <a:rPr lang="en-US" dirty="0"/>
              <a:t>What activities on this slide might be the most helpful for you? </a:t>
            </a:r>
          </a:p>
          <a:p>
            <a:pPr marL="285750" indent="-285750">
              <a:buFont typeface="Arial"/>
              <a:buChar char="•"/>
            </a:pPr>
            <a:r>
              <a:rPr lang="en-US" dirty="0"/>
              <a:t>Which ones have you never tried before but would like to?</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DB885597-E558-1544-9E18-D730564E235C}" type="slidenum">
              <a:rPr lang="en-US" smtClean="0"/>
              <a:t>20</a:t>
            </a:fld>
            <a:endParaRPr lang="en-US"/>
          </a:p>
        </p:txBody>
      </p:sp>
    </p:spTree>
    <p:extLst>
      <p:ext uri="{BB962C8B-B14F-4D97-AF65-F5344CB8AC3E}">
        <p14:creationId xmlns:p14="http://schemas.microsoft.com/office/powerpoint/2010/main" val="3446518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a:t>
            </a:r>
            <a:endParaRPr lang="en-US" dirty="0"/>
          </a:p>
          <a:p>
            <a:pPr marL="285750" indent="-285750">
              <a:buFont typeface="Arial"/>
              <a:buChar char="•"/>
            </a:pPr>
            <a:r>
              <a:rPr lang="en-US" dirty="0"/>
              <a:t>Identify and discuss variety of strategies. Elicit feedback from students for other strategies not listed.</a:t>
            </a:r>
          </a:p>
          <a:p>
            <a:br>
              <a:rPr lang="en-US" dirty="0"/>
            </a:br>
            <a:endParaRPr lang="en-US" dirty="0"/>
          </a:p>
          <a:p>
            <a:r>
              <a:rPr lang="en-US" b="1" dirty="0"/>
              <a:t>Say:  </a:t>
            </a:r>
            <a:endParaRPr lang="en-US" dirty="0"/>
          </a:p>
          <a:p>
            <a:pPr marL="285750" indent="-285750">
              <a:buFont typeface="Arial"/>
              <a:buChar char="•"/>
            </a:pPr>
            <a:r>
              <a:rPr lang="en-US" dirty="0"/>
              <a:t>Here are more strategies we can do to maintain positive mental health. Ask for student volunteers to read each one.</a:t>
            </a:r>
          </a:p>
          <a:p>
            <a:br>
              <a:rPr lang="en-US" dirty="0"/>
            </a:br>
            <a:endParaRPr lang="en-US" dirty="0"/>
          </a:p>
          <a:p>
            <a:r>
              <a:rPr lang="en-US" b="1" dirty="0"/>
              <a:t>Ask:</a:t>
            </a:r>
            <a:endParaRPr lang="en-US" dirty="0"/>
          </a:p>
          <a:p>
            <a:pPr marL="285750" indent="-285750">
              <a:buFont typeface="Arial"/>
              <a:buChar char="•"/>
            </a:pPr>
            <a:r>
              <a:rPr lang="en-US" dirty="0"/>
              <a:t>What activities on this slide might be the most helpful for you? </a:t>
            </a:r>
          </a:p>
          <a:p>
            <a:pPr marL="285750" indent="-285750">
              <a:buFont typeface="Arial"/>
              <a:buChar char="•"/>
            </a:pPr>
            <a:r>
              <a:rPr lang="en-US" dirty="0"/>
              <a:t>Which ones have you never tried before but would like to?</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DB885597-E558-1544-9E18-D730564E235C}" type="slidenum">
              <a:rPr lang="en-US" smtClean="0"/>
              <a:t>21</a:t>
            </a:fld>
            <a:endParaRPr lang="en-US"/>
          </a:p>
        </p:txBody>
      </p:sp>
    </p:spTree>
    <p:extLst>
      <p:ext uri="{BB962C8B-B14F-4D97-AF65-F5344CB8AC3E}">
        <p14:creationId xmlns:p14="http://schemas.microsoft.com/office/powerpoint/2010/main" val="4163889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a:t>
            </a:r>
            <a:endParaRPr lang="en-US"/>
          </a:p>
          <a:p>
            <a:pPr marL="171450" indent="-171450">
              <a:buFont typeface="Arial"/>
              <a:buChar char="•"/>
            </a:pPr>
            <a:r>
              <a:rPr lang="en-US" dirty="0"/>
              <a:t>Identify and discuss variety of strategies. Elicit feedback from students for other strategies not listed.</a:t>
            </a:r>
          </a:p>
          <a:p>
            <a:br>
              <a:rPr lang="en-US" dirty="0"/>
            </a:br>
            <a:endParaRPr lang="en-US" dirty="0"/>
          </a:p>
          <a:p>
            <a:r>
              <a:rPr lang="en-US" b="1" dirty="0"/>
              <a:t>Say: </a:t>
            </a:r>
            <a:endParaRPr lang="en-US"/>
          </a:p>
          <a:p>
            <a:pPr marL="171450" indent="-171450">
              <a:buFont typeface="Arial"/>
              <a:buChar char="•"/>
            </a:pPr>
            <a:r>
              <a:rPr lang="en-US" b="1" dirty="0"/>
              <a:t>Here are some apps that are available to help with mental health. </a:t>
            </a:r>
            <a:endParaRPr lang="en-US"/>
          </a:p>
          <a:p>
            <a:pPr marL="628650" lvl="1" indent="-171450">
              <a:buFont typeface="Arial"/>
              <a:buChar char="•"/>
            </a:pPr>
            <a:r>
              <a:rPr lang="en-US" b="1" dirty="0"/>
              <a:t>Finch: Self Care Pet </a:t>
            </a:r>
            <a:r>
              <a:rPr lang="en-US" dirty="0"/>
              <a:t>– on this app, you can meet your new self care best friend! Finch is a self care pet app that helps you feel prepared and positive, one day at a time. Take care of your pet by taking care of yourself! Choose from a wide variety of self care exercises personalized for you</a:t>
            </a:r>
          </a:p>
          <a:p>
            <a:pPr marL="628650" lvl="1" indent="-171450">
              <a:buFont typeface="Arial"/>
              <a:buChar char="•"/>
            </a:pPr>
            <a:r>
              <a:rPr lang="en-US" b="1" dirty="0"/>
              <a:t>Smiling Mind – </a:t>
            </a:r>
            <a:r>
              <a:rPr lang="en-US" dirty="0"/>
              <a:t>on this app, you can practice your daily meditation and mindfulness exercises from any device</a:t>
            </a:r>
          </a:p>
          <a:p>
            <a:pPr marL="628650" lvl="1" indent="-171450">
              <a:buFont typeface="Arial"/>
              <a:buChar char="•"/>
            </a:pPr>
            <a:r>
              <a:rPr lang="en-US" b="1" dirty="0"/>
              <a:t>CBT Thought Diary </a:t>
            </a:r>
            <a:r>
              <a:rPr lang="en-US" dirty="0"/>
              <a:t>– on this app, you can track your mood and identify patterns over time.</a:t>
            </a:r>
          </a:p>
          <a:p>
            <a:pPr marL="628650" lvl="1" indent="-171450">
              <a:buFont typeface="Arial"/>
              <a:buChar char="•"/>
            </a:pPr>
            <a:r>
              <a:rPr lang="en-US" b="1" dirty="0" err="1"/>
              <a:t>Wysa</a:t>
            </a:r>
            <a:r>
              <a:rPr lang="en-US" dirty="0"/>
              <a:t> –  </a:t>
            </a:r>
            <a:r>
              <a:rPr lang="en-US" b="1" dirty="0" err="1"/>
              <a:t>Wysa</a:t>
            </a:r>
            <a:r>
              <a:rPr lang="en-US" dirty="0"/>
              <a:t> is an emotionally intelligent chatbot that uses AI to react to the emotions you express</a:t>
            </a:r>
          </a:p>
          <a:p>
            <a:pPr marL="628650" lvl="1" indent="-171450">
              <a:buFont typeface="Arial"/>
              <a:buChar char="•"/>
            </a:pPr>
            <a:r>
              <a:rPr lang="en-US" b="1" dirty="0"/>
              <a:t>Mindshift </a:t>
            </a:r>
            <a:r>
              <a:rPr lang="en-US" dirty="0"/>
              <a:t>- MindShift® CBT uses scientifically proven strategies based on Cognitive </a:t>
            </a:r>
            <a:r>
              <a:rPr lang="en-US" dirty="0" err="1"/>
              <a:t>Behavioural</a:t>
            </a:r>
            <a:r>
              <a:rPr lang="en-US" dirty="0"/>
              <a:t> Therapy (CBT) to help you learn to relax and be mindful, develop more effective ways of thinking, and use active steps to take charge of your anxiety.</a:t>
            </a:r>
          </a:p>
          <a:p>
            <a:pPr marL="628650" lvl="1" indent="-171450">
              <a:buFont typeface="Arial"/>
              <a:buChar char="•"/>
            </a:pPr>
            <a:r>
              <a:rPr lang="en-US" b="1" dirty="0" err="1"/>
              <a:t>Moodfit</a:t>
            </a:r>
            <a:r>
              <a:rPr lang="en-US" dirty="0"/>
              <a:t> - </a:t>
            </a:r>
            <a:r>
              <a:rPr lang="en-US" dirty="0" err="1"/>
              <a:t>Moodfit</a:t>
            </a:r>
            <a:r>
              <a:rPr lang="en-US" dirty="0"/>
              <a:t> is an app that aims to helps you understand and improve their moods, increase resilience, and accomplish goals.</a:t>
            </a:r>
          </a:p>
          <a:p>
            <a:pPr lvl="1"/>
            <a:r>
              <a:rPr lang="en-US" b="1" dirty="0"/>
              <a:t>Ask:</a:t>
            </a:r>
            <a:endParaRPr lang="en-US"/>
          </a:p>
          <a:p>
            <a:pPr marL="171450" indent="-171450">
              <a:buFont typeface="Arial"/>
              <a:buChar char="•"/>
            </a:pPr>
            <a:r>
              <a:rPr lang="en-US" dirty="0"/>
              <a:t>Has anyone ever heard of these?</a:t>
            </a:r>
          </a:p>
          <a:p>
            <a:pPr marL="171450" indent="-171450">
              <a:buFont typeface="Arial"/>
              <a:buChar char="•"/>
            </a:pPr>
            <a:r>
              <a:rPr lang="en-US" dirty="0"/>
              <a:t>What other apps have you all used?</a:t>
            </a:r>
          </a:p>
          <a:p>
            <a:br>
              <a:rPr lang="en-US" dirty="0"/>
            </a:br>
            <a:endParaRPr lang="en-US" dirty="0"/>
          </a:p>
        </p:txBody>
      </p:sp>
      <p:sp>
        <p:nvSpPr>
          <p:cNvPr id="4" name="Slide Number Placeholder 3"/>
          <p:cNvSpPr>
            <a:spLocks noGrp="1"/>
          </p:cNvSpPr>
          <p:nvPr>
            <p:ph type="sldNum" sz="quarter" idx="5"/>
          </p:nvPr>
        </p:nvSpPr>
        <p:spPr/>
        <p:txBody>
          <a:bodyPr/>
          <a:lstStyle/>
          <a:p>
            <a:fld id="{DB885597-E558-1544-9E18-D730564E235C}" type="slidenum">
              <a:rPr lang="en-US" smtClean="0"/>
              <a:t>22</a:t>
            </a:fld>
            <a:endParaRPr lang="en-US"/>
          </a:p>
        </p:txBody>
      </p:sp>
    </p:spTree>
    <p:extLst>
      <p:ext uri="{BB962C8B-B14F-4D97-AF65-F5344CB8AC3E}">
        <p14:creationId xmlns:p14="http://schemas.microsoft.com/office/powerpoint/2010/main" val="2991682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a:t>
            </a:r>
            <a:endParaRPr lang="en-US"/>
          </a:p>
          <a:p>
            <a:pPr marL="171450" indent="-171450">
              <a:buFont typeface="Arial"/>
              <a:buChar char="•"/>
            </a:pPr>
            <a:r>
              <a:rPr lang="en-US" dirty="0"/>
              <a:t>Identify and discuss variety of strategies. Elicit feedback from students for other strategies not listed.</a:t>
            </a:r>
          </a:p>
          <a:p>
            <a:br>
              <a:rPr lang="en-US" dirty="0"/>
            </a:br>
            <a:endParaRPr lang="en-US" dirty="0"/>
          </a:p>
          <a:p>
            <a:r>
              <a:rPr lang="en-US" b="1" dirty="0"/>
              <a:t>Say: </a:t>
            </a:r>
            <a:endParaRPr lang="en-US" dirty="0"/>
          </a:p>
          <a:p>
            <a:pPr marL="171450" indent="-171450">
              <a:buFont typeface="Arial"/>
              <a:buChar char="•"/>
            </a:pPr>
            <a:r>
              <a:rPr lang="en-US" dirty="0"/>
              <a:t>Staying organized also helps us maintain positive mental health.</a:t>
            </a:r>
          </a:p>
          <a:p>
            <a:br>
              <a:rPr lang="en-US" dirty="0"/>
            </a:br>
            <a:endParaRPr lang="en-US" dirty="0"/>
          </a:p>
          <a:p>
            <a:r>
              <a:rPr lang="en-US" b="1" dirty="0"/>
              <a:t>Ask:</a:t>
            </a:r>
            <a:endParaRPr lang="en-US"/>
          </a:p>
          <a:p>
            <a:pPr marL="171450" indent="-171450">
              <a:buFont typeface="Arial"/>
              <a:buChar char="•"/>
            </a:pPr>
            <a:r>
              <a:rPr lang="en-US" dirty="0"/>
              <a:t>What activities on this slide might be the most helpful for you? </a:t>
            </a:r>
          </a:p>
          <a:p>
            <a:pPr marL="171450" indent="-171450">
              <a:buFont typeface="Arial"/>
              <a:buChar char="•"/>
            </a:pPr>
            <a:r>
              <a:rPr lang="en-US" dirty="0"/>
              <a:t>Which ones have you never tried before but would like to?</a:t>
            </a:r>
          </a:p>
          <a:p>
            <a:endParaRPr lang="en-US" dirty="0"/>
          </a:p>
        </p:txBody>
      </p:sp>
      <p:sp>
        <p:nvSpPr>
          <p:cNvPr id="4" name="Slide Number Placeholder 3"/>
          <p:cNvSpPr>
            <a:spLocks noGrp="1"/>
          </p:cNvSpPr>
          <p:nvPr>
            <p:ph type="sldNum" sz="quarter" idx="5"/>
          </p:nvPr>
        </p:nvSpPr>
        <p:spPr/>
        <p:txBody>
          <a:bodyPr/>
          <a:lstStyle/>
          <a:p>
            <a:fld id="{DB885597-E558-1544-9E18-D730564E235C}" type="slidenum">
              <a:rPr lang="en-US" smtClean="0"/>
              <a:t>23</a:t>
            </a:fld>
            <a:endParaRPr lang="en-US"/>
          </a:p>
        </p:txBody>
      </p:sp>
    </p:spTree>
    <p:extLst>
      <p:ext uri="{BB962C8B-B14F-4D97-AF65-F5344CB8AC3E}">
        <p14:creationId xmlns:p14="http://schemas.microsoft.com/office/powerpoint/2010/main" val="3418525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endParaRPr lang="en-US"/>
          </a:p>
          <a:p>
            <a:pPr marL="285750" indent="-285750">
              <a:buFont typeface="Arial"/>
              <a:buChar char="•"/>
            </a:pPr>
            <a:r>
              <a:rPr lang="en-US" dirty="0"/>
              <a:t>We covered a lot today. Choose an activity above to represent what you learned today. </a:t>
            </a:r>
          </a:p>
          <a:p>
            <a:pPr marL="285750" indent="-285750">
              <a:buFont typeface="Arial"/>
              <a:buChar char="•"/>
            </a:pPr>
            <a:r>
              <a:rPr lang="en-US" dirty="0"/>
              <a:t>This should be fun. You have an option to participate in one of the creative activities shown on the slide to illustrate your understanding of the key concepts we talked about today</a:t>
            </a:r>
          </a:p>
          <a:p>
            <a:br>
              <a:rPr lang="en-US" dirty="0"/>
            </a:br>
            <a:endParaRPr lang="en-US" dirty="0"/>
          </a:p>
          <a:p>
            <a:r>
              <a:rPr lang="en-US" b="1" dirty="0"/>
              <a:t>Ask:</a:t>
            </a:r>
            <a:r>
              <a:rPr lang="en-US" dirty="0"/>
              <a:t> </a:t>
            </a:r>
          </a:p>
          <a:p>
            <a:pPr marL="285750" indent="-285750">
              <a:buFont typeface="Arial"/>
              <a:buChar char="•"/>
            </a:pPr>
            <a:r>
              <a:rPr lang="en-US" dirty="0"/>
              <a:t>What were some takeaways for you today?</a:t>
            </a:r>
          </a:p>
          <a:p>
            <a:br>
              <a:rPr lang="en-US" dirty="0"/>
            </a:br>
            <a:endParaRPr lang="en-US" dirty="0"/>
          </a:p>
          <a:p>
            <a:r>
              <a:rPr lang="en-US" b="1" dirty="0"/>
              <a:t>Do: </a:t>
            </a:r>
            <a:endParaRPr lang="en-US" dirty="0"/>
          </a:p>
          <a:p>
            <a:pPr marL="285750" indent="-285750">
              <a:buFont typeface="Arial"/>
              <a:buChar char="•"/>
            </a:pPr>
            <a:r>
              <a:rPr lang="en-US" dirty="0"/>
              <a:t>Pass out materials and provide an example of an activity the students can do</a:t>
            </a:r>
          </a:p>
          <a:p>
            <a:br>
              <a:rPr lang="en-US" dirty="0"/>
            </a:br>
            <a:endParaRPr lang="en-US" dirty="0"/>
          </a:p>
          <a:p>
            <a:r>
              <a:rPr lang="en-US" b="1" dirty="0"/>
              <a:t>Conceptual Connections:</a:t>
            </a:r>
            <a:r>
              <a:rPr lang="en-US" dirty="0"/>
              <a:t> </a:t>
            </a:r>
          </a:p>
          <a:p>
            <a:pPr marL="285750" indent="-285750">
              <a:buFont typeface="Arial"/>
              <a:buChar char="•"/>
            </a:pPr>
            <a:r>
              <a:rPr lang="en-US" dirty="0"/>
              <a:t>Positive mental health can be maintained using a number of strategies</a:t>
            </a:r>
          </a:p>
          <a:p>
            <a:pPr marL="285750" indent="-285750">
              <a:buFont typeface="Arial"/>
              <a:buChar char="•"/>
            </a:pPr>
            <a:r>
              <a:rPr lang="en-US" dirty="0"/>
              <a:t>Stress can be beneficial and can be managed</a:t>
            </a:r>
          </a:p>
          <a:p>
            <a:pPr marL="285750" indent="-285750">
              <a:buFont typeface="Arial"/>
              <a:buChar char="•"/>
            </a:pPr>
            <a:r>
              <a:rPr lang="en-US" dirty="0"/>
              <a:t>Different people cope with stress in different ways</a:t>
            </a:r>
          </a:p>
          <a:p>
            <a:pPr marL="285750" indent="-285750">
              <a:buFont typeface="Arial"/>
              <a:buChar char="•"/>
            </a:pPr>
            <a:r>
              <a:rPr lang="en-US" dirty="0"/>
              <a:t>It is important to practice coping skills during times that you are not stressed</a:t>
            </a:r>
          </a:p>
          <a:p>
            <a:br>
              <a:rPr lang="en-US" dirty="0"/>
            </a:br>
            <a:endParaRPr lang="en-US" dirty="0"/>
          </a:p>
          <a:p>
            <a:r>
              <a:rPr lang="en-US" b="1" dirty="0"/>
              <a:t>Ask:</a:t>
            </a:r>
            <a:endParaRPr lang="en-US" dirty="0"/>
          </a:p>
          <a:p>
            <a:pPr marL="285750" indent="-285750">
              <a:buFont typeface="Arial"/>
              <a:buChar char="•"/>
            </a:pPr>
            <a:r>
              <a:rPr lang="en-US" dirty="0"/>
              <a:t>If this school had a news station…how would you share the information we just covered?</a:t>
            </a:r>
          </a:p>
          <a:p>
            <a:pPr marL="285750" indent="-285750">
              <a:buFont typeface="Arial"/>
              <a:buChar char="•"/>
            </a:pPr>
            <a:r>
              <a:rPr lang="en-US" dirty="0"/>
              <a:t>What would be included on a website about the topic? </a:t>
            </a:r>
          </a:p>
          <a:p>
            <a:pPr marL="285750" indent="-285750">
              <a:buFont typeface="Arial"/>
              <a:buChar char="•"/>
            </a:pPr>
            <a:r>
              <a:rPr lang="en-US" dirty="0"/>
              <a:t>How would you share about the topic on social media? </a:t>
            </a:r>
          </a:p>
          <a:p>
            <a:pPr marL="285750" indent="-285750">
              <a:buFont typeface="Arial"/>
              <a:buChar char="•"/>
            </a:pPr>
            <a:r>
              <a:rPr lang="en-US" dirty="0"/>
              <a:t>How could you use art to share information about the topic?</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DB885597-E558-1544-9E18-D730564E235C}" type="slidenum">
              <a:rPr lang="en-US" smtClean="0"/>
              <a:t>24</a:t>
            </a:fld>
            <a:endParaRPr lang="en-US"/>
          </a:p>
        </p:txBody>
      </p:sp>
    </p:spTree>
    <p:extLst>
      <p:ext uri="{BB962C8B-B14F-4D97-AF65-F5344CB8AC3E}">
        <p14:creationId xmlns:p14="http://schemas.microsoft.com/office/powerpoint/2010/main" val="238930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Now, we have completed the last session of The Guide. Let's do a quick overview of everything we learned.</a:t>
            </a:r>
            <a:endParaRPr lang="en-US" dirty="0"/>
          </a:p>
          <a:p>
            <a:br>
              <a:rPr lang="en-US" dirty="0"/>
            </a:br>
            <a:endParaRPr lang="en-US" dirty="0"/>
          </a:p>
        </p:txBody>
      </p:sp>
      <p:sp>
        <p:nvSpPr>
          <p:cNvPr id="4" name="Slide Number Placeholder 3"/>
          <p:cNvSpPr>
            <a:spLocks noGrp="1"/>
          </p:cNvSpPr>
          <p:nvPr>
            <p:ph type="sldNum" sz="quarter" idx="5"/>
          </p:nvPr>
        </p:nvSpPr>
        <p:spPr/>
        <p:txBody>
          <a:bodyPr/>
          <a:lstStyle/>
          <a:p>
            <a:fld id="{DB885597-E558-1544-9E18-D730564E235C}" type="slidenum">
              <a:rPr lang="en-US" smtClean="0"/>
              <a:t>25</a:t>
            </a:fld>
            <a:endParaRPr lang="en-US"/>
          </a:p>
        </p:txBody>
      </p:sp>
    </p:spTree>
    <p:extLst>
      <p:ext uri="{BB962C8B-B14F-4D97-AF65-F5344CB8AC3E}">
        <p14:creationId xmlns:p14="http://schemas.microsoft.com/office/powerpoint/2010/main" val="476921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endParaRPr lang="en-US"/>
          </a:p>
          <a:p>
            <a:pPr marL="171450" indent="-171450">
              <a:buFont typeface="Arial"/>
              <a:buChar char="•"/>
            </a:pPr>
            <a:r>
              <a:rPr lang="en-US" dirty="0"/>
              <a:t>All topics also have activities that will help us to learn more. Topic E has five activities that are listed here. Let's get started with Activity I: Finding and Creating your Happy Place</a:t>
            </a:r>
          </a:p>
          <a:p>
            <a:r>
              <a:rPr lang="en-US" b="1" dirty="0"/>
              <a:t>Do:</a:t>
            </a:r>
            <a:endParaRPr lang="en-US"/>
          </a:p>
          <a:p>
            <a:pPr marL="171450" indent="-171450">
              <a:buFont typeface="Arial"/>
              <a:buChar char="•"/>
            </a:pPr>
            <a:r>
              <a:rPr lang="en-US" dirty="0"/>
              <a:t>Provide agenda of what Topic E will cover  (this slide)</a:t>
            </a:r>
          </a:p>
          <a:p>
            <a:r>
              <a:rPr lang="en-US" b="1" dirty="0"/>
              <a:t>Ask:  </a:t>
            </a:r>
            <a:endParaRPr lang="en-US"/>
          </a:p>
          <a:p>
            <a:pPr marL="171450" indent="-171450">
              <a:buFont typeface="Arial"/>
              <a:buChar char="•"/>
            </a:pPr>
            <a:r>
              <a:rPr lang="en-US" dirty="0"/>
              <a:t>“Any questions before we get started?</a:t>
            </a:r>
          </a:p>
          <a:p>
            <a:endParaRPr lang="en-US" dirty="0"/>
          </a:p>
        </p:txBody>
      </p:sp>
      <p:sp>
        <p:nvSpPr>
          <p:cNvPr id="4" name="Slide Number Placeholder 3"/>
          <p:cNvSpPr>
            <a:spLocks noGrp="1"/>
          </p:cNvSpPr>
          <p:nvPr>
            <p:ph type="sldNum" sz="quarter" idx="5"/>
          </p:nvPr>
        </p:nvSpPr>
        <p:spPr/>
        <p:txBody>
          <a:bodyPr/>
          <a:lstStyle/>
          <a:p>
            <a:fld id="{DB885597-E558-1544-9E18-D730564E235C}" type="slidenum">
              <a:rPr lang="en-US" smtClean="0"/>
              <a:t>4</a:t>
            </a:fld>
            <a:endParaRPr lang="en-US"/>
          </a:p>
        </p:txBody>
      </p:sp>
    </p:spTree>
    <p:extLst>
      <p:ext uri="{BB962C8B-B14F-4D97-AF65-F5344CB8AC3E}">
        <p14:creationId xmlns:p14="http://schemas.microsoft.com/office/powerpoint/2010/main" val="1361018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Which is the correct definition of Mental Health?</a:t>
            </a:r>
            <a:endParaRPr lang="en-US" dirty="0"/>
          </a:p>
          <a:p>
            <a:pPr lvl="1" indent="-285750">
              <a:buFont typeface="Courier New"/>
              <a:buChar char="o"/>
            </a:pPr>
            <a:r>
              <a:rPr lang="en-US" dirty="0"/>
              <a:t>Mental health is experienced through emotional, behavioral, physical, cognitive and social functions that enable us to feel, think and act in ways that enhance our ability to enjoy life and deal with challenges. (CORRECT)</a:t>
            </a:r>
          </a:p>
          <a:p>
            <a:pPr lvl="1" indent="-285750">
              <a:buFont typeface="Courier New"/>
              <a:buChar char="o"/>
            </a:pPr>
            <a:r>
              <a:rPr lang="en-US" dirty="0"/>
              <a:t>Mental health is when you never have bad moods.</a:t>
            </a:r>
          </a:p>
          <a:p>
            <a:pPr lvl="1" indent="-285750">
              <a:buFont typeface="Courier New"/>
              <a:buChar char="o"/>
            </a:pPr>
            <a:r>
              <a:rPr lang="en-US" dirty="0"/>
              <a:t>Mental health is something that only some people have.</a:t>
            </a:r>
          </a:p>
          <a:p>
            <a:pPr marL="285750" indent="-285750">
              <a:buFont typeface="Arial"/>
              <a:buChar char="•"/>
            </a:pPr>
            <a:endParaRPr lang="en-US" b="1" dirty="0">
              <a:latin typeface="Aptos"/>
              <a:ea typeface="Calibri"/>
              <a:cs typeface="Calibri"/>
            </a:endParaRPr>
          </a:p>
        </p:txBody>
      </p:sp>
      <p:sp>
        <p:nvSpPr>
          <p:cNvPr id="4" name="Slide Number Placeholder 3"/>
          <p:cNvSpPr>
            <a:spLocks noGrp="1"/>
          </p:cNvSpPr>
          <p:nvPr>
            <p:ph type="sldNum" sz="quarter" idx="5"/>
          </p:nvPr>
        </p:nvSpPr>
        <p:spPr/>
        <p:txBody>
          <a:bodyPr/>
          <a:lstStyle/>
          <a:p>
            <a:fld id="{DB885597-E558-1544-9E18-D730564E235C}" type="slidenum">
              <a:rPr lang="en-US" smtClean="0"/>
              <a:t>26</a:t>
            </a:fld>
            <a:endParaRPr lang="en-US"/>
          </a:p>
        </p:txBody>
      </p:sp>
    </p:spTree>
    <p:extLst>
      <p:ext uri="{BB962C8B-B14F-4D97-AF65-F5344CB8AC3E}">
        <p14:creationId xmlns:p14="http://schemas.microsoft.com/office/powerpoint/2010/main" val="3795436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Which is the correct definition of Mental Illness?</a:t>
            </a:r>
            <a:endParaRPr lang="en-US" dirty="0"/>
          </a:p>
          <a:p>
            <a:pPr lvl="1" indent="-285750">
              <a:buFont typeface="Courier New"/>
              <a:buChar char="o"/>
            </a:pPr>
            <a:r>
              <a:rPr lang="en-US" dirty="0"/>
              <a:t>Mental illness is when someone loses their mental health.</a:t>
            </a:r>
          </a:p>
          <a:p>
            <a:pPr lvl="1" indent="-285750">
              <a:buFont typeface="Courier New"/>
              <a:buChar char="o"/>
            </a:pPr>
            <a:r>
              <a:rPr lang="en-US"/>
              <a:t>Mental Illness is a medical condition diagnosed by trained health professional using internationally established diagnostic criteria. (CORRECT)</a:t>
            </a:r>
            <a:endParaRPr lang="en-US" dirty="0"/>
          </a:p>
          <a:p>
            <a:pPr lvl="1" indent="-285750">
              <a:buFont typeface="Courier New"/>
              <a:buChar char="o"/>
            </a:pPr>
            <a:r>
              <a:rPr lang="en-US" dirty="0"/>
              <a:t>Mental illness means you can never enjoy life.</a:t>
            </a:r>
          </a:p>
          <a:p>
            <a:endParaRPr lang="en-US" dirty="0"/>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DB885597-E558-1544-9E18-D730564E235C}" type="slidenum">
              <a:rPr lang="en-US" smtClean="0"/>
              <a:t>27</a:t>
            </a:fld>
            <a:endParaRPr lang="en-US"/>
          </a:p>
        </p:txBody>
      </p:sp>
    </p:spTree>
    <p:extLst>
      <p:ext uri="{BB962C8B-B14F-4D97-AF65-F5344CB8AC3E}">
        <p14:creationId xmlns:p14="http://schemas.microsoft.com/office/powerpoint/2010/main" val="4242142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True or False: Stigma </a:t>
            </a:r>
            <a:r>
              <a:rPr lang="en-US" dirty="0"/>
              <a:t>can make it harder for people seek help and participate in treatment </a:t>
            </a:r>
          </a:p>
          <a:p>
            <a:pPr lvl="1" indent="-285750">
              <a:buFont typeface="Courier New"/>
              <a:buChar char="o"/>
            </a:pPr>
            <a:r>
              <a:rPr lang="en-US" dirty="0"/>
              <a:t>True (CORRECT)</a:t>
            </a:r>
          </a:p>
          <a:p>
            <a:pPr lvl="1" indent="-285750">
              <a:buFont typeface="Courier New"/>
              <a:buChar char="o"/>
            </a:pPr>
            <a:r>
              <a:rPr lang="en-US" dirty="0"/>
              <a:t>False</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DB885597-E558-1544-9E18-D730564E235C}" type="slidenum">
              <a:rPr lang="en-US" smtClean="0"/>
              <a:t>28</a:t>
            </a:fld>
            <a:endParaRPr lang="en-US"/>
          </a:p>
        </p:txBody>
      </p:sp>
    </p:spTree>
    <p:extLst>
      <p:ext uri="{BB962C8B-B14F-4D97-AF65-F5344CB8AC3E}">
        <p14:creationId xmlns:p14="http://schemas.microsoft.com/office/powerpoint/2010/main" val="33526088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7. Finish this statement: Stigma and discrimination are related because…</a:t>
            </a:r>
            <a:endParaRPr lang="en-US" dirty="0"/>
          </a:p>
          <a:p>
            <a:pPr lvl="1" indent="-285750">
              <a:buFont typeface="Courier New"/>
              <a:buChar char="o"/>
            </a:pPr>
            <a:r>
              <a:rPr lang="en-US"/>
              <a:t>When stigma goes down, discrimination goes up. </a:t>
            </a:r>
          </a:p>
          <a:p>
            <a:pPr lvl="1" indent="-285750">
              <a:buFont typeface="Courier New"/>
              <a:buChar char="o"/>
            </a:pPr>
            <a:r>
              <a:rPr lang="en-US" dirty="0"/>
              <a:t>Stigma and discrimination are not related.</a:t>
            </a:r>
          </a:p>
          <a:p>
            <a:pPr lvl="1" indent="-285750">
              <a:buFont typeface="Courier New"/>
              <a:buChar char="o"/>
            </a:pPr>
            <a:r>
              <a:rPr lang="en-US" dirty="0"/>
              <a:t>Stigma can lead to </a:t>
            </a:r>
            <a:r>
              <a:rPr lang="en-US" b="1" dirty="0"/>
              <a:t>discrimination</a:t>
            </a:r>
            <a:r>
              <a:rPr lang="en-US" dirty="0"/>
              <a:t> (the </a:t>
            </a:r>
            <a:r>
              <a:rPr lang="en-US" dirty="0">
                <a:hlinkClick r:id="rId3"/>
              </a:rPr>
              <a:t>unjust</a:t>
            </a:r>
            <a:r>
              <a:rPr lang="en-US" dirty="0"/>
              <a:t> or </a:t>
            </a:r>
            <a:r>
              <a:rPr lang="en-US" dirty="0">
                <a:hlinkClick r:id="rId4"/>
              </a:rPr>
              <a:t>prejudicial</a:t>
            </a:r>
            <a:r>
              <a:rPr lang="en-US" dirty="0"/>
              <a:t> treatment of different categories of people), which impacts how people interpret mental health and symptoms of mental illness, and how they view getting help from mental health professionals and participating in treatment (CORRECT)</a:t>
            </a:r>
            <a:endParaRPr lang="en-US"/>
          </a:p>
        </p:txBody>
      </p:sp>
      <p:sp>
        <p:nvSpPr>
          <p:cNvPr id="4" name="Slide Number Placeholder 3"/>
          <p:cNvSpPr>
            <a:spLocks noGrp="1"/>
          </p:cNvSpPr>
          <p:nvPr>
            <p:ph type="sldNum" sz="quarter" idx="5"/>
          </p:nvPr>
        </p:nvSpPr>
        <p:spPr/>
        <p:txBody>
          <a:bodyPr/>
          <a:lstStyle/>
          <a:p>
            <a:fld id="{DB885597-E558-1544-9E18-D730564E235C}" type="slidenum">
              <a:rPr lang="en-US" smtClean="0"/>
              <a:t>29</a:t>
            </a:fld>
            <a:endParaRPr lang="en-US"/>
          </a:p>
        </p:txBody>
      </p:sp>
    </p:spTree>
    <p:extLst>
      <p:ext uri="{BB962C8B-B14F-4D97-AF65-F5344CB8AC3E}">
        <p14:creationId xmlns:p14="http://schemas.microsoft.com/office/powerpoint/2010/main" val="641103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8. Which the correct Crisis Help Number?</a:t>
            </a:r>
            <a:endParaRPr lang="en-US" dirty="0"/>
          </a:p>
          <a:p>
            <a:pPr lvl="1" indent="-285750">
              <a:buFont typeface="Courier New"/>
              <a:buChar char="o"/>
            </a:pPr>
            <a:r>
              <a:rPr lang="en-US"/>
              <a:t>111 </a:t>
            </a:r>
          </a:p>
          <a:p>
            <a:pPr lvl="1" indent="-285750">
              <a:buFont typeface="Courier New"/>
              <a:buChar char="o"/>
            </a:pPr>
            <a:r>
              <a:rPr lang="en-US"/>
              <a:t>988 (CORRECT)</a:t>
            </a:r>
          </a:p>
          <a:p>
            <a:pPr lvl="1" indent="-285750">
              <a:buFont typeface="Courier New"/>
              <a:buChar char="o"/>
            </a:pPr>
            <a:r>
              <a:rPr lang="en-US"/>
              <a:t>188 </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DB885597-E558-1544-9E18-D730564E235C}" type="slidenum">
              <a:rPr lang="en-US" smtClean="0"/>
              <a:t>30</a:t>
            </a:fld>
            <a:endParaRPr lang="en-US"/>
          </a:p>
        </p:txBody>
      </p:sp>
    </p:spTree>
    <p:extLst>
      <p:ext uri="{BB962C8B-B14F-4D97-AF65-F5344CB8AC3E}">
        <p14:creationId xmlns:p14="http://schemas.microsoft.com/office/powerpoint/2010/main" val="42510162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9. Which is true about consent?</a:t>
            </a:r>
            <a:endParaRPr lang="en-US" dirty="0"/>
          </a:p>
          <a:p>
            <a:pPr lvl="1" indent="-285750">
              <a:buFont typeface="Courier New"/>
              <a:buChar char="o"/>
            </a:pPr>
            <a:r>
              <a:rPr lang="en-US"/>
              <a:t>People give and have consent when everyone involved in the matter have the freedom to decide at any moment that are or are not or are no longer interested in what is going on. (CORRECT)</a:t>
            </a:r>
          </a:p>
          <a:p>
            <a:pPr lvl="1" indent="-285750">
              <a:buFont typeface="Courier New"/>
              <a:buChar char="o"/>
            </a:pPr>
            <a:r>
              <a:rPr lang="en-US"/>
              <a:t>Consent is not important in healthy relationships.</a:t>
            </a:r>
          </a:p>
          <a:p>
            <a:pPr lvl="1" indent="-285750">
              <a:buFont typeface="Courier New"/>
              <a:buChar char="o"/>
            </a:pPr>
            <a:r>
              <a:rPr lang="en-US"/>
              <a:t>Consent is only about touching. </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DB885597-E558-1544-9E18-D730564E235C}" type="slidenum">
              <a:rPr lang="en-US" smtClean="0"/>
              <a:t>31</a:t>
            </a:fld>
            <a:endParaRPr lang="en-US"/>
          </a:p>
        </p:txBody>
      </p:sp>
    </p:spTree>
    <p:extLst>
      <p:ext uri="{BB962C8B-B14F-4D97-AF65-F5344CB8AC3E}">
        <p14:creationId xmlns:p14="http://schemas.microsoft.com/office/powerpoint/2010/main" val="22064996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10. True or False: Your relationships with your family shape the way your brain recognizes and understands relationships with others.</a:t>
            </a:r>
            <a:endParaRPr lang="en-US" dirty="0"/>
          </a:p>
          <a:p>
            <a:pPr lvl="1" indent="-285750">
              <a:buFont typeface="Courier New"/>
              <a:buChar char="o"/>
            </a:pPr>
            <a:r>
              <a:rPr lang="en-US"/>
              <a:t>True (CORRECT)</a:t>
            </a:r>
          </a:p>
          <a:p>
            <a:pPr lvl="1" indent="-285750">
              <a:buFont typeface="Courier New"/>
              <a:buChar char="o"/>
            </a:pPr>
            <a:r>
              <a:rPr lang="en-US"/>
              <a:t>False </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DB885597-E558-1544-9E18-D730564E235C}" type="slidenum">
              <a:rPr lang="en-US" smtClean="0"/>
              <a:t>32</a:t>
            </a:fld>
            <a:endParaRPr lang="en-US"/>
          </a:p>
        </p:txBody>
      </p:sp>
    </p:spTree>
    <p:extLst>
      <p:ext uri="{BB962C8B-B14F-4D97-AF65-F5344CB8AC3E}">
        <p14:creationId xmlns:p14="http://schemas.microsoft.com/office/powerpoint/2010/main" val="11553032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11. True or False: It is never too late to ask for help.</a:t>
            </a:r>
            <a:endParaRPr lang="en-US" dirty="0"/>
          </a:p>
          <a:p>
            <a:pPr lvl="1" indent="-285750">
              <a:buFont typeface="Courier New"/>
              <a:buChar char="o"/>
            </a:pPr>
            <a:r>
              <a:rPr lang="en-US"/>
              <a:t>True (CORRECT)</a:t>
            </a:r>
          </a:p>
          <a:p>
            <a:pPr lvl="1" indent="-285750">
              <a:buFont typeface="Courier New"/>
              <a:buChar char="o"/>
            </a:pPr>
            <a:r>
              <a:rPr lang="en-US"/>
              <a:t>False </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DB885597-E558-1544-9E18-D730564E235C}" type="slidenum">
              <a:rPr lang="en-US" smtClean="0"/>
              <a:t>33</a:t>
            </a:fld>
            <a:endParaRPr lang="en-US"/>
          </a:p>
        </p:txBody>
      </p:sp>
    </p:spTree>
    <p:extLst>
      <p:ext uri="{BB962C8B-B14F-4D97-AF65-F5344CB8AC3E}">
        <p14:creationId xmlns:p14="http://schemas.microsoft.com/office/powerpoint/2010/main" val="2537215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12. Which is a good question you should ask your therapist?</a:t>
            </a:r>
            <a:endParaRPr lang="en-US" dirty="0"/>
          </a:p>
          <a:p>
            <a:pPr lvl="1" indent="-285750">
              <a:buFont typeface="Courier New"/>
              <a:buChar char="o"/>
            </a:pPr>
            <a:r>
              <a:rPr lang="en-US"/>
              <a:t>What is my diagnosis?</a:t>
            </a:r>
          </a:p>
          <a:p>
            <a:pPr lvl="1" indent="-285750">
              <a:buFont typeface="Courier New"/>
              <a:buChar char="o"/>
            </a:pPr>
            <a:r>
              <a:rPr lang="en-US"/>
              <a:t>What is your approach to treatment and how do you think it will help me?</a:t>
            </a:r>
          </a:p>
          <a:p>
            <a:pPr lvl="1" indent="-285750">
              <a:buFont typeface="Courier New"/>
              <a:buChar char="o"/>
            </a:pPr>
            <a:r>
              <a:rPr lang="en-US"/>
              <a:t>Both are good questions to ask your therapist (CORRECT)</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DB885597-E558-1544-9E18-D730564E235C}" type="slidenum">
              <a:rPr lang="en-US" smtClean="0"/>
              <a:t>34</a:t>
            </a:fld>
            <a:endParaRPr lang="en-US"/>
          </a:p>
        </p:txBody>
      </p:sp>
    </p:spTree>
    <p:extLst>
      <p:ext uri="{BB962C8B-B14F-4D97-AF65-F5344CB8AC3E}">
        <p14:creationId xmlns:p14="http://schemas.microsoft.com/office/powerpoint/2010/main" val="29611469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13. True or False: Distress </a:t>
            </a:r>
            <a:r>
              <a:rPr lang="en-US"/>
              <a:t>is stress that negatively affects you and </a:t>
            </a:r>
            <a:r>
              <a:rPr lang="en-US" b="1"/>
              <a:t>Eustress</a:t>
            </a:r>
            <a:r>
              <a:rPr lang="en-US"/>
              <a:t> is stress that has a positive effect on you.</a:t>
            </a:r>
          </a:p>
          <a:p>
            <a:pPr lvl="1" indent="-285750">
              <a:buFont typeface="Courier New"/>
              <a:buChar char="o"/>
            </a:pPr>
            <a:r>
              <a:rPr lang="en-US"/>
              <a:t>True (CORRECT)</a:t>
            </a:r>
          </a:p>
          <a:p>
            <a:pPr lvl="1" indent="-285750">
              <a:buFont typeface="Courier New"/>
              <a:buChar char="o"/>
            </a:pPr>
            <a:r>
              <a:rPr lang="en-US"/>
              <a:t>False</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DB885597-E558-1544-9E18-D730564E235C}" type="slidenum">
              <a:rPr lang="en-US" smtClean="0"/>
              <a:t>35</a:t>
            </a:fld>
            <a:endParaRPr lang="en-US"/>
          </a:p>
        </p:txBody>
      </p:sp>
    </p:spTree>
    <p:extLst>
      <p:ext uri="{BB962C8B-B14F-4D97-AF65-F5344CB8AC3E}">
        <p14:creationId xmlns:p14="http://schemas.microsoft.com/office/powerpoint/2010/main" val="317392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 </a:t>
            </a:r>
          </a:p>
          <a:p>
            <a:pPr marL="285750" indent="-285750">
              <a:buFont typeface="Arial"/>
              <a:buChar char="•"/>
            </a:pPr>
            <a:r>
              <a:rPr lang="en-US" dirty="0"/>
              <a:t>Stress is a common feeling we get when we feel under pressure. A small amount can be good and motivate as to meet our goals. But too much stress, when it feels out of control, can impact our mood, our wellbeing, our relationships with people around us. </a:t>
            </a:r>
            <a:r>
              <a:rPr lang="en-US" dirty="0">
                <a:hlinkClick r:id="rId3"/>
              </a:rPr>
              <a:t>Stress | The Children's Society (childrenssociety.org.uk)</a:t>
            </a:r>
            <a:r>
              <a:rPr lang="en-US" dirty="0"/>
              <a:t> </a:t>
            </a:r>
            <a:r>
              <a:rPr lang="en-US" dirty="0">
                <a:hlinkClick r:id="rId4"/>
              </a:rPr>
              <a:t>Managing Stress | NAMI: National Alliance on Mental Illness</a:t>
            </a:r>
            <a:r>
              <a:rPr lang="en-US" dirty="0"/>
              <a:t>. Define/clarify eustress (good/motivator) /distress (negative/harmful) for students.</a:t>
            </a:r>
          </a:p>
          <a:p>
            <a:br>
              <a:rPr lang="en-US" dirty="0"/>
            </a:br>
            <a:endParaRPr lang="en-US" dirty="0"/>
          </a:p>
          <a:p>
            <a:r>
              <a:rPr lang="en-US" b="1" dirty="0"/>
              <a:t>Ask: </a:t>
            </a:r>
            <a:endParaRPr lang="en-US"/>
          </a:p>
          <a:p>
            <a:pPr marL="285750" indent="-285750">
              <a:buFont typeface="Arial"/>
              <a:buChar char="•"/>
            </a:pPr>
            <a:r>
              <a:rPr lang="en-US" dirty="0"/>
              <a:t>Have you ever felt “stressed”? What </a:t>
            </a:r>
            <a:r>
              <a:rPr lang="en-US" dirty="0">
                <a:hlinkClick r:id="rId5"/>
              </a:rPr>
              <a:t>causes</a:t>
            </a:r>
            <a:r>
              <a:rPr lang="en-US" dirty="0"/>
              <a:t> you to stress out? </a:t>
            </a:r>
          </a:p>
          <a:p>
            <a:br>
              <a:rPr lang="en-US" dirty="0"/>
            </a:br>
            <a:endParaRPr lang="en-US" dirty="0"/>
          </a:p>
        </p:txBody>
      </p:sp>
      <p:sp>
        <p:nvSpPr>
          <p:cNvPr id="4" name="Slide Number Placeholder 3"/>
          <p:cNvSpPr>
            <a:spLocks noGrp="1"/>
          </p:cNvSpPr>
          <p:nvPr>
            <p:ph type="sldNum" sz="quarter" idx="5"/>
          </p:nvPr>
        </p:nvSpPr>
        <p:spPr/>
        <p:txBody>
          <a:bodyPr/>
          <a:lstStyle/>
          <a:p>
            <a:fld id="{DB885597-E558-1544-9E18-D730564E235C}" type="slidenum">
              <a:rPr lang="en-US" smtClean="0"/>
              <a:t>5</a:t>
            </a:fld>
            <a:endParaRPr lang="en-US"/>
          </a:p>
        </p:txBody>
      </p:sp>
    </p:spTree>
    <p:extLst>
      <p:ext uri="{BB962C8B-B14F-4D97-AF65-F5344CB8AC3E}">
        <p14:creationId xmlns:p14="http://schemas.microsoft.com/office/powerpoint/2010/main" val="16025850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your names!</a:t>
            </a:r>
          </a:p>
          <a:p>
            <a:r>
              <a:rPr lang="en-US" dirty="0"/>
              <a:t>It may be a good idea to give out referrals!</a:t>
            </a:r>
          </a:p>
          <a:p>
            <a:r>
              <a:rPr lang="en-US" dirty="0"/>
              <a:t>Personalize this slide for your program/agency/school. </a:t>
            </a:r>
          </a:p>
          <a:p>
            <a:br>
              <a:rPr lang="en-US" dirty="0"/>
            </a:br>
            <a:endParaRPr lang="en-US" dirty="0"/>
          </a:p>
        </p:txBody>
      </p:sp>
      <p:sp>
        <p:nvSpPr>
          <p:cNvPr id="4" name="Slide Number Placeholder 3"/>
          <p:cNvSpPr>
            <a:spLocks noGrp="1"/>
          </p:cNvSpPr>
          <p:nvPr>
            <p:ph type="sldNum" sz="quarter" idx="5"/>
          </p:nvPr>
        </p:nvSpPr>
        <p:spPr/>
        <p:txBody>
          <a:bodyPr/>
          <a:lstStyle/>
          <a:p>
            <a:fld id="{DB885597-E558-1544-9E18-D730564E235C}" type="slidenum">
              <a:rPr lang="en-US" smtClean="0"/>
              <a:t>37</a:t>
            </a:fld>
            <a:endParaRPr lang="en-US"/>
          </a:p>
        </p:txBody>
      </p:sp>
    </p:spTree>
    <p:extLst>
      <p:ext uri="{BB962C8B-B14F-4D97-AF65-F5344CB8AC3E}">
        <p14:creationId xmlns:p14="http://schemas.microsoft.com/office/powerpoint/2010/main" val="3562148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students wish to access more information use this slide to direct them to teementalhealth.org.</a:t>
            </a:r>
          </a:p>
          <a:p>
            <a:br>
              <a:rPr lang="en-US" dirty="0"/>
            </a:br>
            <a:endParaRPr lang="en-US" dirty="0"/>
          </a:p>
        </p:txBody>
      </p:sp>
      <p:sp>
        <p:nvSpPr>
          <p:cNvPr id="4" name="Slide Number Placeholder 3"/>
          <p:cNvSpPr>
            <a:spLocks noGrp="1"/>
          </p:cNvSpPr>
          <p:nvPr>
            <p:ph type="sldNum" sz="quarter" idx="5"/>
          </p:nvPr>
        </p:nvSpPr>
        <p:spPr/>
        <p:txBody>
          <a:bodyPr/>
          <a:lstStyle/>
          <a:p>
            <a:fld id="{DB885597-E558-1544-9E18-D730564E235C}" type="slidenum">
              <a:rPr lang="en-US" smtClean="0"/>
              <a:t>38</a:t>
            </a:fld>
            <a:endParaRPr lang="en-US"/>
          </a:p>
        </p:txBody>
      </p:sp>
    </p:spTree>
    <p:extLst>
      <p:ext uri="{BB962C8B-B14F-4D97-AF65-F5344CB8AC3E}">
        <p14:creationId xmlns:p14="http://schemas.microsoft.com/office/powerpoint/2010/main" val="2162945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 </a:t>
            </a:r>
            <a:endParaRPr lang="en-US" dirty="0"/>
          </a:p>
          <a:p>
            <a:pPr marL="285750" indent="-285750">
              <a:buFont typeface="Arial"/>
              <a:buChar char="•"/>
            </a:pPr>
            <a:r>
              <a:rPr lang="en-US" dirty="0"/>
              <a:t>Think – Pair – Share:  Have students find a partner or assign partners. Students should discuss: How do you know that your stress level is high? What are your </a:t>
            </a:r>
            <a:r>
              <a:rPr lang="en-US" dirty="0">
                <a:hlinkClick r:id="rId3"/>
              </a:rPr>
              <a:t>personal stress signs</a:t>
            </a:r>
            <a:r>
              <a:rPr lang="en-US" dirty="0"/>
              <a:t>? Add picture of thermometer (include these instructions on the slide – so the PPT is focused on the activity) </a:t>
            </a:r>
          </a:p>
          <a:p>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DB885597-E558-1544-9E18-D730564E235C}" type="slidenum">
              <a:rPr lang="en-US" smtClean="0"/>
              <a:t>6</a:t>
            </a:fld>
            <a:endParaRPr lang="en-US"/>
          </a:p>
        </p:txBody>
      </p:sp>
    </p:spTree>
    <p:extLst>
      <p:ext uri="{BB962C8B-B14F-4D97-AF65-F5344CB8AC3E}">
        <p14:creationId xmlns:p14="http://schemas.microsoft.com/office/powerpoint/2010/main" val="33199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Pre-work: </a:t>
            </a:r>
            <a:endParaRPr lang="en-US"/>
          </a:p>
          <a:p>
            <a:pPr marL="285750" indent="-285750">
              <a:buFont typeface="Arial"/>
              <a:buChar char="•"/>
            </a:pPr>
            <a:r>
              <a:rPr lang="en-US" dirty="0"/>
              <a:t>Gather enough poster boards for each student and collect magazines that students can use for their artwork.</a:t>
            </a:r>
          </a:p>
          <a:p>
            <a:pPr marL="285750" indent="-285750">
              <a:buFont typeface="Arial"/>
              <a:buChar char="•"/>
            </a:pPr>
            <a:r>
              <a:rPr lang="en-US" dirty="0"/>
              <a:t>Minimum materials: (or paper, pencil, crayons) </a:t>
            </a:r>
          </a:p>
          <a:p>
            <a:pPr marL="285750" indent="-285750">
              <a:buFont typeface="Arial"/>
              <a:buChar char="•"/>
            </a:pPr>
            <a:r>
              <a:rPr lang="en-US" dirty="0"/>
              <a:t>(create an intro slide that outlines all pre-work/activity for this Topic) </a:t>
            </a:r>
          </a:p>
          <a:p>
            <a:br>
              <a:rPr lang="en-US" dirty="0"/>
            </a:br>
            <a:endParaRPr lang="en-US" dirty="0"/>
          </a:p>
          <a:p>
            <a:r>
              <a:rPr lang="en-US" b="1" dirty="0"/>
              <a:t>Ask: </a:t>
            </a:r>
            <a:endParaRPr lang="en-US" dirty="0"/>
          </a:p>
          <a:p>
            <a:pPr marL="285750" indent="-285750">
              <a:buFont typeface="Arial"/>
              <a:buChar char="•"/>
            </a:pPr>
            <a:r>
              <a:rPr lang="en-US" b="1" dirty="0"/>
              <a:t>By a show of hands, who has ever heard of a </a:t>
            </a:r>
            <a:r>
              <a:rPr lang="en-US" b="1" i="1" dirty="0"/>
              <a:t>happy place</a:t>
            </a:r>
            <a:r>
              <a:rPr lang="en-US" b="1" dirty="0"/>
              <a:t>? </a:t>
            </a:r>
            <a:endParaRPr lang="en-US" dirty="0"/>
          </a:p>
          <a:p>
            <a:br>
              <a:rPr lang="en-US" dirty="0"/>
            </a:br>
            <a:endParaRPr lang="en-US" dirty="0"/>
          </a:p>
          <a:p>
            <a:r>
              <a:rPr lang="en-US" b="1" dirty="0"/>
              <a:t>Say: </a:t>
            </a:r>
            <a:endParaRPr lang="en-US" dirty="0"/>
          </a:p>
          <a:p>
            <a:pPr marL="285750" indent="-285750">
              <a:buFont typeface="Arial"/>
              <a:buChar char="•"/>
            </a:pPr>
            <a:r>
              <a:rPr lang="en-US" dirty="0"/>
              <a:t>A happy place can be real or imaginary – we can go to our happy place to feel calm, happy, and safe. When creating your happy place, engage all your senses - think of the things you see, hear, smell, taste, and feel.  You can return to this place to relax no matter where you are!</a:t>
            </a:r>
          </a:p>
          <a:p>
            <a:pPr marL="285750" indent="-285750">
              <a:buFont typeface="Arial"/>
              <a:buChar char="•"/>
            </a:pPr>
            <a:r>
              <a:rPr lang="en-US" b="1" dirty="0"/>
              <a:t>As you create your happy place, think about when you can actually use it or return to it.</a:t>
            </a:r>
            <a:endParaRPr lang="en-US" dirty="0"/>
          </a:p>
          <a:p>
            <a:pPr marL="285750" indent="-285750">
              <a:buFont typeface="Arial"/>
              <a:buChar char="•"/>
            </a:pPr>
            <a:r>
              <a:rPr lang="en-US" b="1" dirty="0"/>
              <a:t>Examples: your happy place can be the mountains, the beach, or a made-up place that feels calm and safe.</a:t>
            </a:r>
            <a:endParaRPr lang="en-US" dirty="0"/>
          </a:p>
          <a:p>
            <a:br>
              <a:rPr lang="en-US" dirty="0"/>
            </a:br>
            <a:endParaRPr lang="en-US" dirty="0"/>
          </a:p>
          <a:p>
            <a:r>
              <a:rPr lang="en-US" b="1" dirty="0"/>
              <a:t>Do: </a:t>
            </a:r>
            <a:endParaRPr lang="en-US" dirty="0"/>
          </a:p>
          <a:p>
            <a:pPr marL="285750" indent="-285750">
              <a:buFont typeface="Arial"/>
              <a:buChar char="•"/>
            </a:pPr>
            <a:r>
              <a:rPr lang="en-US" dirty="0"/>
              <a:t>Create a visual representation of your happy place – pass out art materials for the lesson. </a:t>
            </a:r>
          </a:p>
          <a:p>
            <a:pPr marL="285750" indent="-285750">
              <a:buFont typeface="Arial"/>
              <a:buChar char="•"/>
            </a:pPr>
            <a:r>
              <a:rPr lang="en-US" dirty="0"/>
              <a:t>(Students can use a blank poster board and magazines to visualize their happy places)</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DB885597-E558-1544-9E18-D730564E235C}" type="slidenum">
              <a:rPr lang="en-US" smtClean="0"/>
              <a:t>8</a:t>
            </a:fld>
            <a:endParaRPr lang="en-US"/>
          </a:p>
        </p:txBody>
      </p:sp>
    </p:spTree>
    <p:extLst>
      <p:ext uri="{BB962C8B-B14F-4D97-AF65-F5344CB8AC3E}">
        <p14:creationId xmlns:p14="http://schemas.microsoft.com/office/powerpoint/2010/main" val="3320737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supplying magazines, please ensure magazines are representative and reflective of the interests, identities, and cultural references of diverse students.</a:t>
            </a:r>
          </a:p>
          <a:p>
            <a:br>
              <a:rPr lang="en-US" dirty="0"/>
            </a:br>
            <a:endParaRPr lang="en-US" dirty="0"/>
          </a:p>
        </p:txBody>
      </p:sp>
      <p:sp>
        <p:nvSpPr>
          <p:cNvPr id="4" name="Slide Number Placeholder 3"/>
          <p:cNvSpPr>
            <a:spLocks noGrp="1"/>
          </p:cNvSpPr>
          <p:nvPr>
            <p:ph type="sldNum" sz="quarter" idx="5"/>
          </p:nvPr>
        </p:nvSpPr>
        <p:spPr/>
        <p:txBody>
          <a:bodyPr/>
          <a:lstStyle/>
          <a:p>
            <a:fld id="{DB885597-E558-1544-9E18-D730564E235C}" type="slidenum">
              <a:rPr lang="en-US" smtClean="0"/>
              <a:t>9</a:t>
            </a:fld>
            <a:endParaRPr lang="en-US"/>
          </a:p>
        </p:txBody>
      </p:sp>
    </p:spTree>
    <p:extLst>
      <p:ext uri="{BB962C8B-B14F-4D97-AF65-F5344CB8AC3E}">
        <p14:creationId xmlns:p14="http://schemas.microsoft.com/office/powerpoint/2010/main" val="1547478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Facilitator Note – be prepared to show-and-tell your own happy place with students. This works for your own self care too ☺</a:t>
            </a:r>
            <a:endParaRPr lang="en-US" dirty="0"/>
          </a:p>
          <a:p>
            <a:br>
              <a:rPr lang="en-US" dirty="0"/>
            </a:br>
            <a:endParaRPr lang="en-US" dirty="0"/>
          </a:p>
          <a:p>
            <a:r>
              <a:rPr lang="en-US" b="1" dirty="0"/>
              <a:t>Ask: </a:t>
            </a:r>
            <a:endParaRPr lang="en-US"/>
          </a:p>
          <a:p>
            <a:pPr marL="285750" indent="-285750">
              <a:buFont typeface="Arial"/>
              <a:buChar char="•"/>
            </a:pPr>
            <a:r>
              <a:rPr lang="en-US" dirty="0"/>
              <a:t>Who would like to share more about their happy place? Tell us (1) where/what it is and (2) when you can use it.</a:t>
            </a:r>
          </a:p>
          <a:p>
            <a:br>
              <a:rPr lang="en-US" dirty="0"/>
            </a:br>
            <a:endParaRPr lang="en-US" dirty="0"/>
          </a:p>
          <a:p>
            <a:r>
              <a:rPr lang="en-US" b="1" dirty="0"/>
              <a:t>Do: </a:t>
            </a:r>
            <a:endParaRPr lang="en-US"/>
          </a:p>
          <a:p>
            <a:pPr marL="285750" indent="-285750">
              <a:buFont typeface="Arial"/>
              <a:buChar char="•"/>
            </a:pPr>
            <a:r>
              <a:rPr lang="en-US" dirty="0"/>
              <a:t>Have students </a:t>
            </a:r>
            <a:r>
              <a:rPr lang="en-US" i="1" dirty="0"/>
              <a:t>show-and-tell </a:t>
            </a:r>
            <a:r>
              <a:rPr lang="en-US" dirty="0"/>
              <a:t>their happy place with the class or in small groups.</a:t>
            </a:r>
          </a:p>
          <a:p>
            <a:pPr marL="285750" indent="-285750">
              <a:buFont typeface="Arial"/>
              <a:buChar char="•"/>
            </a:pPr>
            <a:r>
              <a:rPr lang="en-US" dirty="0"/>
              <a:t>Next step – create a bulletin board of all the happy places and keep in a “calming corner” in your classroom </a:t>
            </a:r>
          </a:p>
          <a:p>
            <a:br>
              <a:rPr lang="en-US" dirty="0"/>
            </a:br>
            <a:endParaRPr lang="en-US" dirty="0"/>
          </a:p>
        </p:txBody>
      </p:sp>
      <p:sp>
        <p:nvSpPr>
          <p:cNvPr id="4" name="Slide Number Placeholder 3"/>
          <p:cNvSpPr>
            <a:spLocks noGrp="1"/>
          </p:cNvSpPr>
          <p:nvPr>
            <p:ph type="sldNum" sz="quarter" idx="5"/>
          </p:nvPr>
        </p:nvSpPr>
        <p:spPr/>
        <p:txBody>
          <a:bodyPr/>
          <a:lstStyle/>
          <a:p>
            <a:fld id="{DB885597-E558-1544-9E18-D730564E235C}" type="slidenum">
              <a:rPr lang="en-US" smtClean="0"/>
              <a:t>10</a:t>
            </a:fld>
            <a:endParaRPr lang="en-US"/>
          </a:p>
        </p:txBody>
      </p:sp>
    </p:spTree>
    <p:extLst>
      <p:ext uri="{BB962C8B-B14F-4D97-AF65-F5344CB8AC3E}">
        <p14:creationId xmlns:p14="http://schemas.microsoft.com/office/powerpoint/2010/main" val="458993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 </a:t>
            </a:r>
          </a:p>
          <a:p>
            <a:pPr marL="285750" indent="-285750">
              <a:buFont typeface="Arial"/>
              <a:buChar char="•"/>
            </a:pPr>
            <a:r>
              <a:rPr lang="en-US" dirty="0"/>
              <a:t>Guided breathing is a strategy we can use when we are feeling stressed. The point is to clear one’s mind and focus on physical sensations and, in doing so, bring one’s body into a more relaxed state. </a:t>
            </a:r>
          </a:p>
          <a:p>
            <a:pPr marL="285750" indent="-285750">
              <a:buFont typeface="Arial"/>
              <a:buChar char="•"/>
            </a:pPr>
            <a:r>
              <a:rPr lang="en-US" dirty="0"/>
              <a:t>Here is a video that can help us breathe deeply when we are feeling overwhelmed.</a:t>
            </a:r>
          </a:p>
          <a:p>
            <a:br>
              <a:rPr lang="en-US" dirty="0"/>
            </a:br>
            <a:endParaRPr lang="en-US" dirty="0"/>
          </a:p>
          <a:p>
            <a:r>
              <a:rPr lang="en-US" b="1" dirty="0"/>
              <a:t>Do: </a:t>
            </a:r>
            <a:endParaRPr lang="en-US"/>
          </a:p>
          <a:p>
            <a:pPr marL="285750" indent="-285750">
              <a:buFont typeface="Arial"/>
              <a:buChar char="•"/>
            </a:pPr>
            <a:r>
              <a:rPr lang="en-US" dirty="0"/>
              <a:t>Play and watch the video </a:t>
            </a:r>
            <a:r>
              <a:rPr lang="en-US" dirty="0">
                <a:hlinkClick r:id="rId3"/>
              </a:rPr>
              <a:t>https://www.youtube.com/watch?v=gLbK0o9Bk7Q</a:t>
            </a:r>
            <a:r>
              <a:rPr lang="en-US" dirty="0"/>
              <a:t> (Relaxed Breathing)</a:t>
            </a:r>
          </a:p>
          <a:p>
            <a:br>
              <a:rPr lang="en-US" dirty="0"/>
            </a:br>
            <a:endParaRPr lang="en-US" dirty="0"/>
          </a:p>
          <a:p>
            <a:r>
              <a:rPr lang="en-US" b="1" dirty="0"/>
              <a:t>Afterwards, ask: </a:t>
            </a:r>
            <a:endParaRPr lang="en-US" dirty="0"/>
          </a:p>
          <a:p>
            <a:pPr marL="285750" indent="-285750">
              <a:buFont typeface="Arial"/>
              <a:buChar char="•"/>
            </a:pPr>
            <a:r>
              <a:rPr lang="en-US" dirty="0"/>
              <a:t>What stood out to you? Have you done this type of breathing before? Did it help, why or why not?</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DB885597-E558-1544-9E18-D730564E235C}" type="slidenum">
              <a:rPr lang="en-US" smtClean="0"/>
              <a:t>12</a:t>
            </a:fld>
            <a:endParaRPr lang="en-US"/>
          </a:p>
        </p:txBody>
      </p:sp>
    </p:spTree>
    <p:extLst>
      <p:ext uri="{BB962C8B-B14F-4D97-AF65-F5344CB8AC3E}">
        <p14:creationId xmlns:p14="http://schemas.microsoft.com/office/powerpoint/2010/main" val="879247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If you have extra time for an activity: </a:t>
            </a:r>
            <a:endParaRPr lang="en-US"/>
          </a:p>
          <a:p>
            <a:br>
              <a:rPr lang="en-US" dirty="0"/>
            </a:br>
            <a:endParaRPr lang="en-US" dirty="0"/>
          </a:p>
          <a:p>
            <a:r>
              <a:rPr lang="en-US" b="1" dirty="0"/>
              <a:t>Say:</a:t>
            </a:r>
            <a:r>
              <a:rPr lang="en-US" dirty="0"/>
              <a:t> </a:t>
            </a:r>
          </a:p>
          <a:p>
            <a:pPr marL="285750" indent="-285750">
              <a:buFont typeface="Arial"/>
              <a:buChar char="•"/>
            </a:pPr>
            <a:r>
              <a:rPr lang="en-US" dirty="0"/>
              <a:t>For the next activity, we will need two volunteers. Ask volunteers to do jumping jacks for 20-seconds. </a:t>
            </a:r>
          </a:p>
          <a:p>
            <a:pPr marL="285750" indent="-285750">
              <a:buFont typeface="Arial"/>
              <a:buChar char="•"/>
            </a:pPr>
            <a:r>
              <a:rPr lang="en-US" dirty="0"/>
              <a:t>Have the other students clap and cheer the students on as the volunteers do the jumping jacks. </a:t>
            </a:r>
          </a:p>
          <a:p>
            <a:br>
              <a:rPr lang="en-US" dirty="0"/>
            </a:br>
            <a:endParaRPr lang="en-US" dirty="0"/>
          </a:p>
          <a:p>
            <a:r>
              <a:rPr lang="en-US" b="1" dirty="0"/>
              <a:t>Ask the volunteers: </a:t>
            </a:r>
            <a:endParaRPr lang="en-US"/>
          </a:p>
          <a:p>
            <a:pPr marL="285750" indent="-285750">
              <a:buFont typeface="Arial"/>
              <a:buChar char="•"/>
            </a:pPr>
            <a:r>
              <a:rPr lang="en-US" dirty="0"/>
              <a:t>What changes do you notice in your body? (Examples: breathing quickly, feeling hot, sweating, heart racing, etc.) </a:t>
            </a:r>
          </a:p>
          <a:p>
            <a:br>
              <a:rPr lang="en-US" dirty="0"/>
            </a:br>
            <a:endParaRPr lang="en-US" dirty="0"/>
          </a:p>
          <a:p>
            <a:r>
              <a:rPr lang="en-US" b="1" dirty="0"/>
              <a:t>Say: </a:t>
            </a:r>
            <a:endParaRPr lang="en-US"/>
          </a:p>
          <a:p>
            <a:pPr marL="285750" indent="-285750">
              <a:buFont typeface="Arial"/>
              <a:buChar char="•"/>
            </a:pPr>
            <a:r>
              <a:rPr lang="en-US" dirty="0"/>
              <a:t>These feelings are like what we feel in flight-fight-freeze response when we feel stressed. </a:t>
            </a:r>
          </a:p>
          <a:p>
            <a:pPr marL="285750" indent="-285750">
              <a:buFont typeface="Arial"/>
              <a:buChar char="•"/>
            </a:pPr>
            <a:r>
              <a:rPr lang="en-US" dirty="0"/>
              <a:t>The amygdala triggers this response in our brain. </a:t>
            </a:r>
          </a:p>
          <a:p>
            <a:pPr marL="285750" indent="-285750">
              <a:buFont typeface="Arial"/>
              <a:buChar char="•"/>
            </a:pPr>
            <a:r>
              <a:rPr lang="en-US" dirty="0"/>
              <a:t>Guided relaxed breathing like what we just practiced can help us feel calm when our bodies are stressed and feeling this way.</a:t>
            </a:r>
          </a:p>
          <a:p>
            <a:br>
              <a:rPr lang="en-US" dirty="0"/>
            </a:br>
            <a:endParaRPr lang="en-US" dirty="0"/>
          </a:p>
        </p:txBody>
      </p:sp>
      <p:sp>
        <p:nvSpPr>
          <p:cNvPr id="4" name="Slide Number Placeholder 3"/>
          <p:cNvSpPr>
            <a:spLocks noGrp="1"/>
          </p:cNvSpPr>
          <p:nvPr>
            <p:ph type="sldNum" sz="quarter" idx="5"/>
          </p:nvPr>
        </p:nvSpPr>
        <p:spPr/>
        <p:txBody>
          <a:bodyPr/>
          <a:lstStyle/>
          <a:p>
            <a:fld id="{DB885597-E558-1544-9E18-D730564E235C}" type="slidenum">
              <a:rPr lang="en-US" smtClean="0"/>
              <a:t>13</a:t>
            </a:fld>
            <a:endParaRPr lang="en-US"/>
          </a:p>
        </p:txBody>
      </p:sp>
    </p:spTree>
    <p:extLst>
      <p:ext uri="{BB962C8B-B14F-4D97-AF65-F5344CB8AC3E}">
        <p14:creationId xmlns:p14="http://schemas.microsoft.com/office/powerpoint/2010/main" val="2819163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133E9-A709-79CF-E0E9-75AD46C0DD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9D6640-935D-4E06-E17F-BEADD40409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401A8E-93C9-A9CF-3DAA-6F685416CC5B}"/>
              </a:ext>
            </a:extLst>
          </p:cNvPr>
          <p:cNvSpPr>
            <a:spLocks noGrp="1"/>
          </p:cNvSpPr>
          <p:nvPr>
            <p:ph type="dt" sz="half" idx="10"/>
          </p:nvPr>
        </p:nvSpPr>
        <p:spPr/>
        <p:txBody>
          <a:bodyPr/>
          <a:lstStyle/>
          <a:p>
            <a:fld id="{36E7CB6B-F1DD-4642-8388-622CB807932E}" type="datetimeFigureOut">
              <a:rPr lang="en-US" smtClean="0"/>
              <a:t>8/12/2024</a:t>
            </a:fld>
            <a:endParaRPr lang="en-US"/>
          </a:p>
        </p:txBody>
      </p:sp>
      <p:sp>
        <p:nvSpPr>
          <p:cNvPr id="5" name="Footer Placeholder 4">
            <a:extLst>
              <a:ext uri="{FF2B5EF4-FFF2-40B4-BE49-F238E27FC236}">
                <a16:creationId xmlns:a16="http://schemas.microsoft.com/office/drawing/2014/main" id="{E0EF70EB-FA79-B566-E0D5-6822DEBF15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A61C35-7A46-228A-5F73-3153DC1F4DF7}"/>
              </a:ext>
            </a:extLst>
          </p:cNvPr>
          <p:cNvSpPr>
            <a:spLocks noGrp="1"/>
          </p:cNvSpPr>
          <p:nvPr>
            <p:ph type="sldNum" sz="quarter" idx="12"/>
          </p:nvPr>
        </p:nvSpPr>
        <p:spPr/>
        <p:txBody>
          <a:bodyPr/>
          <a:lstStyle/>
          <a:p>
            <a:fld id="{01923B1A-20AE-A046-8F2E-8C63C6F6E0B7}" type="slidenum">
              <a:rPr lang="en-US" smtClean="0"/>
              <a:t>‹#›</a:t>
            </a:fld>
            <a:endParaRPr lang="en-US"/>
          </a:p>
        </p:txBody>
      </p:sp>
    </p:spTree>
    <p:extLst>
      <p:ext uri="{BB962C8B-B14F-4D97-AF65-F5344CB8AC3E}">
        <p14:creationId xmlns:p14="http://schemas.microsoft.com/office/powerpoint/2010/main" val="1914321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AC806-3BD3-7DAB-D247-7E9DF13A1B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9AEF9D-C3D6-DE9E-EB9D-515A6B5696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FCD224-3A3F-E0B9-02D0-86CE188FBA24}"/>
              </a:ext>
            </a:extLst>
          </p:cNvPr>
          <p:cNvSpPr>
            <a:spLocks noGrp="1"/>
          </p:cNvSpPr>
          <p:nvPr>
            <p:ph type="dt" sz="half" idx="10"/>
          </p:nvPr>
        </p:nvSpPr>
        <p:spPr/>
        <p:txBody>
          <a:bodyPr/>
          <a:lstStyle/>
          <a:p>
            <a:fld id="{36E7CB6B-F1DD-4642-8388-622CB807932E}" type="datetimeFigureOut">
              <a:rPr lang="en-US" smtClean="0"/>
              <a:t>8/12/2024</a:t>
            </a:fld>
            <a:endParaRPr lang="en-US"/>
          </a:p>
        </p:txBody>
      </p:sp>
      <p:sp>
        <p:nvSpPr>
          <p:cNvPr id="5" name="Footer Placeholder 4">
            <a:extLst>
              <a:ext uri="{FF2B5EF4-FFF2-40B4-BE49-F238E27FC236}">
                <a16:creationId xmlns:a16="http://schemas.microsoft.com/office/drawing/2014/main" id="{8110316E-6E5F-35C2-0F77-B522122278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C12839-B74E-64CE-8D2A-AF74AB6351E9}"/>
              </a:ext>
            </a:extLst>
          </p:cNvPr>
          <p:cNvSpPr>
            <a:spLocks noGrp="1"/>
          </p:cNvSpPr>
          <p:nvPr>
            <p:ph type="sldNum" sz="quarter" idx="12"/>
          </p:nvPr>
        </p:nvSpPr>
        <p:spPr/>
        <p:txBody>
          <a:bodyPr/>
          <a:lstStyle/>
          <a:p>
            <a:fld id="{01923B1A-20AE-A046-8F2E-8C63C6F6E0B7}" type="slidenum">
              <a:rPr lang="en-US" smtClean="0"/>
              <a:t>‹#›</a:t>
            </a:fld>
            <a:endParaRPr lang="en-US"/>
          </a:p>
        </p:txBody>
      </p:sp>
    </p:spTree>
    <p:extLst>
      <p:ext uri="{BB962C8B-B14F-4D97-AF65-F5344CB8AC3E}">
        <p14:creationId xmlns:p14="http://schemas.microsoft.com/office/powerpoint/2010/main" val="1373437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FB9F64-6846-2707-8DBB-F44503483F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5194A4-362C-B2BE-2A19-4E84E213E5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2F5C2B-3EA0-17CD-677F-A37B9C361EA8}"/>
              </a:ext>
            </a:extLst>
          </p:cNvPr>
          <p:cNvSpPr>
            <a:spLocks noGrp="1"/>
          </p:cNvSpPr>
          <p:nvPr>
            <p:ph type="dt" sz="half" idx="10"/>
          </p:nvPr>
        </p:nvSpPr>
        <p:spPr/>
        <p:txBody>
          <a:bodyPr/>
          <a:lstStyle/>
          <a:p>
            <a:fld id="{36E7CB6B-F1DD-4642-8388-622CB807932E}" type="datetimeFigureOut">
              <a:rPr lang="en-US" smtClean="0"/>
              <a:t>8/12/2024</a:t>
            </a:fld>
            <a:endParaRPr lang="en-US"/>
          </a:p>
        </p:txBody>
      </p:sp>
      <p:sp>
        <p:nvSpPr>
          <p:cNvPr id="5" name="Footer Placeholder 4">
            <a:extLst>
              <a:ext uri="{FF2B5EF4-FFF2-40B4-BE49-F238E27FC236}">
                <a16:creationId xmlns:a16="http://schemas.microsoft.com/office/drawing/2014/main" id="{B20D3E5E-8738-A7B1-EFDF-D040DB1CAD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6BDBCA-B477-D582-D812-79F29AA730AF}"/>
              </a:ext>
            </a:extLst>
          </p:cNvPr>
          <p:cNvSpPr>
            <a:spLocks noGrp="1"/>
          </p:cNvSpPr>
          <p:nvPr>
            <p:ph type="sldNum" sz="quarter" idx="12"/>
          </p:nvPr>
        </p:nvSpPr>
        <p:spPr/>
        <p:txBody>
          <a:bodyPr/>
          <a:lstStyle/>
          <a:p>
            <a:fld id="{01923B1A-20AE-A046-8F2E-8C63C6F6E0B7}" type="slidenum">
              <a:rPr lang="en-US" smtClean="0"/>
              <a:t>‹#›</a:t>
            </a:fld>
            <a:endParaRPr lang="en-US"/>
          </a:p>
        </p:txBody>
      </p:sp>
    </p:spTree>
    <p:extLst>
      <p:ext uri="{BB962C8B-B14F-4D97-AF65-F5344CB8AC3E}">
        <p14:creationId xmlns:p14="http://schemas.microsoft.com/office/powerpoint/2010/main" val="3489841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7F679-7B47-DE4C-1FE9-BB94A48C375C}"/>
              </a:ext>
            </a:extLst>
          </p:cNvPr>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41A63D6-7A27-B8FB-37C2-57915772C461}"/>
              </a:ext>
            </a:extLst>
          </p:cNvPr>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4878B5-7EFE-92C4-2FB4-584E941BB906}"/>
              </a:ext>
            </a:extLst>
          </p:cNvPr>
          <p:cNvSpPr>
            <a:spLocks noGrp="1"/>
          </p:cNvSpPr>
          <p:nvPr>
            <p:ph type="dt" sz="half" idx="10"/>
          </p:nvPr>
        </p:nvSpPr>
        <p:spPr/>
        <p:txBody>
          <a:bodyPr/>
          <a:lstStyle/>
          <a:p>
            <a:fld id="{36E7CB6B-F1DD-4642-8388-622CB807932E}" type="datetimeFigureOut">
              <a:rPr lang="en-US" smtClean="0"/>
              <a:t>8/12/2024</a:t>
            </a:fld>
            <a:endParaRPr lang="en-US"/>
          </a:p>
        </p:txBody>
      </p:sp>
      <p:sp>
        <p:nvSpPr>
          <p:cNvPr id="5" name="Footer Placeholder 4">
            <a:extLst>
              <a:ext uri="{FF2B5EF4-FFF2-40B4-BE49-F238E27FC236}">
                <a16:creationId xmlns:a16="http://schemas.microsoft.com/office/drawing/2014/main" id="{C5470C3D-0EB2-9706-CB03-6D087C0685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9EA7F5-1106-1B97-0D40-D7C2F63455BF}"/>
              </a:ext>
            </a:extLst>
          </p:cNvPr>
          <p:cNvSpPr>
            <a:spLocks noGrp="1"/>
          </p:cNvSpPr>
          <p:nvPr>
            <p:ph type="sldNum" sz="quarter" idx="12"/>
          </p:nvPr>
        </p:nvSpPr>
        <p:spPr/>
        <p:txBody>
          <a:bodyPr/>
          <a:lstStyle/>
          <a:p>
            <a:fld id="{01923B1A-20AE-A046-8F2E-8C63C6F6E0B7}" type="slidenum">
              <a:rPr lang="en-US" smtClean="0"/>
              <a:t>‹#›</a:t>
            </a:fld>
            <a:endParaRPr lang="en-US"/>
          </a:p>
        </p:txBody>
      </p:sp>
    </p:spTree>
    <p:extLst>
      <p:ext uri="{BB962C8B-B14F-4D97-AF65-F5344CB8AC3E}">
        <p14:creationId xmlns:p14="http://schemas.microsoft.com/office/powerpoint/2010/main" val="2663163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D641C-3160-0833-899D-7E890091EE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3F8476-8B49-5BFA-C233-8B8E045D156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7CAA45-CD0A-212B-2789-B9CABACBC8B3}"/>
              </a:ext>
            </a:extLst>
          </p:cNvPr>
          <p:cNvSpPr>
            <a:spLocks noGrp="1"/>
          </p:cNvSpPr>
          <p:nvPr>
            <p:ph type="dt" sz="half" idx="10"/>
          </p:nvPr>
        </p:nvSpPr>
        <p:spPr/>
        <p:txBody>
          <a:bodyPr/>
          <a:lstStyle/>
          <a:p>
            <a:fld id="{36E7CB6B-F1DD-4642-8388-622CB807932E}" type="datetimeFigureOut">
              <a:rPr lang="en-US" smtClean="0"/>
              <a:t>8/12/2024</a:t>
            </a:fld>
            <a:endParaRPr lang="en-US"/>
          </a:p>
        </p:txBody>
      </p:sp>
      <p:sp>
        <p:nvSpPr>
          <p:cNvPr id="5" name="Footer Placeholder 4">
            <a:extLst>
              <a:ext uri="{FF2B5EF4-FFF2-40B4-BE49-F238E27FC236}">
                <a16:creationId xmlns:a16="http://schemas.microsoft.com/office/drawing/2014/main" id="{B4AC0081-438A-F2C0-9C89-68F239AA79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3B5BF4-55EE-8E36-BB30-2062ABB1ECE5}"/>
              </a:ext>
            </a:extLst>
          </p:cNvPr>
          <p:cNvSpPr>
            <a:spLocks noGrp="1"/>
          </p:cNvSpPr>
          <p:nvPr>
            <p:ph type="sldNum" sz="quarter" idx="12"/>
          </p:nvPr>
        </p:nvSpPr>
        <p:spPr/>
        <p:txBody>
          <a:bodyPr/>
          <a:lstStyle/>
          <a:p>
            <a:fld id="{01923B1A-20AE-A046-8F2E-8C63C6F6E0B7}" type="slidenum">
              <a:rPr lang="en-US" smtClean="0"/>
              <a:t>‹#›</a:t>
            </a:fld>
            <a:endParaRPr lang="en-US"/>
          </a:p>
        </p:txBody>
      </p:sp>
    </p:spTree>
    <p:extLst>
      <p:ext uri="{BB962C8B-B14F-4D97-AF65-F5344CB8AC3E}">
        <p14:creationId xmlns:p14="http://schemas.microsoft.com/office/powerpoint/2010/main" val="756540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D872F-0963-E196-0907-7CB2815C2A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88050C-F62E-8E83-BC0C-DF9B6FCAF1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6CF582-8CF6-1E30-CC23-6569BB96C8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118622-157C-5D9B-481F-D6A4AF2B24BA}"/>
              </a:ext>
            </a:extLst>
          </p:cNvPr>
          <p:cNvSpPr>
            <a:spLocks noGrp="1"/>
          </p:cNvSpPr>
          <p:nvPr>
            <p:ph type="dt" sz="half" idx="10"/>
          </p:nvPr>
        </p:nvSpPr>
        <p:spPr/>
        <p:txBody>
          <a:bodyPr/>
          <a:lstStyle/>
          <a:p>
            <a:fld id="{36E7CB6B-F1DD-4642-8388-622CB807932E}" type="datetimeFigureOut">
              <a:rPr lang="en-US" smtClean="0"/>
              <a:t>8/12/2024</a:t>
            </a:fld>
            <a:endParaRPr lang="en-US"/>
          </a:p>
        </p:txBody>
      </p:sp>
      <p:sp>
        <p:nvSpPr>
          <p:cNvPr id="6" name="Footer Placeholder 5">
            <a:extLst>
              <a:ext uri="{FF2B5EF4-FFF2-40B4-BE49-F238E27FC236}">
                <a16:creationId xmlns:a16="http://schemas.microsoft.com/office/drawing/2014/main" id="{AEDB6AAC-AD6F-1D42-3F64-8C383E9D50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2CCD1F-8C6A-4355-F9CE-7106B9E9CE1F}"/>
              </a:ext>
            </a:extLst>
          </p:cNvPr>
          <p:cNvSpPr>
            <a:spLocks noGrp="1"/>
          </p:cNvSpPr>
          <p:nvPr>
            <p:ph type="sldNum" sz="quarter" idx="12"/>
          </p:nvPr>
        </p:nvSpPr>
        <p:spPr/>
        <p:txBody>
          <a:bodyPr/>
          <a:lstStyle/>
          <a:p>
            <a:fld id="{01923B1A-20AE-A046-8F2E-8C63C6F6E0B7}" type="slidenum">
              <a:rPr lang="en-US" smtClean="0"/>
              <a:t>‹#›</a:t>
            </a:fld>
            <a:endParaRPr lang="en-US"/>
          </a:p>
        </p:txBody>
      </p:sp>
    </p:spTree>
    <p:extLst>
      <p:ext uri="{BB962C8B-B14F-4D97-AF65-F5344CB8AC3E}">
        <p14:creationId xmlns:p14="http://schemas.microsoft.com/office/powerpoint/2010/main" val="3086502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5DD6D-FA6D-7E1F-398D-7E558709A4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8050C1-1027-FA3F-AADC-9220DD9901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9BDC66-A975-7161-0635-05903DD11A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AD90CF-6A9C-A38A-4C20-C615D62AE0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E88A33-9486-E1EA-8A21-7B72EB1A9F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821E3D-99D2-0DBB-7A43-C4E8C0F934C7}"/>
              </a:ext>
            </a:extLst>
          </p:cNvPr>
          <p:cNvSpPr>
            <a:spLocks noGrp="1"/>
          </p:cNvSpPr>
          <p:nvPr>
            <p:ph type="dt" sz="half" idx="10"/>
          </p:nvPr>
        </p:nvSpPr>
        <p:spPr/>
        <p:txBody>
          <a:bodyPr/>
          <a:lstStyle/>
          <a:p>
            <a:fld id="{36E7CB6B-F1DD-4642-8388-622CB807932E}" type="datetimeFigureOut">
              <a:rPr lang="en-US" smtClean="0"/>
              <a:t>8/12/2024</a:t>
            </a:fld>
            <a:endParaRPr lang="en-US"/>
          </a:p>
        </p:txBody>
      </p:sp>
      <p:sp>
        <p:nvSpPr>
          <p:cNvPr id="8" name="Footer Placeholder 7">
            <a:extLst>
              <a:ext uri="{FF2B5EF4-FFF2-40B4-BE49-F238E27FC236}">
                <a16:creationId xmlns:a16="http://schemas.microsoft.com/office/drawing/2014/main" id="{07CB331C-A9E5-0E4D-16A0-7951412B2D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D20EAD-9AB5-2828-4389-AFA686D97973}"/>
              </a:ext>
            </a:extLst>
          </p:cNvPr>
          <p:cNvSpPr>
            <a:spLocks noGrp="1"/>
          </p:cNvSpPr>
          <p:nvPr>
            <p:ph type="sldNum" sz="quarter" idx="12"/>
          </p:nvPr>
        </p:nvSpPr>
        <p:spPr/>
        <p:txBody>
          <a:bodyPr/>
          <a:lstStyle/>
          <a:p>
            <a:fld id="{01923B1A-20AE-A046-8F2E-8C63C6F6E0B7}" type="slidenum">
              <a:rPr lang="en-US" smtClean="0"/>
              <a:t>‹#›</a:t>
            </a:fld>
            <a:endParaRPr lang="en-US"/>
          </a:p>
        </p:txBody>
      </p:sp>
    </p:spTree>
    <p:extLst>
      <p:ext uri="{BB962C8B-B14F-4D97-AF65-F5344CB8AC3E}">
        <p14:creationId xmlns:p14="http://schemas.microsoft.com/office/powerpoint/2010/main" val="210522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D4E1-C366-0FBD-6DEB-864448974C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4D8FA8-317B-24A2-1C29-732E259FA7AE}"/>
              </a:ext>
            </a:extLst>
          </p:cNvPr>
          <p:cNvSpPr>
            <a:spLocks noGrp="1"/>
          </p:cNvSpPr>
          <p:nvPr>
            <p:ph type="dt" sz="half" idx="10"/>
          </p:nvPr>
        </p:nvSpPr>
        <p:spPr/>
        <p:txBody>
          <a:bodyPr/>
          <a:lstStyle/>
          <a:p>
            <a:fld id="{36E7CB6B-F1DD-4642-8388-622CB807932E}" type="datetimeFigureOut">
              <a:rPr lang="en-US" smtClean="0"/>
              <a:t>8/12/2024</a:t>
            </a:fld>
            <a:endParaRPr lang="en-US"/>
          </a:p>
        </p:txBody>
      </p:sp>
      <p:sp>
        <p:nvSpPr>
          <p:cNvPr id="4" name="Footer Placeholder 3">
            <a:extLst>
              <a:ext uri="{FF2B5EF4-FFF2-40B4-BE49-F238E27FC236}">
                <a16:creationId xmlns:a16="http://schemas.microsoft.com/office/drawing/2014/main" id="{F580F2A2-5A84-C0C3-EE7A-390367F1A8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89425A-98BD-980F-FB6E-99816944845C}"/>
              </a:ext>
            </a:extLst>
          </p:cNvPr>
          <p:cNvSpPr>
            <a:spLocks noGrp="1"/>
          </p:cNvSpPr>
          <p:nvPr>
            <p:ph type="sldNum" sz="quarter" idx="12"/>
          </p:nvPr>
        </p:nvSpPr>
        <p:spPr/>
        <p:txBody>
          <a:bodyPr/>
          <a:lstStyle/>
          <a:p>
            <a:fld id="{01923B1A-20AE-A046-8F2E-8C63C6F6E0B7}" type="slidenum">
              <a:rPr lang="en-US" smtClean="0"/>
              <a:t>‹#›</a:t>
            </a:fld>
            <a:endParaRPr lang="en-US"/>
          </a:p>
        </p:txBody>
      </p:sp>
    </p:spTree>
    <p:extLst>
      <p:ext uri="{BB962C8B-B14F-4D97-AF65-F5344CB8AC3E}">
        <p14:creationId xmlns:p14="http://schemas.microsoft.com/office/powerpoint/2010/main" val="512492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775E8D-3FC2-2688-221F-AACC46B49761}"/>
              </a:ext>
            </a:extLst>
          </p:cNvPr>
          <p:cNvSpPr>
            <a:spLocks noGrp="1"/>
          </p:cNvSpPr>
          <p:nvPr>
            <p:ph type="dt" sz="half" idx="10"/>
          </p:nvPr>
        </p:nvSpPr>
        <p:spPr/>
        <p:txBody>
          <a:bodyPr/>
          <a:lstStyle/>
          <a:p>
            <a:fld id="{36E7CB6B-F1DD-4642-8388-622CB807932E}" type="datetimeFigureOut">
              <a:rPr lang="en-US" smtClean="0"/>
              <a:t>8/12/2024</a:t>
            </a:fld>
            <a:endParaRPr lang="en-US"/>
          </a:p>
        </p:txBody>
      </p:sp>
      <p:sp>
        <p:nvSpPr>
          <p:cNvPr id="3" name="Footer Placeholder 2">
            <a:extLst>
              <a:ext uri="{FF2B5EF4-FFF2-40B4-BE49-F238E27FC236}">
                <a16:creationId xmlns:a16="http://schemas.microsoft.com/office/drawing/2014/main" id="{98BF7619-E2E6-E14F-AD9F-928095E477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C41F6D-32A3-9B38-D714-ACFBC20B1D87}"/>
              </a:ext>
            </a:extLst>
          </p:cNvPr>
          <p:cNvSpPr>
            <a:spLocks noGrp="1"/>
          </p:cNvSpPr>
          <p:nvPr>
            <p:ph type="sldNum" sz="quarter" idx="12"/>
          </p:nvPr>
        </p:nvSpPr>
        <p:spPr/>
        <p:txBody>
          <a:bodyPr/>
          <a:lstStyle/>
          <a:p>
            <a:fld id="{01923B1A-20AE-A046-8F2E-8C63C6F6E0B7}" type="slidenum">
              <a:rPr lang="en-US" smtClean="0"/>
              <a:t>‹#›</a:t>
            </a:fld>
            <a:endParaRPr lang="en-US"/>
          </a:p>
        </p:txBody>
      </p:sp>
    </p:spTree>
    <p:extLst>
      <p:ext uri="{BB962C8B-B14F-4D97-AF65-F5344CB8AC3E}">
        <p14:creationId xmlns:p14="http://schemas.microsoft.com/office/powerpoint/2010/main" val="3397819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E9ABE-8D90-8160-F194-CF582886B2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8D519C-E42F-D48E-155F-31DAB261C6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AB6E3A-1D57-2A60-006B-D9FBF82EF2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5859B6-DC5D-8560-B542-25B403E793B1}"/>
              </a:ext>
            </a:extLst>
          </p:cNvPr>
          <p:cNvSpPr>
            <a:spLocks noGrp="1"/>
          </p:cNvSpPr>
          <p:nvPr>
            <p:ph type="dt" sz="half" idx="10"/>
          </p:nvPr>
        </p:nvSpPr>
        <p:spPr/>
        <p:txBody>
          <a:bodyPr/>
          <a:lstStyle/>
          <a:p>
            <a:fld id="{36E7CB6B-F1DD-4642-8388-622CB807932E}" type="datetimeFigureOut">
              <a:rPr lang="en-US" smtClean="0"/>
              <a:t>8/12/2024</a:t>
            </a:fld>
            <a:endParaRPr lang="en-US"/>
          </a:p>
        </p:txBody>
      </p:sp>
      <p:sp>
        <p:nvSpPr>
          <p:cNvPr id="6" name="Footer Placeholder 5">
            <a:extLst>
              <a:ext uri="{FF2B5EF4-FFF2-40B4-BE49-F238E27FC236}">
                <a16:creationId xmlns:a16="http://schemas.microsoft.com/office/drawing/2014/main" id="{277FBBEA-8D75-633E-FC56-88E4510183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E90FF0-279D-E8BA-E4A8-C2E1EC4E3B08}"/>
              </a:ext>
            </a:extLst>
          </p:cNvPr>
          <p:cNvSpPr>
            <a:spLocks noGrp="1"/>
          </p:cNvSpPr>
          <p:nvPr>
            <p:ph type="sldNum" sz="quarter" idx="12"/>
          </p:nvPr>
        </p:nvSpPr>
        <p:spPr/>
        <p:txBody>
          <a:bodyPr/>
          <a:lstStyle/>
          <a:p>
            <a:fld id="{01923B1A-20AE-A046-8F2E-8C63C6F6E0B7}" type="slidenum">
              <a:rPr lang="en-US" smtClean="0"/>
              <a:t>‹#›</a:t>
            </a:fld>
            <a:endParaRPr lang="en-US"/>
          </a:p>
        </p:txBody>
      </p:sp>
    </p:spTree>
    <p:extLst>
      <p:ext uri="{BB962C8B-B14F-4D97-AF65-F5344CB8AC3E}">
        <p14:creationId xmlns:p14="http://schemas.microsoft.com/office/powerpoint/2010/main" val="2691895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7CBF2-7C4A-9F63-6EAF-495B01C3DD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F10D8A-11C3-73AD-AEF3-DC1939723A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F18AB3-B045-FE34-2132-EDA6148BCC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F0D37F-3534-61B0-782E-1388C5CF1A70}"/>
              </a:ext>
            </a:extLst>
          </p:cNvPr>
          <p:cNvSpPr>
            <a:spLocks noGrp="1"/>
          </p:cNvSpPr>
          <p:nvPr>
            <p:ph type="dt" sz="half" idx="10"/>
          </p:nvPr>
        </p:nvSpPr>
        <p:spPr/>
        <p:txBody>
          <a:bodyPr/>
          <a:lstStyle/>
          <a:p>
            <a:fld id="{36E7CB6B-F1DD-4642-8388-622CB807932E}" type="datetimeFigureOut">
              <a:rPr lang="en-US" smtClean="0"/>
              <a:t>8/12/2024</a:t>
            </a:fld>
            <a:endParaRPr lang="en-US"/>
          </a:p>
        </p:txBody>
      </p:sp>
      <p:sp>
        <p:nvSpPr>
          <p:cNvPr id="6" name="Footer Placeholder 5">
            <a:extLst>
              <a:ext uri="{FF2B5EF4-FFF2-40B4-BE49-F238E27FC236}">
                <a16:creationId xmlns:a16="http://schemas.microsoft.com/office/drawing/2014/main" id="{847FB9B8-C38F-EC25-967C-F88F557A1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16B0FD-47F2-F6B3-C952-D3A84840A78D}"/>
              </a:ext>
            </a:extLst>
          </p:cNvPr>
          <p:cNvSpPr>
            <a:spLocks noGrp="1"/>
          </p:cNvSpPr>
          <p:nvPr>
            <p:ph type="sldNum" sz="quarter" idx="12"/>
          </p:nvPr>
        </p:nvSpPr>
        <p:spPr/>
        <p:txBody>
          <a:bodyPr/>
          <a:lstStyle/>
          <a:p>
            <a:fld id="{01923B1A-20AE-A046-8F2E-8C63C6F6E0B7}" type="slidenum">
              <a:rPr lang="en-US" smtClean="0"/>
              <a:t>‹#›</a:t>
            </a:fld>
            <a:endParaRPr lang="en-US"/>
          </a:p>
        </p:txBody>
      </p:sp>
    </p:spTree>
    <p:extLst>
      <p:ext uri="{BB962C8B-B14F-4D97-AF65-F5344CB8AC3E}">
        <p14:creationId xmlns:p14="http://schemas.microsoft.com/office/powerpoint/2010/main" val="3058518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2F19BF-E7FB-7C4A-018D-43B71C71EB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59085E4-AFBF-C9B0-659C-092B9A046C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3E5BDA8-B654-B4EF-0266-34F3F4E829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82000"/>
                  </a:schemeClr>
                </a:solidFill>
                <a:latin typeface="Calibri" panose="020F0502020204030204" pitchFamily="34" charset="0"/>
              </a:defRPr>
            </a:lvl1pPr>
          </a:lstStyle>
          <a:p>
            <a:fld id="{36E7CB6B-F1DD-4642-8388-622CB807932E}" type="datetimeFigureOut">
              <a:rPr lang="en-US" smtClean="0"/>
              <a:pPr/>
              <a:t>8/12/2024</a:t>
            </a:fld>
            <a:endParaRPr lang="en-US" dirty="0"/>
          </a:p>
        </p:txBody>
      </p:sp>
      <p:sp>
        <p:nvSpPr>
          <p:cNvPr id="5" name="Footer Placeholder 4">
            <a:extLst>
              <a:ext uri="{FF2B5EF4-FFF2-40B4-BE49-F238E27FC236}">
                <a16:creationId xmlns:a16="http://schemas.microsoft.com/office/drawing/2014/main" id="{76E12791-C403-C783-FFC7-C5A5256BD7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82000"/>
                  </a:schemeClr>
                </a:solidFill>
                <a:latin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F24F25C2-E77D-9E3F-FC4E-4185CAD3E1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82000"/>
                  </a:schemeClr>
                </a:solidFill>
                <a:latin typeface="Calibri" panose="020F0502020204030204" pitchFamily="34" charset="0"/>
              </a:defRPr>
            </a:lvl1pPr>
          </a:lstStyle>
          <a:p>
            <a:fld id="{01923B1A-20AE-A046-8F2E-8C63C6F6E0B7}" type="slidenum">
              <a:rPr lang="en-US" smtClean="0"/>
              <a:pPr/>
              <a:t>‹#›</a:t>
            </a:fld>
            <a:endParaRPr lang="en-US" dirty="0"/>
          </a:p>
        </p:txBody>
      </p:sp>
    </p:spTree>
    <p:extLst>
      <p:ext uri="{BB962C8B-B14F-4D97-AF65-F5344CB8AC3E}">
        <p14:creationId xmlns:p14="http://schemas.microsoft.com/office/powerpoint/2010/main" val="1786880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png"/><Relationship Id="rId7"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2.png"/><Relationship Id="rId7"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heartmindonline.org/resources/how-to-talk-with-kids-about-stress#resource-sources:~:text=How%20do%20you%20know%20that%20your%20stress%20level%20is%20high%3F%20What%20are%20your%20personal%20stress%20signs%3F" TargetMode="Externa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C62094-2A94-E5BE-D78F-9848806C2B7D}"/>
              </a:ext>
            </a:extLst>
          </p:cNvPr>
          <p:cNvSpPr txBox="1"/>
          <p:nvPr/>
        </p:nvSpPr>
        <p:spPr>
          <a:xfrm>
            <a:off x="0" y="2036725"/>
            <a:ext cx="12192000" cy="1015663"/>
          </a:xfrm>
          <a:prstGeom prst="rect">
            <a:avLst/>
          </a:prstGeom>
          <a:solidFill>
            <a:srgbClr val="13AEE1"/>
          </a:solidFill>
        </p:spPr>
        <p:txBody>
          <a:bodyPr wrap="square" rtlCol="0">
            <a:spAutoFit/>
          </a:bodyPr>
          <a:lstStyle/>
          <a:p>
            <a:pPr algn="ctr"/>
            <a:r>
              <a:rPr lang="en-US" sz="6000" b="1" dirty="0">
                <a:solidFill>
                  <a:schemeClr val="bg1"/>
                </a:solidFill>
                <a:latin typeface="Calibri" panose="020F0502020204030204" pitchFamily="34" charset="0"/>
                <a:cs typeface="Calibri" panose="020F0502020204030204" pitchFamily="34" charset="0"/>
              </a:rPr>
              <a:t>The Guide</a:t>
            </a:r>
          </a:p>
        </p:txBody>
      </p:sp>
      <p:sp>
        <p:nvSpPr>
          <p:cNvPr id="5" name="TextBox 4">
            <a:extLst>
              <a:ext uri="{FF2B5EF4-FFF2-40B4-BE49-F238E27FC236}">
                <a16:creationId xmlns:a16="http://schemas.microsoft.com/office/drawing/2014/main" id="{B96A6FAB-B616-EEDC-E6F1-F268DBB6DF9F}"/>
              </a:ext>
            </a:extLst>
          </p:cNvPr>
          <p:cNvSpPr txBox="1"/>
          <p:nvPr/>
        </p:nvSpPr>
        <p:spPr>
          <a:xfrm>
            <a:off x="0" y="3304140"/>
            <a:ext cx="12192000" cy="1200329"/>
          </a:xfrm>
          <a:prstGeom prst="rect">
            <a:avLst/>
          </a:prstGeom>
          <a:solidFill>
            <a:srgbClr val="78C143"/>
          </a:solidFill>
        </p:spPr>
        <p:txBody>
          <a:bodyPr wrap="square" rtlCol="0">
            <a:spAutoFit/>
          </a:bodyPr>
          <a:lstStyle/>
          <a:p>
            <a:pPr algn="ctr"/>
            <a:r>
              <a:rPr lang="en-US" sz="3600" dirty="0">
                <a:solidFill>
                  <a:schemeClr val="bg1"/>
                </a:solidFill>
                <a:latin typeface="Calibri" panose="020F0502020204030204" pitchFamily="34" charset="0"/>
                <a:cs typeface="Calibri" panose="020F0502020204030204" pitchFamily="34" charset="0"/>
              </a:rPr>
              <a:t>Understanding Mental Health </a:t>
            </a:r>
            <a:br>
              <a:rPr lang="en-US" sz="3600" dirty="0">
                <a:solidFill>
                  <a:schemeClr val="bg1"/>
                </a:solidFill>
                <a:latin typeface="Calibri" panose="020F0502020204030204" pitchFamily="34" charset="0"/>
                <a:cs typeface="Calibri" panose="020F0502020204030204" pitchFamily="34" charset="0"/>
              </a:rPr>
            </a:br>
            <a:r>
              <a:rPr lang="en-US" sz="3600" dirty="0">
                <a:solidFill>
                  <a:schemeClr val="bg1"/>
                </a:solidFill>
                <a:latin typeface="Calibri" panose="020F0502020204030204" pitchFamily="34" charset="0"/>
                <a:cs typeface="Calibri" panose="020F0502020204030204" pitchFamily="34" charset="0"/>
              </a:rPr>
              <a:t>and Mental Illness</a:t>
            </a:r>
          </a:p>
        </p:txBody>
      </p:sp>
    </p:spTree>
    <p:extLst>
      <p:ext uri="{BB962C8B-B14F-4D97-AF65-F5344CB8AC3E}">
        <p14:creationId xmlns:p14="http://schemas.microsoft.com/office/powerpoint/2010/main" val="1703760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630936"/>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Finding and Creating your Happy Place</a:t>
            </a:r>
            <a:endParaRPr sz="3600" dirty="0">
              <a:solidFill>
                <a:schemeClr val="bg1"/>
              </a:solidFill>
              <a:latin typeface="Calibri" panose="020F0502020204030204" pitchFamily="34" charset="0"/>
            </a:endParaRPr>
          </a:p>
        </p:txBody>
      </p:sp>
      <p:pic>
        <p:nvPicPr>
          <p:cNvPr id="5" name="Google Shape;386;g2ef3a3716f0_0_1170">
            <a:extLst>
              <a:ext uri="{FF2B5EF4-FFF2-40B4-BE49-F238E27FC236}">
                <a16:creationId xmlns:a16="http://schemas.microsoft.com/office/drawing/2014/main" id="{AD9D7285-F006-295E-9F7E-A7F52B4868DD}"/>
              </a:ext>
            </a:extLst>
          </p:cNvPr>
          <p:cNvPicPr preferRelativeResize="0"/>
          <p:nvPr/>
        </p:nvPicPr>
        <p:blipFill>
          <a:blip r:embed="rId4">
            <a:alphaModFix amt="70000"/>
          </a:blip>
          <a:stretch>
            <a:fillRect/>
          </a:stretch>
        </p:blipFill>
        <p:spPr>
          <a:xfrm>
            <a:off x="8029132" y="2578114"/>
            <a:ext cx="3134825" cy="3314700"/>
          </a:xfrm>
          <a:prstGeom prst="rect">
            <a:avLst/>
          </a:prstGeom>
          <a:noFill/>
          <a:ln>
            <a:noFill/>
          </a:ln>
        </p:spPr>
      </p:pic>
      <p:sp>
        <p:nvSpPr>
          <p:cNvPr id="6" name="Google Shape;387;g2ef3a3716f0_0_1170">
            <a:extLst>
              <a:ext uri="{FF2B5EF4-FFF2-40B4-BE49-F238E27FC236}">
                <a16:creationId xmlns:a16="http://schemas.microsoft.com/office/drawing/2014/main" id="{BA6A3A58-3880-AE1A-75D5-C45A284292D1}"/>
              </a:ext>
            </a:extLst>
          </p:cNvPr>
          <p:cNvSpPr txBox="1"/>
          <p:nvPr/>
        </p:nvSpPr>
        <p:spPr>
          <a:xfrm>
            <a:off x="3259282" y="1990016"/>
            <a:ext cx="4998600" cy="138496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900" dirty="0">
                <a:latin typeface="Calibri"/>
                <a:ea typeface="Calibri"/>
                <a:cs typeface="Calibri"/>
                <a:sym typeface="Calibri"/>
              </a:rPr>
              <a:t>Show and tell us about your Happy Place!</a:t>
            </a:r>
            <a:endParaRPr sz="3900" dirty="0">
              <a:latin typeface="Calibri"/>
              <a:ea typeface="Calibri"/>
              <a:cs typeface="Calibri"/>
              <a:sym typeface="Calibri"/>
            </a:endParaRPr>
          </a:p>
        </p:txBody>
      </p:sp>
      <p:pic>
        <p:nvPicPr>
          <p:cNvPr id="9" name="Google Shape;388;g2ef3a3716f0_0_1170">
            <a:extLst>
              <a:ext uri="{FF2B5EF4-FFF2-40B4-BE49-F238E27FC236}">
                <a16:creationId xmlns:a16="http://schemas.microsoft.com/office/drawing/2014/main" id="{74A80EFC-217E-F0D8-7A14-5D662DE01EF9}"/>
              </a:ext>
            </a:extLst>
          </p:cNvPr>
          <p:cNvPicPr preferRelativeResize="0"/>
          <p:nvPr/>
        </p:nvPicPr>
        <p:blipFill>
          <a:blip r:embed="rId5">
            <a:alphaModFix amt="70000"/>
          </a:blip>
          <a:stretch>
            <a:fillRect/>
          </a:stretch>
        </p:blipFill>
        <p:spPr>
          <a:xfrm>
            <a:off x="4026807" y="4175502"/>
            <a:ext cx="3463550" cy="2486026"/>
          </a:xfrm>
          <a:prstGeom prst="rect">
            <a:avLst/>
          </a:prstGeom>
          <a:noFill/>
          <a:ln>
            <a:noFill/>
          </a:ln>
        </p:spPr>
      </p:pic>
      <p:pic>
        <p:nvPicPr>
          <p:cNvPr id="10" name="Google Shape;389;g2ef3a3716f0_0_1170">
            <a:extLst>
              <a:ext uri="{FF2B5EF4-FFF2-40B4-BE49-F238E27FC236}">
                <a16:creationId xmlns:a16="http://schemas.microsoft.com/office/drawing/2014/main" id="{036EF685-7968-C178-6A9D-952066C84391}"/>
              </a:ext>
            </a:extLst>
          </p:cNvPr>
          <p:cNvPicPr preferRelativeResize="0"/>
          <p:nvPr/>
        </p:nvPicPr>
        <p:blipFill>
          <a:blip r:embed="rId6">
            <a:alphaModFix amt="70000"/>
          </a:blip>
          <a:stretch>
            <a:fillRect/>
          </a:stretch>
        </p:blipFill>
        <p:spPr>
          <a:xfrm>
            <a:off x="382582" y="3280006"/>
            <a:ext cx="2647950" cy="2612808"/>
          </a:xfrm>
          <a:prstGeom prst="rect">
            <a:avLst/>
          </a:prstGeom>
          <a:noFill/>
          <a:ln>
            <a:noFill/>
          </a:ln>
        </p:spPr>
      </p:pic>
    </p:spTree>
    <p:extLst>
      <p:ext uri="{BB962C8B-B14F-4D97-AF65-F5344CB8AC3E}">
        <p14:creationId xmlns:p14="http://schemas.microsoft.com/office/powerpoint/2010/main" val="2992444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30936"/>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Activity 2: Guided Relaxed Breathing</a:t>
            </a:r>
            <a:endParaRPr sz="3600" dirty="0">
              <a:solidFill>
                <a:schemeClr val="bg1"/>
              </a:solidFill>
              <a:latin typeface="Calibri" panose="020F0502020204030204" pitchFamily="34" charset="0"/>
            </a:endParaRPr>
          </a:p>
        </p:txBody>
      </p:sp>
      <p:pic>
        <p:nvPicPr>
          <p:cNvPr id="2" name="Google Shape;396;g2ef45ee658b_0_0">
            <a:extLst>
              <a:ext uri="{FF2B5EF4-FFF2-40B4-BE49-F238E27FC236}">
                <a16:creationId xmlns:a16="http://schemas.microsoft.com/office/drawing/2014/main" id="{35FAD011-709F-981F-F884-1327D0D990BF}"/>
              </a:ext>
            </a:extLst>
          </p:cNvPr>
          <p:cNvPicPr preferRelativeResize="0"/>
          <p:nvPr/>
        </p:nvPicPr>
        <p:blipFill>
          <a:blip r:embed="rId3">
            <a:alphaModFix/>
          </a:blip>
          <a:stretch>
            <a:fillRect/>
          </a:stretch>
        </p:blipFill>
        <p:spPr>
          <a:xfrm>
            <a:off x="2814704" y="2558432"/>
            <a:ext cx="3065075" cy="3032478"/>
          </a:xfrm>
          <a:prstGeom prst="rect">
            <a:avLst/>
          </a:prstGeom>
          <a:noFill/>
          <a:ln>
            <a:noFill/>
          </a:ln>
        </p:spPr>
      </p:pic>
      <p:pic>
        <p:nvPicPr>
          <p:cNvPr id="3" name="Google Shape;397;g2ef45ee658b_0_0">
            <a:extLst>
              <a:ext uri="{FF2B5EF4-FFF2-40B4-BE49-F238E27FC236}">
                <a16:creationId xmlns:a16="http://schemas.microsoft.com/office/drawing/2014/main" id="{E6F4207D-FB96-C353-C9E3-DCB2326B612F}"/>
              </a:ext>
            </a:extLst>
          </p:cNvPr>
          <p:cNvPicPr preferRelativeResize="0"/>
          <p:nvPr/>
        </p:nvPicPr>
        <p:blipFill>
          <a:blip r:embed="rId4">
            <a:alphaModFix/>
          </a:blip>
          <a:stretch>
            <a:fillRect/>
          </a:stretch>
        </p:blipFill>
        <p:spPr>
          <a:xfrm>
            <a:off x="6265404" y="2664317"/>
            <a:ext cx="5077226" cy="2820700"/>
          </a:xfrm>
          <a:prstGeom prst="rect">
            <a:avLst/>
          </a:prstGeom>
          <a:noFill/>
          <a:ln>
            <a:noFill/>
          </a:ln>
        </p:spPr>
      </p:pic>
    </p:spTree>
    <p:extLst>
      <p:ext uri="{BB962C8B-B14F-4D97-AF65-F5344CB8AC3E}">
        <p14:creationId xmlns:p14="http://schemas.microsoft.com/office/powerpoint/2010/main" val="1292279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30936"/>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Activity 2: Guided Relaxed Breathing</a:t>
            </a:r>
            <a:endParaRPr sz="3600" dirty="0">
              <a:solidFill>
                <a:schemeClr val="bg1"/>
              </a:solidFill>
              <a:latin typeface="Calibri" panose="020F0502020204030204" pitchFamily="34" charset="0"/>
            </a:endParaRPr>
          </a:p>
        </p:txBody>
      </p:sp>
      <p:pic>
        <p:nvPicPr>
          <p:cNvPr id="5" name="Google Shape;404;g2ef45ee658b_0_9">
            <a:extLst>
              <a:ext uri="{FF2B5EF4-FFF2-40B4-BE49-F238E27FC236}">
                <a16:creationId xmlns:a16="http://schemas.microsoft.com/office/drawing/2014/main" id="{EEBD8A2E-632A-04E1-F4FD-5C226246C81D}"/>
              </a:ext>
            </a:extLst>
          </p:cNvPr>
          <p:cNvPicPr preferRelativeResize="0"/>
          <p:nvPr/>
        </p:nvPicPr>
        <p:blipFill rotWithShape="1">
          <a:blip r:embed="rId4">
            <a:alphaModFix amt="70000"/>
          </a:blip>
          <a:srcRect l="4033" t="6720" r="13824" b="12504"/>
          <a:stretch/>
        </p:blipFill>
        <p:spPr>
          <a:xfrm>
            <a:off x="8801099" y="3967358"/>
            <a:ext cx="2322361" cy="1995956"/>
          </a:xfrm>
          <a:prstGeom prst="rect">
            <a:avLst/>
          </a:prstGeom>
          <a:noFill/>
          <a:ln>
            <a:noFill/>
          </a:ln>
        </p:spPr>
      </p:pic>
      <p:sp>
        <p:nvSpPr>
          <p:cNvPr id="6" name="Google Shape;405;g2ef45ee658b_0_9">
            <a:extLst>
              <a:ext uri="{FF2B5EF4-FFF2-40B4-BE49-F238E27FC236}">
                <a16:creationId xmlns:a16="http://schemas.microsoft.com/office/drawing/2014/main" id="{B3E2CE84-1D30-C8DE-7088-119DF0A60691}"/>
              </a:ext>
            </a:extLst>
          </p:cNvPr>
          <p:cNvSpPr txBox="1">
            <a:spLocks/>
          </p:cNvSpPr>
          <p:nvPr/>
        </p:nvSpPr>
        <p:spPr>
          <a:xfrm>
            <a:off x="1420585" y="2364918"/>
            <a:ext cx="7576456" cy="3856928"/>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3400" lvl="1" indent="0">
              <a:buSzPts val="2400"/>
              <a:buFont typeface="Arial" panose="020B0604020202020204" pitchFamily="34" charset="0"/>
              <a:buNone/>
            </a:pPr>
            <a:r>
              <a:rPr lang="en-US" sz="3000" b="1" dirty="0">
                <a:solidFill>
                  <a:schemeClr val="dk1"/>
                </a:solidFill>
                <a:latin typeface="Calibri"/>
                <a:ea typeface="Calibri"/>
                <a:cs typeface="Calibri"/>
                <a:sym typeface="Calibri"/>
              </a:rPr>
              <a:t>Practice the Steps:</a:t>
            </a:r>
            <a:endParaRPr lang="en-US" dirty="0">
              <a:solidFill>
                <a:schemeClr val="dk1"/>
              </a:solidFill>
              <a:latin typeface="Calibri"/>
              <a:ea typeface="Calibri"/>
              <a:cs typeface="Calibri"/>
              <a:sym typeface="Calibri"/>
            </a:endParaRPr>
          </a:p>
          <a:p>
            <a:pPr marL="914400" lvl="1" indent="-381000">
              <a:buClr>
                <a:schemeClr val="dk1"/>
              </a:buClr>
              <a:buSzPts val="2400"/>
              <a:buFont typeface="Arial" panose="020B0604020202020204" pitchFamily="34" charset="0"/>
              <a:buChar char="○"/>
            </a:pPr>
            <a:r>
              <a:rPr lang="en-US" sz="3000" b="1" dirty="0">
                <a:solidFill>
                  <a:schemeClr val="dk1"/>
                </a:solidFill>
                <a:latin typeface="Calibri"/>
                <a:ea typeface="Calibri"/>
                <a:cs typeface="Calibri"/>
                <a:sym typeface="Calibri"/>
              </a:rPr>
              <a:t>Breathe</a:t>
            </a:r>
            <a:r>
              <a:rPr lang="en-US" sz="3000" b="1" i="1" dirty="0">
                <a:solidFill>
                  <a:schemeClr val="dk1"/>
                </a:solidFill>
                <a:latin typeface="Calibri"/>
                <a:ea typeface="Calibri"/>
                <a:cs typeface="Calibri"/>
                <a:sym typeface="Calibri"/>
              </a:rPr>
              <a:t> in </a:t>
            </a:r>
            <a:r>
              <a:rPr lang="en-US" sz="3000" dirty="0">
                <a:solidFill>
                  <a:schemeClr val="dk1"/>
                </a:solidFill>
                <a:latin typeface="Calibri"/>
                <a:ea typeface="Calibri"/>
                <a:cs typeface="Calibri"/>
                <a:sym typeface="Calibri"/>
              </a:rPr>
              <a:t>through your nose</a:t>
            </a:r>
            <a:endParaRPr lang="en-US" dirty="0">
              <a:solidFill>
                <a:schemeClr val="dk1"/>
              </a:solidFill>
              <a:latin typeface="Calibri"/>
              <a:ea typeface="Calibri"/>
              <a:cs typeface="Calibri"/>
              <a:sym typeface="Calibri"/>
            </a:endParaRPr>
          </a:p>
          <a:p>
            <a:pPr marL="914400" lvl="1" indent="-381000">
              <a:buClr>
                <a:schemeClr val="dk1"/>
              </a:buClr>
              <a:buSzPts val="2400"/>
              <a:buFont typeface="Arial" panose="020B0604020202020204" pitchFamily="34" charset="0"/>
              <a:buChar char="○"/>
            </a:pPr>
            <a:r>
              <a:rPr lang="en-US" sz="3000" b="1" dirty="0">
                <a:solidFill>
                  <a:schemeClr val="dk1"/>
                </a:solidFill>
                <a:latin typeface="Calibri"/>
                <a:ea typeface="Calibri"/>
                <a:cs typeface="Calibri"/>
                <a:sym typeface="Calibri"/>
              </a:rPr>
              <a:t>Breathe</a:t>
            </a:r>
            <a:r>
              <a:rPr lang="en-US" sz="3000" b="1" i="1" dirty="0">
                <a:solidFill>
                  <a:schemeClr val="dk1"/>
                </a:solidFill>
                <a:latin typeface="Calibri"/>
                <a:ea typeface="Calibri"/>
                <a:cs typeface="Calibri"/>
                <a:sym typeface="Calibri"/>
              </a:rPr>
              <a:t> out </a:t>
            </a:r>
            <a:r>
              <a:rPr lang="en-US" sz="3000" dirty="0">
                <a:solidFill>
                  <a:schemeClr val="dk1"/>
                </a:solidFill>
                <a:latin typeface="Calibri"/>
                <a:ea typeface="Calibri"/>
                <a:cs typeface="Calibri"/>
                <a:sym typeface="Calibri"/>
              </a:rPr>
              <a:t>through your mouth</a:t>
            </a:r>
            <a:endParaRPr lang="en-US" dirty="0">
              <a:solidFill>
                <a:schemeClr val="dk1"/>
              </a:solidFill>
              <a:latin typeface="Calibri"/>
              <a:ea typeface="Calibri"/>
              <a:cs typeface="Calibri"/>
              <a:sym typeface="Calibri"/>
            </a:endParaRPr>
          </a:p>
          <a:p>
            <a:pPr marL="914400" lvl="1" indent="-381000">
              <a:buClr>
                <a:schemeClr val="dk1"/>
              </a:buClr>
              <a:buSzPts val="2400"/>
              <a:buFont typeface="Arial" panose="020B0604020202020204" pitchFamily="34" charset="0"/>
              <a:buChar char="○"/>
            </a:pPr>
            <a:r>
              <a:rPr lang="en-US" sz="3000" b="1" dirty="0">
                <a:solidFill>
                  <a:schemeClr val="dk1"/>
                </a:solidFill>
                <a:latin typeface="Calibri"/>
                <a:ea typeface="Calibri"/>
                <a:cs typeface="Calibri"/>
                <a:sym typeface="Calibri"/>
              </a:rPr>
              <a:t>Pay attention </a:t>
            </a:r>
            <a:r>
              <a:rPr lang="en-US" sz="3000" dirty="0">
                <a:solidFill>
                  <a:schemeClr val="dk1"/>
                </a:solidFill>
                <a:latin typeface="Calibri"/>
                <a:ea typeface="Calibri"/>
                <a:cs typeface="Calibri"/>
                <a:sym typeface="Calibri"/>
              </a:rPr>
              <a:t>to you breaths as they inhale and exhale in a pattern, focusing on the rise and fall of the chest or the sensation of air through the nostrils</a:t>
            </a:r>
            <a:endParaRPr lang="en-US" dirty="0">
              <a:solidFill>
                <a:schemeClr val="dk1"/>
              </a:solidFill>
              <a:latin typeface="Calibri"/>
              <a:ea typeface="Calibri"/>
              <a:cs typeface="Calibri"/>
              <a:sym typeface="Calibri"/>
            </a:endParaRPr>
          </a:p>
        </p:txBody>
      </p:sp>
      <p:pic>
        <p:nvPicPr>
          <p:cNvPr id="7" name="Google Shape;406;g2ef45ee658b_0_9">
            <a:extLst>
              <a:ext uri="{FF2B5EF4-FFF2-40B4-BE49-F238E27FC236}">
                <a16:creationId xmlns:a16="http://schemas.microsoft.com/office/drawing/2014/main" id="{47963A2A-DF41-2530-AE43-A47E12D362F6}"/>
              </a:ext>
            </a:extLst>
          </p:cNvPr>
          <p:cNvPicPr preferRelativeResize="0"/>
          <p:nvPr/>
        </p:nvPicPr>
        <p:blipFill>
          <a:blip r:embed="rId5">
            <a:alphaModFix amt="70000"/>
          </a:blip>
          <a:stretch>
            <a:fillRect/>
          </a:stretch>
        </p:blipFill>
        <p:spPr>
          <a:xfrm>
            <a:off x="9777682" y="1631751"/>
            <a:ext cx="1496608" cy="2140150"/>
          </a:xfrm>
          <a:prstGeom prst="rect">
            <a:avLst/>
          </a:prstGeom>
          <a:noFill/>
          <a:ln>
            <a:noFill/>
          </a:ln>
        </p:spPr>
      </p:pic>
    </p:spTree>
    <p:extLst>
      <p:ext uri="{BB962C8B-B14F-4D97-AF65-F5344CB8AC3E}">
        <p14:creationId xmlns:p14="http://schemas.microsoft.com/office/powerpoint/2010/main" val="1403269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30936"/>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Activity 2: Guided Relaxed Breathing</a:t>
            </a:r>
            <a:endParaRPr sz="3600" dirty="0">
              <a:solidFill>
                <a:schemeClr val="bg1"/>
              </a:solidFill>
              <a:latin typeface="Calibri" panose="020F0502020204030204" pitchFamily="34" charset="0"/>
            </a:endParaRPr>
          </a:p>
        </p:txBody>
      </p:sp>
      <p:sp>
        <p:nvSpPr>
          <p:cNvPr id="2" name="Google Shape;413;g2ef45ee658b_0_17">
            <a:extLst>
              <a:ext uri="{FF2B5EF4-FFF2-40B4-BE49-F238E27FC236}">
                <a16:creationId xmlns:a16="http://schemas.microsoft.com/office/drawing/2014/main" id="{2C596316-94EF-57C4-7BCE-A0527D582DBE}"/>
              </a:ext>
            </a:extLst>
          </p:cNvPr>
          <p:cNvSpPr txBox="1">
            <a:spLocks/>
          </p:cNvSpPr>
          <p:nvPr/>
        </p:nvSpPr>
        <p:spPr>
          <a:xfrm>
            <a:off x="424542" y="3429000"/>
            <a:ext cx="8131629" cy="2060400"/>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SzPts val="2800"/>
              <a:buFont typeface="Arial" panose="020B0604020202020204" pitchFamily="34" charset="0"/>
              <a:buNone/>
            </a:pPr>
            <a:r>
              <a:rPr lang="en-US" sz="3000" dirty="0">
                <a:solidFill>
                  <a:schemeClr val="dk1"/>
                </a:solidFill>
                <a:latin typeface="Calibri"/>
                <a:ea typeface="Calibri"/>
                <a:cs typeface="Calibri"/>
                <a:sym typeface="Calibri"/>
              </a:rPr>
              <a:t>Step 1: Complete 20-seconds of jumping jacks</a:t>
            </a:r>
          </a:p>
          <a:p>
            <a:pPr marL="0" indent="0">
              <a:spcAft>
                <a:spcPts val="1200"/>
              </a:spcAft>
              <a:buSzPts val="2800"/>
              <a:buFont typeface="Arial" panose="020B0604020202020204" pitchFamily="34" charset="0"/>
              <a:buNone/>
            </a:pPr>
            <a:r>
              <a:rPr lang="en-US" sz="3000" dirty="0">
                <a:solidFill>
                  <a:schemeClr val="dk1"/>
                </a:solidFill>
                <a:latin typeface="Calibri"/>
                <a:ea typeface="Calibri"/>
                <a:cs typeface="Calibri"/>
                <a:sym typeface="Calibri"/>
              </a:rPr>
              <a:t>Step 2: Notice and share any changes in your body</a:t>
            </a:r>
            <a:r>
              <a:rPr lang="en-US" sz="3000" dirty="0"/>
              <a:t> </a:t>
            </a:r>
          </a:p>
        </p:txBody>
      </p:sp>
      <p:pic>
        <p:nvPicPr>
          <p:cNvPr id="3" name="Google Shape;414;g2ef45ee658b_0_17">
            <a:extLst>
              <a:ext uri="{FF2B5EF4-FFF2-40B4-BE49-F238E27FC236}">
                <a16:creationId xmlns:a16="http://schemas.microsoft.com/office/drawing/2014/main" id="{97A0E841-0889-87B2-BCD8-2316C61042DE}"/>
              </a:ext>
            </a:extLst>
          </p:cNvPr>
          <p:cNvPicPr preferRelativeResize="0"/>
          <p:nvPr/>
        </p:nvPicPr>
        <p:blipFill rotWithShape="1">
          <a:blip r:embed="rId4">
            <a:alphaModFix amt="70000"/>
          </a:blip>
          <a:srcRect b="2799"/>
          <a:stretch/>
        </p:blipFill>
        <p:spPr>
          <a:xfrm>
            <a:off x="8818393" y="1589793"/>
            <a:ext cx="2166200" cy="4901525"/>
          </a:xfrm>
          <a:prstGeom prst="rect">
            <a:avLst/>
          </a:prstGeom>
          <a:noFill/>
          <a:ln>
            <a:noFill/>
          </a:ln>
        </p:spPr>
      </p:pic>
    </p:spTree>
    <p:extLst>
      <p:ext uri="{BB962C8B-B14F-4D97-AF65-F5344CB8AC3E}">
        <p14:creationId xmlns:p14="http://schemas.microsoft.com/office/powerpoint/2010/main" val="187860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630936"/>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Activity 3: Box Breathing</a:t>
            </a:r>
            <a:endParaRPr sz="3600" dirty="0">
              <a:solidFill>
                <a:schemeClr val="bg1"/>
              </a:solidFill>
              <a:latin typeface="Calibri" panose="020F0502020204030204" pitchFamily="34" charset="0"/>
            </a:endParaRPr>
          </a:p>
        </p:txBody>
      </p:sp>
      <p:pic>
        <p:nvPicPr>
          <p:cNvPr id="3" name="Google Shape;421;g2ef45ee658b_0_27">
            <a:extLst>
              <a:ext uri="{FF2B5EF4-FFF2-40B4-BE49-F238E27FC236}">
                <a16:creationId xmlns:a16="http://schemas.microsoft.com/office/drawing/2014/main" id="{B69EF94E-E078-A071-CB5A-4A7C42613DB3}"/>
              </a:ext>
            </a:extLst>
          </p:cNvPr>
          <p:cNvPicPr preferRelativeResize="0"/>
          <p:nvPr/>
        </p:nvPicPr>
        <p:blipFill>
          <a:blip r:embed="rId3">
            <a:alphaModFix/>
          </a:blip>
          <a:stretch>
            <a:fillRect/>
          </a:stretch>
        </p:blipFill>
        <p:spPr>
          <a:xfrm>
            <a:off x="1849271" y="2547700"/>
            <a:ext cx="3065075" cy="3065075"/>
          </a:xfrm>
          <a:prstGeom prst="rect">
            <a:avLst/>
          </a:prstGeom>
          <a:noFill/>
          <a:ln>
            <a:noFill/>
          </a:ln>
        </p:spPr>
      </p:pic>
      <p:pic>
        <p:nvPicPr>
          <p:cNvPr id="7" name="Google Shape;422;g2ef45ee658b_0_27">
            <a:extLst>
              <a:ext uri="{FF2B5EF4-FFF2-40B4-BE49-F238E27FC236}">
                <a16:creationId xmlns:a16="http://schemas.microsoft.com/office/drawing/2014/main" id="{5BA89C15-2CF8-7296-46CD-D1252594A1A6}"/>
              </a:ext>
            </a:extLst>
          </p:cNvPr>
          <p:cNvPicPr preferRelativeResize="0"/>
          <p:nvPr/>
        </p:nvPicPr>
        <p:blipFill>
          <a:blip r:embed="rId4">
            <a:alphaModFix/>
          </a:blip>
          <a:stretch>
            <a:fillRect/>
          </a:stretch>
        </p:blipFill>
        <p:spPr>
          <a:xfrm>
            <a:off x="5334271" y="2340311"/>
            <a:ext cx="3654675" cy="3479875"/>
          </a:xfrm>
          <a:prstGeom prst="rect">
            <a:avLst/>
          </a:prstGeom>
          <a:noFill/>
          <a:ln>
            <a:noFill/>
          </a:ln>
        </p:spPr>
      </p:pic>
    </p:spTree>
    <p:extLst>
      <p:ext uri="{BB962C8B-B14F-4D97-AF65-F5344CB8AC3E}">
        <p14:creationId xmlns:p14="http://schemas.microsoft.com/office/powerpoint/2010/main" val="1494977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630936"/>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Box Breathing</a:t>
            </a:r>
            <a:endParaRPr sz="3600" dirty="0">
              <a:solidFill>
                <a:schemeClr val="bg1"/>
              </a:solidFill>
              <a:latin typeface="Calibri" panose="020F0502020204030204" pitchFamily="34" charset="0"/>
            </a:endParaRPr>
          </a:p>
        </p:txBody>
      </p:sp>
      <p:pic>
        <p:nvPicPr>
          <p:cNvPr id="2" name="Google Shape;429;g2ef45ee658b_0_35" descr="Box Breathing Technique — Maimonides Emergency Medicine ...">
            <a:extLst>
              <a:ext uri="{FF2B5EF4-FFF2-40B4-BE49-F238E27FC236}">
                <a16:creationId xmlns:a16="http://schemas.microsoft.com/office/drawing/2014/main" id="{7F3B3CD2-45DE-C6C7-49C4-5A9EA1595173}"/>
              </a:ext>
            </a:extLst>
          </p:cNvPr>
          <p:cNvPicPr preferRelativeResize="0"/>
          <p:nvPr/>
        </p:nvPicPr>
        <p:blipFill rotWithShape="1">
          <a:blip r:embed="rId4">
            <a:alphaModFix/>
          </a:blip>
          <a:srcRect/>
          <a:stretch/>
        </p:blipFill>
        <p:spPr>
          <a:xfrm>
            <a:off x="1599817" y="1823250"/>
            <a:ext cx="7821770" cy="4398596"/>
          </a:xfrm>
          <a:prstGeom prst="rect">
            <a:avLst/>
          </a:prstGeom>
          <a:noFill/>
          <a:ln>
            <a:noFill/>
          </a:ln>
        </p:spPr>
      </p:pic>
    </p:spTree>
    <p:extLst>
      <p:ext uri="{BB962C8B-B14F-4D97-AF65-F5344CB8AC3E}">
        <p14:creationId xmlns:p14="http://schemas.microsoft.com/office/powerpoint/2010/main" val="1136474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30936"/>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Activity 4: Progressive Muscle Relaxation</a:t>
            </a:r>
            <a:endParaRPr sz="3600" dirty="0">
              <a:solidFill>
                <a:schemeClr val="bg1"/>
              </a:solidFill>
              <a:latin typeface="Calibri" panose="020F0502020204030204" pitchFamily="34" charset="0"/>
            </a:endParaRPr>
          </a:p>
        </p:txBody>
      </p:sp>
      <p:pic>
        <p:nvPicPr>
          <p:cNvPr id="9" name="Google Shape;436;g2ef45ee658b_0_43">
            <a:extLst>
              <a:ext uri="{FF2B5EF4-FFF2-40B4-BE49-F238E27FC236}">
                <a16:creationId xmlns:a16="http://schemas.microsoft.com/office/drawing/2014/main" id="{CB3AB9FA-77AF-2FB5-3F26-0E21C07FA943}"/>
              </a:ext>
            </a:extLst>
          </p:cNvPr>
          <p:cNvPicPr preferRelativeResize="0"/>
          <p:nvPr/>
        </p:nvPicPr>
        <p:blipFill>
          <a:blip r:embed="rId4">
            <a:alphaModFix/>
          </a:blip>
          <a:stretch>
            <a:fillRect/>
          </a:stretch>
        </p:blipFill>
        <p:spPr>
          <a:xfrm>
            <a:off x="2779294" y="3032121"/>
            <a:ext cx="3249900" cy="3189725"/>
          </a:xfrm>
          <a:prstGeom prst="rect">
            <a:avLst/>
          </a:prstGeom>
          <a:noFill/>
          <a:ln>
            <a:noFill/>
          </a:ln>
        </p:spPr>
      </p:pic>
      <p:pic>
        <p:nvPicPr>
          <p:cNvPr id="10" name="Google Shape;437;g2ef45ee658b_0_43">
            <a:extLst>
              <a:ext uri="{FF2B5EF4-FFF2-40B4-BE49-F238E27FC236}">
                <a16:creationId xmlns:a16="http://schemas.microsoft.com/office/drawing/2014/main" id="{E2B650BE-2784-E2C6-9862-3DD76671A718}"/>
              </a:ext>
            </a:extLst>
          </p:cNvPr>
          <p:cNvPicPr preferRelativeResize="0"/>
          <p:nvPr/>
        </p:nvPicPr>
        <p:blipFill>
          <a:blip r:embed="rId5">
            <a:alphaModFix/>
          </a:blip>
          <a:stretch>
            <a:fillRect/>
          </a:stretch>
        </p:blipFill>
        <p:spPr>
          <a:xfrm>
            <a:off x="6425918" y="3696446"/>
            <a:ext cx="4816075" cy="1861075"/>
          </a:xfrm>
          <a:prstGeom prst="rect">
            <a:avLst/>
          </a:prstGeom>
          <a:noFill/>
          <a:ln>
            <a:noFill/>
          </a:ln>
        </p:spPr>
      </p:pic>
    </p:spTree>
    <p:extLst>
      <p:ext uri="{BB962C8B-B14F-4D97-AF65-F5344CB8AC3E}">
        <p14:creationId xmlns:p14="http://schemas.microsoft.com/office/powerpoint/2010/main" val="377393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30936"/>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Activity 4: Progressive Muscle Relaxation</a:t>
            </a:r>
            <a:endParaRPr sz="3600" dirty="0">
              <a:solidFill>
                <a:schemeClr val="bg1"/>
              </a:solidFill>
              <a:latin typeface="Calibri" panose="020F0502020204030204" pitchFamily="34" charset="0"/>
            </a:endParaRPr>
          </a:p>
        </p:txBody>
      </p:sp>
      <p:sp>
        <p:nvSpPr>
          <p:cNvPr id="2" name="Google Shape;444;g2ef45ee658b_0_52">
            <a:extLst>
              <a:ext uri="{FF2B5EF4-FFF2-40B4-BE49-F238E27FC236}">
                <a16:creationId xmlns:a16="http://schemas.microsoft.com/office/drawing/2014/main" id="{000763F9-680D-4F5B-FCAE-CE64ED043A46}"/>
              </a:ext>
            </a:extLst>
          </p:cNvPr>
          <p:cNvSpPr txBox="1">
            <a:spLocks/>
          </p:cNvSpPr>
          <p:nvPr/>
        </p:nvSpPr>
        <p:spPr>
          <a:xfrm>
            <a:off x="2996446" y="1681842"/>
            <a:ext cx="8522546" cy="4882244"/>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SzPts val="3027"/>
              <a:buFont typeface="Arial" panose="020B0604020202020204" pitchFamily="34" charset="0"/>
              <a:buNone/>
            </a:pPr>
            <a:r>
              <a:rPr lang="en-US" dirty="0">
                <a:solidFill>
                  <a:schemeClr val="dk1"/>
                </a:solidFill>
                <a:latin typeface="Calibri"/>
                <a:ea typeface="Calibri"/>
                <a:cs typeface="Calibri"/>
                <a:sym typeface="Calibri"/>
              </a:rPr>
              <a:t>This is a strategy aimed at helping a person to physically relax when they are feeling anxious, stressed, or angry. </a:t>
            </a:r>
          </a:p>
          <a:p>
            <a:pPr marL="609600" indent="-457200">
              <a:spcBef>
                <a:spcPts val="1600"/>
              </a:spcBef>
              <a:buClr>
                <a:schemeClr val="dk1"/>
              </a:buClr>
              <a:buSzPts val="2400"/>
              <a:buFont typeface="Calibri"/>
              <a:buChar char="●"/>
            </a:pPr>
            <a:r>
              <a:rPr lang="en-US" dirty="0">
                <a:solidFill>
                  <a:schemeClr val="dk1"/>
                </a:solidFill>
                <a:latin typeface="Calibri"/>
                <a:ea typeface="Calibri"/>
                <a:cs typeface="Calibri"/>
                <a:sym typeface="Calibri"/>
              </a:rPr>
              <a:t>It is known to address physical problems such as stomachaches and headaches, as well as to improve sleep. </a:t>
            </a:r>
          </a:p>
          <a:p>
            <a:pPr marL="609600" indent="-457200">
              <a:spcBef>
                <a:spcPts val="0"/>
              </a:spcBef>
              <a:buClr>
                <a:schemeClr val="dk1"/>
              </a:buClr>
              <a:buSzPts val="2400"/>
              <a:buFont typeface="Calibri"/>
              <a:buChar char="●"/>
            </a:pPr>
            <a:r>
              <a:rPr lang="en-US" dirty="0">
                <a:solidFill>
                  <a:schemeClr val="dk1"/>
                </a:solidFill>
                <a:latin typeface="Calibri"/>
                <a:ea typeface="Calibri"/>
                <a:cs typeface="Calibri"/>
                <a:sym typeface="Calibri"/>
              </a:rPr>
              <a:t>The technique involves tensing and then relaxing different muscles in the body, in turn. </a:t>
            </a:r>
          </a:p>
          <a:p>
            <a:pPr marL="0" indent="0">
              <a:spcBef>
                <a:spcPts val="1600"/>
              </a:spcBef>
              <a:spcAft>
                <a:spcPts val="1600"/>
              </a:spcAft>
              <a:buSzPts val="3027"/>
              <a:buFont typeface="Arial" panose="020B0604020202020204" pitchFamily="34" charset="0"/>
              <a:buNone/>
            </a:pPr>
            <a:r>
              <a:rPr lang="en-US" dirty="0">
                <a:solidFill>
                  <a:schemeClr val="dk1"/>
                </a:solidFill>
                <a:latin typeface="Calibri"/>
                <a:ea typeface="Calibri"/>
                <a:cs typeface="Calibri"/>
                <a:sym typeface="Calibri"/>
              </a:rPr>
              <a:t>This can help a person feel the difference between being in a state of physical tension or relaxation and to make connections between their mind and body.</a:t>
            </a:r>
          </a:p>
        </p:txBody>
      </p:sp>
    </p:spTree>
    <p:extLst>
      <p:ext uri="{BB962C8B-B14F-4D97-AF65-F5344CB8AC3E}">
        <p14:creationId xmlns:p14="http://schemas.microsoft.com/office/powerpoint/2010/main" val="3895661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30936"/>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Share Out!</a:t>
            </a:r>
            <a:endParaRPr sz="3600" dirty="0">
              <a:solidFill>
                <a:schemeClr val="bg1"/>
              </a:solidFill>
              <a:latin typeface="Calibri" panose="020F0502020204030204" pitchFamily="34" charset="0"/>
            </a:endParaRPr>
          </a:p>
        </p:txBody>
      </p:sp>
      <p:sp>
        <p:nvSpPr>
          <p:cNvPr id="3" name="Google Shape;451;g2ef45ee658b_0_60">
            <a:extLst>
              <a:ext uri="{FF2B5EF4-FFF2-40B4-BE49-F238E27FC236}">
                <a16:creationId xmlns:a16="http://schemas.microsoft.com/office/drawing/2014/main" id="{C349C7EC-DAAD-87C7-BCA9-51CB6C40A123}"/>
              </a:ext>
            </a:extLst>
          </p:cNvPr>
          <p:cNvSpPr/>
          <p:nvPr/>
        </p:nvSpPr>
        <p:spPr>
          <a:xfrm>
            <a:off x="1566450" y="3006682"/>
            <a:ext cx="9059100" cy="2844900"/>
          </a:xfrm>
          <a:prstGeom prst="roundRect">
            <a:avLst>
              <a:gd name="adj" fmla="val 16667"/>
            </a:avLst>
          </a:prstGeom>
          <a:solidFill>
            <a:srgbClr val="22ACE2"/>
          </a:solidFill>
          <a:ln w="9525" cap="flat" cmpd="sng">
            <a:solidFill>
              <a:srgbClr val="22ACE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400" dirty="0">
                <a:solidFill>
                  <a:schemeClr val="bg1"/>
                </a:solidFill>
                <a:latin typeface="Calibri" panose="020F0502020204030204" pitchFamily="34" charset="0"/>
                <a:cs typeface="Calibri" panose="020F0502020204030204" pitchFamily="34" charset="0"/>
              </a:rPr>
              <a:t>What are some things you already do to stay healthy and well? </a:t>
            </a:r>
          </a:p>
          <a:p>
            <a:pPr marL="0" lvl="0" indent="0" algn="ctr" rtl="0">
              <a:spcBef>
                <a:spcPts val="0"/>
              </a:spcBef>
              <a:spcAft>
                <a:spcPts val="0"/>
              </a:spcAft>
              <a:buNone/>
            </a:pPr>
            <a:r>
              <a:rPr lang="en-US" sz="4400" dirty="0">
                <a:solidFill>
                  <a:schemeClr val="bg1"/>
                </a:solidFill>
                <a:latin typeface="Calibri" panose="020F0502020204030204" pitchFamily="34" charset="0"/>
                <a:cs typeface="Calibri" panose="020F0502020204030204" pitchFamily="34" charset="0"/>
              </a:rPr>
              <a:t>Let’s make a list!</a:t>
            </a:r>
            <a:endParaRPr sz="4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4958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1187096"/>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Activity 5: Strategies for Maintaining Positive Mental Health</a:t>
            </a:r>
            <a:endParaRPr sz="3600" dirty="0">
              <a:solidFill>
                <a:schemeClr val="bg1"/>
              </a:solidFill>
              <a:latin typeface="Calibri" panose="020F0502020204030204" pitchFamily="34" charset="0"/>
            </a:endParaRPr>
          </a:p>
        </p:txBody>
      </p:sp>
      <p:pic>
        <p:nvPicPr>
          <p:cNvPr id="3" name="Google Shape;460;g2ef45ee658b_0_68">
            <a:extLst>
              <a:ext uri="{FF2B5EF4-FFF2-40B4-BE49-F238E27FC236}">
                <a16:creationId xmlns:a16="http://schemas.microsoft.com/office/drawing/2014/main" id="{92997226-9299-5908-8E92-AA7D83D2B15C}"/>
              </a:ext>
            </a:extLst>
          </p:cNvPr>
          <p:cNvPicPr preferRelativeResize="0"/>
          <p:nvPr/>
        </p:nvPicPr>
        <p:blipFill>
          <a:blip r:embed="rId3">
            <a:alphaModFix/>
          </a:blip>
          <a:stretch>
            <a:fillRect/>
          </a:stretch>
        </p:blipFill>
        <p:spPr>
          <a:xfrm>
            <a:off x="1648228" y="2799237"/>
            <a:ext cx="3025901" cy="3041950"/>
          </a:xfrm>
          <a:prstGeom prst="rect">
            <a:avLst/>
          </a:prstGeom>
          <a:noFill/>
          <a:ln>
            <a:noFill/>
          </a:ln>
        </p:spPr>
      </p:pic>
      <p:pic>
        <p:nvPicPr>
          <p:cNvPr id="5" name="Google Shape;461;g2ef45ee658b_0_68">
            <a:extLst>
              <a:ext uri="{FF2B5EF4-FFF2-40B4-BE49-F238E27FC236}">
                <a16:creationId xmlns:a16="http://schemas.microsoft.com/office/drawing/2014/main" id="{C40D531B-E2FE-7E66-FF56-91BA4FA09622}"/>
              </a:ext>
            </a:extLst>
          </p:cNvPr>
          <p:cNvPicPr preferRelativeResize="0"/>
          <p:nvPr/>
        </p:nvPicPr>
        <p:blipFill>
          <a:blip r:embed="rId4">
            <a:alphaModFix/>
          </a:blip>
          <a:stretch>
            <a:fillRect/>
          </a:stretch>
        </p:blipFill>
        <p:spPr>
          <a:xfrm>
            <a:off x="4825264" y="2151225"/>
            <a:ext cx="4756800" cy="4337951"/>
          </a:xfrm>
          <a:prstGeom prst="rect">
            <a:avLst/>
          </a:prstGeom>
          <a:noFill/>
          <a:ln>
            <a:noFill/>
          </a:ln>
        </p:spPr>
      </p:pic>
    </p:spTree>
    <p:extLst>
      <p:ext uri="{BB962C8B-B14F-4D97-AF65-F5344CB8AC3E}">
        <p14:creationId xmlns:p14="http://schemas.microsoft.com/office/powerpoint/2010/main" val="903722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4B514CE4-4E06-4136-4126-7F6BFF0616B9}"/>
              </a:ext>
            </a:extLst>
          </p:cNvPr>
          <p:cNvSpPr/>
          <p:nvPr/>
        </p:nvSpPr>
        <p:spPr>
          <a:xfrm>
            <a:off x="-4675" y="5194300"/>
            <a:ext cx="10515601" cy="648300"/>
          </a:xfrm>
          <a:prstGeom prst="roundRect">
            <a:avLst/>
          </a:prstGeom>
          <a:solidFill>
            <a:srgbClr val="78C1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 name="Content Placeholder 2">
            <a:extLst>
              <a:ext uri="{FF2B5EF4-FFF2-40B4-BE49-F238E27FC236}">
                <a16:creationId xmlns:a16="http://schemas.microsoft.com/office/drawing/2014/main" id="{7860C1CA-57D8-6D00-A8E6-DCA8B7C70CF3}"/>
              </a:ext>
            </a:extLst>
          </p:cNvPr>
          <p:cNvSpPr>
            <a:spLocks noGrp="1"/>
          </p:cNvSpPr>
          <p:nvPr>
            <p:ph idx="1"/>
          </p:nvPr>
        </p:nvSpPr>
        <p:spPr/>
        <p:txBody>
          <a:bodyPr/>
          <a:lstStyle/>
          <a:p>
            <a:pPr marL="508000" indent="-457200">
              <a:lnSpc>
                <a:spcPct val="80000"/>
              </a:lnSpc>
              <a:spcBef>
                <a:spcPts val="800"/>
              </a:spcBef>
              <a:buClr>
                <a:schemeClr val="dk1"/>
              </a:buClr>
              <a:buSzPts val="2000"/>
            </a:pPr>
            <a:r>
              <a:rPr lang="en-US" dirty="0">
                <a:latin typeface="Calibri"/>
                <a:cs typeface="Calibri"/>
                <a:sym typeface="Calibri"/>
              </a:rPr>
              <a:t>Topic A:  What is mental health?</a:t>
            </a:r>
          </a:p>
          <a:p>
            <a:pPr marL="635000" indent="-457200">
              <a:lnSpc>
                <a:spcPct val="80000"/>
              </a:lnSpc>
              <a:spcBef>
                <a:spcPts val="800"/>
              </a:spcBef>
            </a:pPr>
            <a:endParaRPr lang="en-US" sz="2800" dirty="0">
              <a:solidFill>
                <a:srgbClr val="000000"/>
              </a:solidFill>
              <a:latin typeface="Calibri"/>
              <a:ea typeface="Calibri"/>
              <a:cs typeface="Calibri"/>
              <a:sym typeface="Calibri"/>
            </a:endParaRPr>
          </a:p>
          <a:p>
            <a:pPr marL="508000" indent="-457200">
              <a:lnSpc>
                <a:spcPct val="80000"/>
              </a:lnSpc>
              <a:spcBef>
                <a:spcPts val="800"/>
              </a:spcBef>
              <a:buClr>
                <a:schemeClr val="dk1"/>
              </a:buClr>
              <a:buSzPts val="2000"/>
            </a:pPr>
            <a:r>
              <a:rPr lang="en-US" sz="2800" dirty="0">
                <a:latin typeface="Calibri"/>
                <a:ea typeface="Calibri"/>
                <a:cs typeface="Calibri"/>
                <a:sym typeface="Calibri"/>
              </a:rPr>
              <a:t>Topic B:  How is the brain involved in mental health?</a:t>
            </a:r>
          </a:p>
          <a:p>
            <a:pPr marL="635000" indent="-457200">
              <a:lnSpc>
                <a:spcPct val="80000"/>
              </a:lnSpc>
              <a:spcBef>
                <a:spcPts val="800"/>
              </a:spcBef>
            </a:pPr>
            <a:endParaRPr lang="en-US" sz="2800" dirty="0">
              <a:solidFill>
                <a:srgbClr val="000000"/>
              </a:solidFill>
              <a:latin typeface="Calibri"/>
              <a:ea typeface="Calibri"/>
              <a:cs typeface="Calibri"/>
              <a:sym typeface="Calibri"/>
            </a:endParaRPr>
          </a:p>
          <a:p>
            <a:pPr marL="508000" indent="-457200">
              <a:lnSpc>
                <a:spcPct val="80000"/>
              </a:lnSpc>
              <a:spcBef>
                <a:spcPts val="800"/>
              </a:spcBef>
              <a:buClr>
                <a:srgbClr val="000000"/>
              </a:buClr>
              <a:buSzPts val="2000"/>
            </a:pPr>
            <a:r>
              <a:rPr lang="en-US" sz="2800" dirty="0">
                <a:latin typeface="Calibri"/>
                <a:ea typeface="Calibri"/>
                <a:cs typeface="Calibri"/>
                <a:sym typeface="Calibri"/>
              </a:rPr>
              <a:t>Topic C:  What is stigma?</a:t>
            </a:r>
          </a:p>
          <a:p>
            <a:pPr marL="635000" indent="-457200">
              <a:lnSpc>
                <a:spcPct val="80000"/>
              </a:lnSpc>
              <a:spcBef>
                <a:spcPts val="800"/>
              </a:spcBef>
            </a:pPr>
            <a:endParaRPr lang="en-US" sz="2800" dirty="0">
              <a:solidFill>
                <a:srgbClr val="000000"/>
              </a:solidFill>
              <a:latin typeface="Calibri"/>
              <a:ea typeface="Calibri"/>
              <a:cs typeface="Calibri"/>
              <a:sym typeface="Calibri"/>
            </a:endParaRPr>
          </a:p>
          <a:p>
            <a:pPr marL="508000" indent="-457200">
              <a:lnSpc>
                <a:spcPct val="80000"/>
              </a:lnSpc>
              <a:spcBef>
                <a:spcPts val="800"/>
              </a:spcBef>
              <a:buClr>
                <a:srgbClr val="000000"/>
              </a:buClr>
              <a:buSzPts val="2000"/>
            </a:pPr>
            <a:r>
              <a:rPr lang="en-US" sz="2800" dirty="0">
                <a:solidFill>
                  <a:srgbClr val="000000"/>
                </a:solidFill>
                <a:latin typeface="Calibri"/>
                <a:ea typeface="Calibri"/>
                <a:cs typeface="Calibri"/>
                <a:sym typeface="Calibri"/>
              </a:rPr>
              <a:t>Topic D:  How can a person find support? </a:t>
            </a:r>
          </a:p>
          <a:p>
            <a:pPr marL="635000" indent="-457200">
              <a:lnSpc>
                <a:spcPct val="80000"/>
              </a:lnSpc>
              <a:spcBef>
                <a:spcPts val="800"/>
              </a:spcBef>
            </a:pPr>
            <a:endParaRPr lang="en-US" sz="2800" dirty="0">
              <a:solidFill>
                <a:srgbClr val="000000"/>
              </a:solidFill>
              <a:latin typeface="Calibri"/>
              <a:ea typeface="Calibri"/>
              <a:cs typeface="Calibri"/>
              <a:sym typeface="Calibri"/>
            </a:endParaRPr>
          </a:p>
          <a:p>
            <a:pPr marL="508000" indent="-457200">
              <a:lnSpc>
                <a:spcPct val="80000"/>
              </a:lnSpc>
              <a:spcBef>
                <a:spcPts val="800"/>
              </a:spcBef>
              <a:buClr>
                <a:srgbClr val="000000"/>
              </a:buClr>
              <a:buSzPts val="2000"/>
            </a:pPr>
            <a:r>
              <a:rPr lang="en-US" sz="2800" b="1" dirty="0">
                <a:solidFill>
                  <a:schemeClr val="bg1"/>
                </a:solidFill>
                <a:latin typeface="Calibri"/>
                <a:ea typeface="Calibri"/>
                <a:cs typeface="Calibri"/>
                <a:sym typeface="Calibri"/>
              </a:rPr>
              <a:t>Topic E:  How can positive mental health be maintained?</a:t>
            </a:r>
          </a:p>
        </p:txBody>
      </p:sp>
      <p:sp>
        <p:nvSpPr>
          <p:cNvPr id="6" name="Google Shape;280;g2ec74927de7_0_124">
            <a:extLst>
              <a:ext uri="{FF2B5EF4-FFF2-40B4-BE49-F238E27FC236}">
                <a16:creationId xmlns:a16="http://schemas.microsoft.com/office/drawing/2014/main" id="{59E55751-CCE2-9B5D-70B1-F56F262EE2AF}"/>
              </a:ext>
            </a:extLst>
          </p:cNvPr>
          <p:cNvSpPr/>
          <p:nvPr/>
        </p:nvSpPr>
        <p:spPr>
          <a:xfrm>
            <a:off x="0" y="439819"/>
            <a:ext cx="12191999" cy="648300"/>
          </a:xfrm>
          <a:prstGeom prst="roundRect">
            <a:avLst>
              <a:gd name="adj" fmla="val 16667"/>
            </a:avLst>
          </a:prstGeom>
          <a:solidFill>
            <a:srgbClr val="A3E0F4"/>
          </a:solidFill>
          <a:ln w="9525" cap="flat" cmpd="sng">
            <a:solidFill>
              <a:srgbClr val="A3E0F4"/>
            </a:solidFill>
            <a:prstDash val="solid"/>
            <a:round/>
            <a:headEnd type="none" w="sm" len="sm"/>
            <a:tailEnd type="none" w="sm" len="sm"/>
          </a:ln>
          <a:effectLst>
            <a:outerShdw algn="bl" rotWithShape="0">
              <a:srgbClr val="A3E0F4">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3200" dirty="0">
                <a:latin typeface="Calibri" panose="020F0502020204030204" pitchFamily="34" charset="0"/>
                <a:cs typeface="Calibri" panose="020F0502020204030204" pitchFamily="34" charset="0"/>
              </a:rPr>
              <a:t>Table of Contents</a:t>
            </a:r>
            <a:endParaRPr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8848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1187096"/>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Strategies for Maintaining </a:t>
            </a:r>
          </a:p>
          <a:p>
            <a:pPr marL="0" lvl="0" indent="0" algn="ctr" rtl="0">
              <a:spcBef>
                <a:spcPts val="0"/>
              </a:spcBef>
              <a:spcAft>
                <a:spcPts val="0"/>
              </a:spcAft>
              <a:buNone/>
            </a:pPr>
            <a:r>
              <a:rPr lang="en-US" sz="3600" dirty="0">
                <a:solidFill>
                  <a:schemeClr val="bg1"/>
                </a:solidFill>
                <a:latin typeface="Calibri" panose="020F0502020204030204" pitchFamily="34" charset="0"/>
              </a:rPr>
              <a:t>Positive Mental Health</a:t>
            </a:r>
            <a:endParaRPr sz="3600" dirty="0">
              <a:solidFill>
                <a:schemeClr val="bg1"/>
              </a:solidFill>
              <a:latin typeface="Calibri" panose="020F0502020204030204" pitchFamily="34" charset="0"/>
            </a:endParaRPr>
          </a:p>
        </p:txBody>
      </p:sp>
      <p:graphicFrame>
        <p:nvGraphicFramePr>
          <p:cNvPr id="2" name="Google Shape;468;g2ef45ee658b_0_77">
            <a:extLst>
              <a:ext uri="{FF2B5EF4-FFF2-40B4-BE49-F238E27FC236}">
                <a16:creationId xmlns:a16="http://schemas.microsoft.com/office/drawing/2014/main" id="{B2942B63-8DA1-5DBB-22BF-5C60BE236771}"/>
              </a:ext>
            </a:extLst>
          </p:cNvPr>
          <p:cNvGraphicFramePr/>
          <p:nvPr>
            <p:extLst>
              <p:ext uri="{D42A27DB-BD31-4B8C-83A1-F6EECF244321}">
                <p14:modId xmlns:p14="http://schemas.microsoft.com/office/powerpoint/2010/main" val="3264829618"/>
              </p:ext>
            </p:extLst>
          </p:nvPr>
        </p:nvGraphicFramePr>
        <p:xfrm>
          <a:off x="477250" y="3037115"/>
          <a:ext cx="11237500" cy="2404233"/>
        </p:xfrm>
        <a:graphic>
          <a:graphicData uri="http://schemas.openxmlformats.org/drawingml/2006/table">
            <a:tbl>
              <a:tblPr firstRow="1" bandRow="1">
                <a:noFill/>
              </a:tblPr>
              <a:tblGrid>
                <a:gridCol w="4162925">
                  <a:extLst>
                    <a:ext uri="{9D8B030D-6E8A-4147-A177-3AD203B41FA5}">
                      <a16:colId xmlns:a16="http://schemas.microsoft.com/office/drawing/2014/main" val="20000"/>
                    </a:ext>
                  </a:extLst>
                </a:gridCol>
                <a:gridCol w="3465100">
                  <a:extLst>
                    <a:ext uri="{9D8B030D-6E8A-4147-A177-3AD203B41FA5}">
                      <a16:colId xmlns:a16="http://schemas.microsoft.com/office/drawing/2014/main" val="20001"/>
                    </a:ext>
                  </a:extLst>
                </a:gridCol>
                <a:gridCol w="3609475">
                  <a:extLst>
                    <a:ext uri="{9D8B030D-6E8A-4147-A177-3AD203B41FA5}">
                      <a16:colId xmlns:a16="http://schemas.microsoft.com/office/drawing/2014/main" val="20002"/>
                    </a:ext>
                  </a:extLst>
                </a:gridCol>
              </a:tblGrid>
              <a:tr h="2404233">
                <a:tc>
                  <a:txBody>
                    <a:bodyPr/>
                    <a:lstStyle/>
                    <a:p>
                      <a:pPr marL="0" marR="0" lvl="0" indent="0" algn="ctr" rtl="0">
                        <a:lnSpc>
                          <a:spcPct val="100000"/>
                        </a:lnSpc>
                        <a:spcBef>
                          <a:spcPts val="0"/>
                        </a:spcBef>
                        <a:spcAft>
                          <a:spcPts val="0"/>
                        </a:spcAft>
                        <a:buClr>
                          <a:srgbClr val="000000"/>
                        </a:buClr>
                        <a:buSzPts val="2500"/>
                        <a:buFont typeface="Arial"/>
                        <a:buNone/>
                      </a:pPr>
                      <a:r>
                        <a:rPr lang="en-US" sz="2500" u="none" strike="noStrike" cap="none" dirty="0">
                          <a:solidFill>
                            <a:schemeClr val="bg1"/>
                          </a:solidFill>
                          <a:latin typeface="Calibri"/>
                          <a:ea typeface="Calibri"/>
                          <a:cs typeface="Calibri"/>
                          <a:sym typeface="Calibri"/>
                        </a:rPr>
                        <a:t>Relaxation Techniques like deep breathing, progressive muscle relaxation, and guided imagery</a:t>
                      </a:r>
                      <a:endParaRPr sz="2500" dirty="0">
                        <a:solidFill>
                          <a:schemeClr val="bg1"/>
                        </a:solidFill>
                      </a:endParaRPr>
                    </a:p>
                  </a:txBody>
                  <a:tcPr marL="91450" marR="91450" marT="45725" marB="45725" anchor="ctr">
                    <a:solidFill>
                      <a:srgbClr val="11AEE1"/>
                    </a:solidFill>
                  </a:tcPr>
                </a:tc>
                <a:tc>
                  <a:txBody>
                    <a:bodyPr/>
                    <a:lstStyle/>
                    <a:p>
                      <a:pPr marL="0" marR="0" lvl="0" indent="0" algn="ctr" rtl="0">
                        <a:lnSpc>
                          <a:spcPct val="100000"/>
                        </a:lnSpc>
                        <a:spcBef>
                          <a:spcPts val="0"/>
                        </a:spcBef>
                        <a:spcAft>
                          <a:spcPts val="0"/>
                        </a:spcAft>
                        <a:buClr>
                          <a:srgbClr val="000000"/>
                        </a:buClr>
                        <a:buSzPts val="2500"/>
                        <a:buFont typeface="Arial"/>
                        <a:buNone/>
                      </a:pPr>
                      <a:r>
                        <a:rPr lang="en-US" sz="2500" u="none" strike="noStrike" cap="none" dirty="0">
                          <a:solidFill>
                            <a:schemeClr val="bg1"/>
                          </a:solidFill>
                          <a:latin typeface="Calibri"/>
                          <a:ea typeface="Calibri"/>
                          <a:cs typeface="Calibri"/>
                          <a:sym typeface="Calibri"/>
                        </a:rPr>
                        <a:t>Maintaining physical health through healthy nutrition, sleep, and exercise habits</a:t>
                      </a:r>
                      <a:endParaRPr sz="2500" dirty="0">
                        <a:solidFill>
                          <a:schemeClr val="bg1"/>
                        </a:solidFill>
                      </a:endParaRPr>
                    </a:p>
                  </a:txBody>
                  <a:tcPr marL="91450" marR="91450" marT="45725" marB="45725" anchor="ctr">
                    <a:solidFill>
                      <a:srgbClr val="11AEE1"/>
                    </a:solidFill>
                  </a:tcPr>
                </a:tc>
                <a:tc>
                  <a:txBody>
                    <a:bodyPr/>
                    <a:lstStyle/>
                    <a:p>
                      <a:pPr marL="0" marR="0" lvl="0" indent="0" algn="ctr" rtl="0">
                        <a:lnSpc>
                          <a:spcPct val="100000"/>
                        </a:lnSpc>
                        <a:spcBef>
                          <a:spcPts val="0"/>
                        </a:spcBef>
                        <a:spcAft>
                          <a:spcPts val="0"/>
                        </a:spcAft>
                        <a:buClr>
                          <a:srgbClr val="000000"/>
                        </a:buClr>
                        <a:buSzPts val="2500"/>
                        <a:buFont typeface="Arial"/>
                        <a:buNone/>
                      </a:pPr>
                      <a:r>
                        <a:rPr lang="en-US" sz="2500" u="none" strike="noStrike" cap="none" dirty="0">
                          <a:solidFill>
                            <a:schemeClr val="bg1"/>
                          </a:solidFill>
                          <a:latin typeface="Calibri"/>
                          <a:ea typeface="Calibri"/>
                          <a:cs typeface="Calibri"/>
                          <a:sym typeface="Calibri"/>
                        </a:rPr>
                        <a:t>Building healthy relationships with family and friends</a:t>
                      </a:r>
                      <a:endParaRPr sz="2500" dirty="0">
                        <a:solidFill>
                          <a:schemeClr val="bg1"/>
                        </a:solidFill>
                      </a:endParaRPr>
                    </a:p>
                  </a:txBody>
                  <a:tcPr marL="91450" marR="91450" marT="45725" marB="45725" anchor="ctr">
                    <a:solidFill>
                      <a:srgbClr val="11AEE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11359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1187096"/>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Strategies for Maintaining </a:t>
            </a:r>
          </a:p>
          <a:p>
            <a:pPr marL="0" lvl="0" indent="0" algn="ctr" rtl="0">
              <a:spcBef>
                <a:spcPts val="0"/>
              </a:spcBef>
              <a:spcAft>
                <a:spcPts val="0"/>
              </a:spcAft>
              <a:buNone/>
            </a:pPr>
            <a:r>
              <a:rPr lang="en-US" sz="3600" dirty="0">
                <a:solidFill>
                  <a:schemeClr val="bg1"/>
                </a:solidFill>
                <a:latin typeface="Calibri" panose="020F0502020204030204" pitchFamily="34" charset="0"/>
              </a:rPr>
              <a:t>Positive Mental Health</a:t>
            </a:r>
            <a:endParaRPr sz="3600" dirty="0">
              <a:solidFill>
                <a:schemeClr val="bg1"/>
              </a:solidFill>
              <a:latin typeface="Calibri" panose="020F0502020204030204" pitchFamily="34" charset="0"/>
            </a:endParaRPr>
          </a:p>
        </p:txBody>
      </p:sp>
      <p:graphicFrame>
        <p:nvGraphicFramePr>
          <p:cNvPr id="2" name="Google Shape;468;g2ef45ee658b_0_77">
            <a:extLst>
              <a:ext uri="{FF2B5EF4-FFF2-40B4-BE49-F238E27FC236}">
                <a16:creationId xmlns:a16="http://schemas.microsoft.com/office/drawing/2014/main" id="{B2942B63-8DA1-5DBB-22BF-5C60BE236771}"/>
              </a:ext>
            </a:extLst>
          </p:cNvPr>
          <p:cNvGraphicFramePr/>
          <p:nvPr>
            <p:extLst>
              <p:ext uri="{D42A27DB-BD31-4B8C-83A1-F6EECF244321}">
                <p14:modId xmlns:p14="http://schemas.microsoft.com/office/powerpoint/2010/main" val="1623395202"/>
              </p:ext>
            </p:extLst>
          </p:nvPr>
        </p:nvGraphicFramePr>
        <p:xfrm>
          <a:off x="477250" y="3037115"/>
          <a:ext cx="11237500" cy="2404233"/>
        </p:xfrm>
        <a:graphic>
          <a:graphicData uri="http://schemas.openxmlformats.org/drawingml/2006/table">
            <a:tbl>
              <a:tblPr firstRow="1" bandRow="1">
                <a:noFill/>
              </a:tblPr>
              <a:tblGrid>
                <a:gridCol w="4162925">
                  <a:extLst>
                    <a:ext uri="{9D8B030D-6E8A-4147-A177-3AD203B41FA5}">
                      <a16:colId xmlns:a16="http://schemas.microsoft.com/office/drawing/2014/main" val="20000"/>
                    </a:ext>
                  </a:extLst>
                </a:gridCol>
                <a:gridCol w="3465100">
                  <a:extLst>
                    <a:ext uri="{9D8B030D-6E8A-4147-A177-3AD203B41FA5}">
                      <a16:colId xmlns:a16="http://schemas.microsoft.com/office/drawing/2014/main" val="20001"/>
                    </a:ext>
                  </a:extLst>
                </a:gridCol>
                <a:gridCol w="3609475">
                  <a:extLst>
                    <a:ext uri="{9D8B030D-6E8A-4147-A177-3AD203B41FA5}">
                      <a16:colId xmlns:a16="http://schemas.microsoft.com/office/drawing/2014/main" val="20002"/>
                    </a:ext>
                  </a:extLst>
                </a:gridCol>
              </a:tblGrid>
              <a:tr h="2404233">
                <a:tc>
                  <a:txBody>
                    <a:bodyPr/>
                    <a:lstStyle/>
                    <a:p>
                      <a:pPr marL="0" marR="0" lvl="0" indent="0" algn="ctr" rtl="0">
                        <a:lnSpc>
                          <a:spcPct val="100000"/>
                        </a:lnSpc>
                        <a:spcBef>
                          <a:spcPts val="0"/>
                        </a:spcBef>
                        <a:spcAft>
                          <a:spcPts val="0"/>
                        </a:spcAft>
                        <a:buClr>
                          <a:srgbClr val="000000"/>
                        </a:buClr>
                        <a:buSzPts val="2500"/>
                        <a:buFont typeface="Arial"/>
                        <a:buNone/>
                      </a:pPr>
                      <a:r>
                        <a:rPr lang="en-US" sz="2500" u="none" strike="noStrike" cap="none" dirty="0">
                          <a:solidFill>
                            <a:schemeClr val="bg1"/>
                          </a:solidFill>
                          <a:latin typeface="Calibri"/>
                          <a:ea typeface="Calibri"/>
                          <a:cs typeface="Calibri"/>
                          <a:sym typeface="Calibri"/>
                        </a:rPr>
                        <a:t>Using Apps such as Calm, Virtual Hope Box, and others</a:t>
                      </a:r>
                      <a:endParaRPr sz="2500" dirty="0">
                        <a:solidFill>
                          <a:schemeClr val="bg1"/>
                        </a:solidFill>
                      </a:endParaRPr>
                    </a:p>
                  </a:txBody>
                  <a:tcPr marL="91450" marR="91450" marT="45725" marB="45725" anchor="ctr">
                    <a:solidFill>
                      <a:srgbClr val="11AEE1"/>
                    </a:solidFill>
                  </a:tcPr>
                </a:tc>
                <a:tc>
                  <a:txBody>
                    <a:bodyPr/>
                    <a:lstStyle/>
                    <a:p>
                      <a:pPr marL="0" marR="0" lvl="0" indent="0" algn="ctr" rtl="0">
                        <a:lnSpc>
                          <a:spcPct val="100000"/>
                        </a:lnSpc>
                        <a:spcBef>
                          <a:spcPts val="0"/>
                        </a:spcBef>
                        <a:spcAft>
                          <a:spcPts val="0"/>
                        </a:spcAft>
                        <a:buClr>
                          <a:srgbClr val="000000"/>
                        </a:buClr>
                        <a:buSzPts val="2500"/>
                        <a:buFont typeface="Arial"/>
                        <a:buNone/>
                      </a:pPr>
                      <a:r>
                        <a:rPr lang="en-US" sz="2500" u="none" strike="noStrike" cap="none" dirty="0">
                          <a:solidFill>
                            <a:schemeClr val="bg1"/>
                          </a:solidFill>
                          <a:latin typeface="Calibri"/>
                          <a:ea typeface="Calibri"/>
                          <a:cs typeface="Calibri"/>
                          <a:sym typeface="Calibri"/>
                        </a:rPr>
                        <a:t>Stress-coping activities such as yoga, listening to music, journaling,  and drawing</a:t>
                      </a:r>
                      <a:endParaRPr sz="2500" dirty="0">
                        <a:solidFill>
                          <a:schemeClr val="bg1"/>
                        </a:solidFill>
                      </a:endParaRPr>
                    </a:p>
                  </a:txBody>
                  <a:tcPr marL="91450" marR="91450" marT="45725" marB="45725" anchor="ctr">
                    <a:solidFill>
                      <a:srgbClr val="11AEE1"/>
                    </a:solidFill>
                  </a:tcPr>
                </a:tc>
                <a:tc>
                  <a:txBody>
                    <a:bodyPr/>
                    <a:lstStyle/>
                    <a:p>
                      <a:pPr marL="0" marR="0" lvl="0" indent="0" algn="ctr" rtl="0">
                        <a:lnSpc>
                          <a:spcPct val="100000"/>
                        </a:lnSpc>
                        <a:spcBef>
                          <a:spcPts val="0"/>
                        </a:spcBef>
                        <a:spcAft>
                          <a:spcPts val="0"/>
                        </a:spcAft>
                        <a:buClr>
                          <a:srgbClr val="000000"/>
                        </a:buClr>
                        <a:buSzPts val="2500"/>
                        <a:buFont typeface="Arial"/>
                        <a:buNone/>
                      </a:pPr>
                      <a:r>
                        <a:rPr lang="en-US" sz="2500" u="none" strike="noStrike" cap="none" dirty="0">
                          <a:solidFill>
                            <a:schemeClr val="bg1"/>
                          </a:solidFill>
                          <a:latin typeface="Calibri"/>
                          <a:ea typeface="Calibri"/>
                          <a:cs typeface="Calibri"/>
                          <a:sym typeface="Calibri"/>
                        </a:rPr>
                        <a:t>Positive self-statements such as encouraging thoughts and affirmations</a:t>
                      </a:r>
                      <a:endParaRPr sz="2500" dirty="0">
                        <a:solidFill>
                          <a:schemeClr val="bg1"/>
                        </a:solidFill>
                      </a:endParaRPr>
                    </a:p>
                  </a:txBody>
                  <a:tcPr marL="91450" marR="91450" marT="45725" marB="45725" anchor="ctr">
                    <a:solidFill>
                      <a:srgbClr val="11AEE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44536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1187096"/>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Check out these FREE apps for</a:t>
            </a:r>
          </a:p>
          <a:p>
            <a:pPr marL="0" lvl="0" indent="0" algn="ctr" rtl="0">
              <a:spcBef>
                <a:spcPts val="0"/>
              </a:spcBef>
              <a:spcAft>
                <a:spcPts val="0"/>
              </a:spcAft>
              <a:buNone/>
            </a:pPr>
            <a:r>
              <a:rPr lang="en-US" sz="3600" dirty="0">
                <a:solidFill>
                  <a:schemeClr val="bg1"/>
                </a:solidFill>
                <a:latin typeface="Calibri" panose="020F0502020204030204" pitchFamily="34" charset="0"/>
              </a:rPr>
              <a:t>Positive Mental Health</a:t>
            </a:r>
            <a:endParaRPr sz="3600" dirty="0">
              <a:solidFill>
                <a:schemeClr val="bg1"/>
              </a:solidFill>
              <a:latin typeface="Calibri" panose="020F0502020204030204" pitchFamily="34" charset="0"/>
            </a:endParaRPr>
          </a:p>
        </p:txBody>
      </p:sp>
      <p:pic>
        <p:nvPicPr>
          <p:cNvPr id="5" name="Google Shape;485;g2ef45ee658b_0_94" descr="MindShift® CBT App - RBC Future Launch">
            <a:extLst>
              <a:ext uri="{FF2B5EF4-FFF2-40B4-BE49-F238E27FC236}">
                <a16:creationId xmlns:a16="http://schemas.microsoft.com/office/drawing/2014/main" id="{3AF58BE6-9079-B7A3-D11B-8D907B95D7B4}"/>
              </a:ext>
            </a:extLst>
          </p:cNvPr>
          <p:cNvPicPr preferRelativeResize="0"/>
          <p:nvPr/>
        </p:nvPicPr>
        <p:blipFill rotWithShape="1">
          <a:blip r:embed="rId4">
            <a:alphaModFix/>
          </a:blip>
          <a:srcRect/>
          <a:stretch/>
        </p:blipFill>
        <p:spPr>
          <a:xfrm>
            <a:off x="7650127" y="4647194"/>
            <a:ext cx="3257550" cy="1400175"/>
          </a:xfrm>
          <a:prstGeom prst="rect">
            <a:avLst/>
          </a:prstGeom>
          <a:noFill/>
          <a:ln>
            <a:noFill/>
          </a:ln>
        </p:spPr>
      </p:pic>
      <p:pic>
        <p:nvPicPr>
          <p:cNvPr id="6" name="Google Shape;486;g2ef45ee658b_0_94" descr="Smiling Mind – DART Learning">
            <a:extLst>
              <a:ext uri="{FF2B5EF4-FFF2-40B4-BE49-F238E27FC236}">
                <a16:creationId xmlns:a16="http://schemas.microsoft.com/office/drawing/2014/main" id="{8CC6325E-7ECE-7569-D925-B84E2C425953}"/>
              </a:ext>
            </a:extLst>
          </p:cNvPr>
          <p:cNvPicPr preferRelativeResize="0"/>
          <p:nvPr/>
        </p:nvPicPr>
        <p:blipFill rotWithShape="1">
          <a:blip r:embed="rId5">
            <a:alphaModFix/>
          </a:blip>
          <a:srcRect t="21436" b="13230"/>
          <a:stretch/>
        </p:blipFill>
        <p:spPr>
          <a:xfrm>
            <a:off x="3712321" y="3010320"/>
            <a:ext cx="2133600" cy="1400175"/>
          </a:xfrm>
          <a:prstGeom prst="rect">
            <a:avLst/>
          </a:prstGeom>
          <a:noFill/>
          <a:ln>
            <a:noFill/>
          </a:ln>
        </p:spPr>
      </p:pic>
      <p:pic>
        <p:nvPicPr>
          <p:cNvPr id="7" name="Google Shape;487;g2ef45ee658b_0_94" descr="Review: Finch The self care widget pet app - Watersedge Counselling">
            <a:extLst>
              <a:ext uri="{FF2B5EF4-FFF2-40B4-BE49-F238E27FC236}">
                <a16:creationId xmlns:a16="http://schemas.microsoft.com/office/drawing/2014/main" id="{B4DA089E-FF5B-7351-885D-FE71F918A8CC}"/>
              </a:ext>
            </a:extLst>
          </p:cNvPr>
          <p:cNvPicPr preferRelativeResize="0"/>
          <p:nvPr/>
        </p:nvPicPr>
        <p:blipFill rotWithShape="1">
          <a:blip r:embed="rId6">
            <a:alphaModFix/>
          </a:blip>
          <a:srcRect/>
          <a:stretch/>
        </p:blipFill>
        <p:spPr>
          <a:xfrm>
            <a:off x="6975941" y="2616725"/>
            <a:ext cx="2847975" cy="1600200"/>
          </a:xfrm>
          <a:prstGeom prst="rect">
            <a:avLst/>
          </a:prstGeom>
          <a:noFill/>
          <a:ln>
            <a:noFill/>
          </a:ln>
        </p:spPr>
      </p:pic>
      <p:pic>
        <p:nvPicPr>
          <p:cNvPr id="8" name="Google Shape;488;g2ef45ee658b_0_94" descr="Help | Moodfit">
            <a:extLst>
              <a:ext uri="{FF2B5EF4-FFF2-40B4-BE49-F238E27FC236}">
                <a16:creationId xmlns:a16="http://schemas.microsoft.com/office/drawing/2014/main" id="{29020CB3-3087-BC9D-3EBE-2EF34EF90526}"/>
              </a:ext>
            </a:extLst>
          </p:cNvPr>
          <p:cNvPicPr preferRelativeResize="0"/>
          <p:nvPr/>
        </p:nvPicPr>
        <p:blipFill rotWithShape="1">
          <a:blip r:embed="rId7">
            <a:alphaModFix/>
          </a:blip>
          <a:srcRect t="28260" b="28033"/>
          <a:stretch/>
        </p:blipFill>
        <p:spPr>
          <a:xfrm>
            <a:off x="115446" y="2592900"/>
            <a:ext cx="3660727" cy="836100"/>
          </a:xfrm>
          <a:prstGeom prst="rect">
            <a:avLst/>
          </a:prstGeom>
          <a:noFill/>
          <a:ln>
            <a:noFill/>
          </a:ln>
        </p:spPr>
      </p:pic>
      <p:pic>
        <p:nvPicPr>
          <p:cNvPr id="9" name="Google Shape;489;g2ef45ee658b_0_94" descr="Clarity - CBT Thought Diary">
            <a:extLst>
              <a:ext uri="{FF2B5EF4-FFF2-40B4-BE49-F238E27FC236}">
                <a16:creationId xmlns:a16="http://schemas.microsoft.com/office/drawing/2014/main" id="{68B13CE1-8614-6DEA-8381-3868DF695439}"/>
              </a:ext>
            </a:extLst>
          </p:cNvPr>
          <p:cNvPicPr preferRelativeResize="0"/>
          <p:nvPr/>
        </p:nvPicPr>
        <p:blipFill rotWithShape="1">
          <a:blip r:embed="rId8">
            <a:alphaModFix/>
          </a:blip>
          <a:srcRect/>
          <a:stretch/>
        </p:blipFill>
        <p:spPr>
          <a:xfrm>
            <a:off x="521821" y="4204344"/>
            <a:ext cx="2847975" cy="1483511"/>
          </a:xfrm>
          <a:prstGeom prst="rect">
            <a:avLst/>
          </a:prstGeom>
          <a:noFill/>
          <a:ln>
            <a:noFill/>
          </a:ln>
        </p:spPr>
      </p:pic>
      <p:pic>
        <p:nvPicPr>
          <p:cNvPr id="10" name="Google Shape;490;g2ef45ee658b_0_94">
            <a:extLst>
              <a:ext uri="{FF2B5EF4-FFF2-40B4-BE49-F238E27FC236}">
                <a16:creationId xmlns:a16="http://schemas.microsoft.com/office/drawing/2014/main" id="{0379F9E4-069D-3B90-1ADC-82B138C2D477}"/>
              </a:ext>
            </a:extLst>
          </p:cNvPr>
          <p:cNvPicPr preferRelativeResize="0"/>
          <p:nvPr/>
        </p:nvPicPr>
        <p:blipFill>
          <a:blip r:embed="rId9">
            <a:alphaModFix/>
          </a:blip>
          <a:stretch>
            <a:fillRect/>
          </a:stretch>
        </p:blipFill>
        <p:spPr>
          <a:xfrm>
            <a:off x="3881187" y="5597565"/>
            <a:ext cx="3257549" cy="899609"/>
          </a:xfrm>
          <a:prstGeom prst="rect">
            <a:avLst/>
          </a:prstGeom>
          <a:noFill/>
          <a:ln>
            <a:noFill/>
          </a:ln>
        </p:spPr>
      </p:pic>
    </p:spTree>
    <p:extLst>
      <p:ext uri="{BB962C8B-B14F-4D97-AF65-F5344CB8AC3E}">
        <p14:creationId xmlns:p14="http://schemas.microsoft.com/office/powerpoint/2010/main" val="2568080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1187096"/>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Strategies for Maintaining</a:t>
            </a:r>
          </a:p>
          <a:p>
            <a:pPr marL="0" lvl="0" indent="0" algn="ctr" rtl="0">
              <a:spcBef>
                <a:spcPts val="0"/>
              </a:spcBef>
              <a:spcAft>
                <a:spcPts val="0"/>
              </a:spcAft>
              <a:buNone/>
            </a:pPr>
            <a:r>
              <a:rPr lang="en-US" sz="3600" dirty="0">
                <a:solidFill>
                  <a:schemeClr val="bg1"/>
                </a:solidFill>
                <a:latin typeface="Calibri" panose="020F0502020204030204" pitchFamily="34" charset="0"/>
              </a:rPr>
              <a:t>Positive Mental Health</a:t>
            </a:r>
            <a:endParaRPr sz="3600" dirty="0">
              <a:solidFill>
                <a:schemeClr val="bg1"/>
              </a:solidFill>
              <a:latin typeface="Calibri" panose="020F0502020204030204" pitchFamily="34" charset="0"/>
            </a:endParaRPr>
          </a:p>
        </p:txBody>
      </p:sp>
      <p:graphicFrame>
        <p:nvGraphicFramePr>
          <p:cNvPr id="2" name="Google Shape;498;g2ef45ee658b_0_108">
            <a:extLst>
              <a:ext uri="{FF2B5EF4-FFF2-40B4-BE49-F238E27FC236}">
                <a16:creationId xmlns:a16="http://schemas.microsoft.com/office/drawing/2014/main" id="{993D9FF4-C287-608F-5347-98D181658AF1}"/>
              </a:ext>
            </a:extLst>
          </p:cNvPr>
          <p:cNvGraphicFramePr/>
          <p:nvPr>
            <p:extLst>
              <p:ext uri="{D42A27DB-BD31-4B8C-83A1-F6EECF244321}">
                <p14:modId xmlns:p14="http://schemas.microsoft.com/office/powerpoint/2010/main" val="978350914"/>
              </p:ext>
            </p:extLst>
          </p:nvPr>
        </p:nvGraphicFramePr>
        <p:xfrm>
          <a:off x="1240972" y="3233056"/>
          <a:ext cx="9167487" cy="1605751"/>
        </p:xfrm>
        <a:graphic>
          <a:graphicData uri="http://schemas.openxmlformats.org/drawingml/2006/table">
            <a:tbl>
              <a:tblPr firstRow="1" bandRow="1">
                <a:noFill/>
              </a:tblPr>
              <a:tblGrid>
                <a:gridCol w="4539342">
                  <a:extLst>
                    <a:ext uri="{9D8B030D-6E8A-4147-A177-3AD203B41FA5}">
                      <a16:colId xmlns:a16="http://schemas.microsoft.com/office/drawing/2014/main" val="20000"/>
                    </a:ext>
                  </a:extLst>
                </a:gridCol>
                <a:gridCol w="4628145">
                  <a:extLst>
                    <a:ext uri="{9D8B030D-6E8A-4147-A177-3AD203B41FA5}">
                      <a16:colId xmlns:a16="http://schemas.microsoft.com/office/drawing/2014/main" val="20001"/>
                    </a:ext>
                  </a:extLst>
                </a:gridCol>
              </a:tblGrid>
              <a:tr h="1605751">
                <a:tc>
                  <a:txBody>
                    <a:bodyPr/>
                    <a:lstStyle/>
                    <a:p>
                      <a:pPr marL="0" marR="0" lvl="0" indent="0" algn="ctr" rtl="0">
                        <a:lnSpc>
                          <a:spcPct val="100000"/>
                        </a:lnSpc>
                        <a:spcBef>
                          <a:spcPts val="0"/>
                        </a:spcBef>
                        <a:spcAft>
                          <a:spcPts val="0"/>
                        </a:spcAft>
                        <a:buClr>
                          <a:srgbClr val="000000"/>
                        </a:buClr>
                        <a:buSzPts val="2500"/>
                        <a:buFont typeface="Arial"/>
                        <a:buNone/>
                      </a:pPr>
                      <a:r>
                        <a:rPr lang="en-US" sz="3200" u="none" strike="noStrike" cap="none" dirty="0">
                          <a:solidFill>
                            <a:schemeClr val="bg1"/>
                          </a:solidFill>
                          <a:latin typeface="Calibri"/>
                          <a:ea typeface="Calibri"/>
                          <a:cs typeface="Calibri"/>
                          <a:sym typeface="Calibri"/>
                        </a:rPr>
                        <a:t>Setting Goals </a:t>
                      </a:r>
                      <a:endParaRPr sz="2400" dirty="0">
                        <a:solidFill>
                          <a:schemeClr val="bg1"/>
                        </a:solidFill>
                      </a:endParaRPr>
                    </a:p>
                  </a:txBody>
                  <a:tcPr marL="91450" marR="91450" marT="45725" marB="45725" anchor="ctr">
                    <a:solidFill>
                      <a:srgbClr val="11AEE1"/>
                    </a:solidFill>
                  </a:tcPr>
                </a:tc>
                <a:tc>
                  <a:txBody>
                    <a:bodyPr/>
                    <a:lstStyle/>
                    <a:p>
                      <a:pPr marL="0" marR="0" lvl="0" indent="0" algn="ctr" rtl="0">
                        <a:lnSpc>
                          <a:spcPct val="100000"/>
                        </a:lnSpc>
                        <a:spcBef>
                          <a:spcPts val="0"/>
                        </a:spcBef>
                        <a:spcAft>
                          <a:spcPts val="0"/>
                        </a:spcAft>
                        <a:buClr>
                          <a:srgbClr val="000000"/>
                        </a:buClr>
                        <a:buSzPts val="2500"/>
                        <a:buFont typeface="Arial"/>
                        <a:buNone/>
                      </a:pPr>
                      <a:r>
                        <a:rPr lang="en-US" sz="3200" u="none" strike="noStrike" cap="none" dirty="0">
                          <a:solidFill>
                            <a:schemeClr val="bg1"/>
                          </a:solidFill>
                          <a:latin typeface="Calibri"/>
                          <a:ea typeface="Calibri"/>
                          <a:cs typeface="Calibri"/>
                          <a:sym typeface="Calibri"/>
                        </a:rPr>
                        <a:t>Prioritizing tasks and</a:t>
                      </a:r>
                      <a:br>
                        <a:rPr lang="en-US" sz="3200" u="none" strike="noStrike" cap="none" dirty="0">
                          <a:solidFill>
                            <a:schemeClr val="bg1"/>
                          </a:solidFill>
                          <a:latin typeface="Calibri"/>
                          <a:ea typeface="Calibri"/>
                          <a:cs typeface="Calibri"/>
                          <a:sym typeface="Calibri"/>
                        </a:rPr>
                      </a:br>
                      <a:r>
                        <a:rPr lang="en-US" sz="3200" u="none" strike="noStrike" cap="none" dirty="0">
                          <a:solidFill>
                            <a:schemeClr val="bg1"/>
                          </a:solidFill>
                          <a:latin typeface="Calibri"/>
                          <a:ea typeface="Calibri"/>
                          <a:cs typeface="Calibri"/>
                          <a:sym typeface="Calibri"/>
                        </a:rPr>
                        <a:t>staying organized </a:t>
                      </a:r>
                      <a:endParaRPr sz="2400" dirty="0">
                        <a:solidFill>
                          <a:schemeClr val="bg1"/>
                        </a:solidFill>
                      </a:endParaRPr>
                    </a:p>
                  </a:txBody>
                  <a:tcPr marL="91450" marR="91450" marT="45725" marB="45725" anchor="ctr">
                    <a:solidFill>
                      <a:srgbClr val="11AEE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01869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Conceptual Understanding</a:t>
            </a:r>
            <a:endParaRPr sz="3600" dirty="0">
              <a:solidFill>
                <a:schemeClr val="bg1"/>
              </a:solidFill>
              <a:latin typeface="Calibri" panose="020F0502020204030204" pitchFamily="34" charset="0"/>
            </a:endParaRPr>
          </a:p>
        </p:txBody>
      </p:sp>
      <p:sp>
        <p:nvSpPr>
          <p:cNvPr id="3" name="Google Shape;505;g2ef45ee658b_0_116">
            <a:extLst>
              <a:ext uri="{FF2B5EF4-FFF2-40B4-BE49-F238E27FC236}">
                <a16:creationId xmlns:a16="http://schemas.microsoft.com/office/drawing/2014/main" id="{95263576-E4F6-BC68-08A7-F4807647AFE2}"/>
              </a:ext>
            </a:extLst>
          </p:cNvPr>
          <p:cNvSpPr txBox="1">
            <a:spLocks/>
          </p:cNvSpPr>
          <p:nvPr/>
        </p:nvSpPr>
        <p:spPr>
          <a:xfrm>
            <a:off x="947057" y="1894114"/>
            <a:ext cx="11070772" cy="4327732"/>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0800" indent="0">
              <a:buSzPts val="3294"/>
              <a:buFont typeface="Arial" panose="020B0604020202020204" pitchFamily="34" charset="0"/>
              <a:buNone/>
            </a:pPr>
            <a:r>
              <a:rPr lang="en-US" sz="2200" dirty="0">
                <a:solidFill>
                  <a:schemeClr val="dk1"/>
                </a:solidFill>
                <a:latin typeface="Calibri"/>
                <a:ea typeface="Calibri"/>
                <a:cs typeface="Calibri"/>
                <a:sym typeface="Calibri"/>
              </a:rPr>
              <a:t>Show your understanding of two or more conceptual connections addressed in this topic:</a:t>
            </a:r>
          </a:p>
          <a:p>
            <a:pPr marL="914400" lvl="1" indent="-361950">
              <a:buClr>
                <a:schemeClr val="dk1"/>
              </a:buClr>
              <a:buSzPts val="2100"/>
              <a:buFont typeface="Calibri"/>
              <a:buChar char="○"/>
            </a:pPr>
            <a:r>
              <a:rPr lang="en-US" sz="2200" dirty="0">
                <a:solidFill>
                  <a:schemeClr val="dk1"/>
                </a:solidFill>
                <a:latin typeface="Calibri"/>
                <a:ea typeface="Calibri"/>
                <a:cs typeface="Calibri"/>
                <a:sym typeface="Calibri"/>
              </a:rPr>
              <a:t>Positive mental health can be maintained using a number of strategies</a:t>
            </a:r>
          </a:p>
          <a:p>
            <a:pPr marL="914400" lvl="1" indent="-361950">
              <a:buClr>
                <a:schemeClr val="dk1"/>
              </a:buClr>
              <a:buSzPts val="2100"/>
              <a:buFont typeface="Calibri"/>
              <a:buChar char="○"/>
            </a:pPr>
            <a:r>
              <a:rPr lang="en-US" sz="2200" dirty="0">
                <a:solidFill>
                  <a:schemeClr val="dk1"/>
                </a:solidFill>
                <a:latin typeface="Calibri"/>
                <a:ea typeface="Calibri"/>
                <a:cs typeface="Calibri"/>
                <a:sym typeface="Calibri"/>
              </a:rPr>
              <a:t>Stress can be beneficial and can be managed</a:t>
            </a:r>
          </a:p>
          <a:p>
            <a:pPr marL="914400" lvl="1" indent="-361950">
              <a:buClr>
                <a:schemeClr val="dk1"/>
              </a:buClr>
              <a:buSzPts val="2100"/>
              <a:buFont typeface="Calibri"/>
              <a:buChar char="○"/>
            </a:pPr>
            <a:r>
              <a:rPr lang="en-US" sz="2200" dirty="0">
                <a:solidFill>
                  <a:schemeClr val="dk1"/>
                </a:solidFill>
                <a:latin typeface="Calibri"/>
                <a:ea typeface="Calibri"/>
                <a:cs typeface="Calibri"/>
                <a:sym typeface="Calibri"/>
              </a:rPr>
              <a:t>Different people cope with stress in different ways</a:t>
            </a:r>
          </a:p>
          <a:p>
            <a:pPr marL="914400" lvl="1" indent="-361950">
              <a:buClr>
                <a:schemeClr val="dk1"/>
              </a:buClr>
              <a:buSzPts val="2100"/>
              <a:buFont typeface="Calibri"/>
              <a:buChar char="○"/>
            </a:pPr>
            <a:r>
              <a:rPr lang="en-US" sz="2200" dirty="0">
                <a:solidFill>
                  <a:schemeClr val="dk1"/>
                </a:solidFill>
                <a:latin typeface="Calibri"/>
                <a:ea typeface="Calibri"/>
                <a:cs typeface="Calibri"/>
                <a:sym typeface="Calibri"/>
              </a:rPr>
              <a:t>It is important to practice coping skills during times that you are not stressed</a:t>
            </a:r>
          </a:p>
          <a:p>
            <a:pPr marL="914400" lvl="1">
              <a:buSzPts val="2824"/>
              <a:buFont typeface="Arial" panose="020B0604020202020204" pitchFamily="34" charset="0"/>
              <a:buNone/>
            </a:pPr>
            <a:endParaRPr lang="en-US" sz="2200" dirty="0">
              <a:solidFill>
                <a:schemeClr val="dk1"/>
              </a:solidFill>
              <a:latin typeface="Calibri"/>
              <a:ea typeface="Calibri"/>
              <a:cs typeface="Calibri"/>
              <a:sym typeface="Calibri"/>
            </a:endParaRPr>
          </a:p>
          <a:p>
            <a:pPr marL="76200" indent="0">
              <a:buSzPts val="3294"/>
              <a:buFont typeface="Arial" panose="020B0604020202020204" pitchFamily="34" charset="0"/>
              <a:buNone/>
            </a:pPr>
            <a:r>
              <a:rPr lang="en-US" sz="2200" dirty="0">
                <a:solidFill>
                  <a:schemeClr val="dk1"/>
                </a:solidFill>
                <a:latin typeface="Calibri"/>
                <a:ea typeface="Calibri"/>
                <a:cs typeface="Calibri"/>
                <a:sym typeface="Calibri"/>
              </a:rPr>
              <a:t>How could your conceptual understanding be applied to a real-life example?</a:t>
            </a:r>
          </a:p>
          <a:p>
            <a:pPr marL="914400" lvl="1" indent="-361950">
              <a:buClr>
                <a:schemeClr val="dk1"/>
              </a:buClr>
              <a:buSzPts val="2100"/>
              <a:buFont typeface="Calibri"/>
              <a:buChar char="○"/>
            </a:pPr>
            <a:r>
              <a:rPr lang="en-US" sz="2200" dirty="0">
                <a:solidFill>
                  <a:schemeClr val="dk1"/>
                </a:solidFill>
                <a:latin typeface="Calibri"/>
                <a:ea typeface="Calibri"/>
                <a:cs typeface="Calibri"/>
                <a:sym typeface="Calibri"/>
              </a:rPr>
              <a:t>If our school had a news station, how would you share the information we just covered?</a:t>
            </a:r>
          </a:p>
          <a:p>
            <a:pPr marL="914400" lvl="1" indent="-361950">
              <a:buClr>
                <a:schemeClr val="dk1"/>
              </a:buClr>
              <a:buSzPts val="2100"/>
              <a:buFont typeface="Calibri"/>
              <a:buChar char="○"/>
            </a:pPr>
            <a:r>
              <a:rPr lang="en-US" sz="2200" dirty="0">
                <a:solidFill>
                  <a:schemeClr val="dk1"/>
                </a:solidFill>
                <a:latin typeface="Calibri"/>
                <a:ea typeface="Calibri"/>
                <a:cs typeface="Calibri"/>
                <a:sym typeface="Calibri"/>
              </a:rPr>
              <a:t>What would be included on a website about the topic? </a:t>
            </a:r>
          </a:p>
          <a:p>
            <a:pPr marL="914400" lvl="1" indent="-361950">
              <a:buClr>
                <a:schemeClr val="dk1"/>
              </a:buClr>
              <a:buSzPts val="2100"/>
              <a:buFont typeface="Calibri"/>
              <a:buChar char="○"/>
            </a:pPr>
            <a:r>
              <a:rPr lang="en-US" sz="2200" dirty="0">
                <a:solidFill>
                  <a:schemeClr val="dk1"/>
                </a:solidFill>
                <a:latin typeface="Calibri"/>
                <a:ea typeface="Calibri"/>
                <a:cs typeface="Calibri"/>
                <a:sym typeface="Calibri"/>
              </a:rPr>
              <a:t>How would you share about the topic on social media? </a:t>
            </a:r>
          </a:p>
          <a:p>
            <a:pPr marL="914400" lvl="1" indent="-361950">
              <a:buClr>
                <a:schemeClr val="dk1"/>
              </a:buClr>
              <a:buSzPts val="2100"/>
              <a:buFont typeface="Calibri"/>
              <a:buChar char="○"/>
            </a:pPr>
            <a:r>
              <a:rPr lang="en-US" sz="2200" dirty="0">
                <a:solidFill>
                  <a:schemeClr val="dk1"/>
                </a:solidFill>
                <a:latin typeface="Calibri"/>
                <a:ea typeface="Calibri"/>
                <a:cs typeface="Calibri"/>
                <a:sym typeface="Calibri"/>
              </a:rPr>
              <a:t>How could you use art to share information about the topic?</a:t>
            </a:r>
          </a:p>
        </p:txBody>
      </p:sp>
    </p:spTree>
    <p:extLst>
      <p:ext uri="{BB962C8B-B14F-4D97-AF65-F5344CB8AC3E}">
        <p14:creationId xmlns:p14="http://schemas.microsoft.com/office/powerpoint/2010/main" val="686033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60C1CA-57D8-6D00-A8E6-DCA8B7C70CF3}"/>
              </a:ext>
            </a:extLst>
          </p:cNvPr>
          <p:cNvSpPr>
            <a:spLocks noGrp="1"/>
          </p:cNvSpPr>
          <p:nvPr>
            <p:ph idx="1"/>
          </p:nvPr>
        </p:nvSpPr>
        <p:spPr/>
        <p:txBody>
          <a:bodyPr/>
          <a:lstStyle/>
          <a:p>
            <a:pPr marL="508000" indent="-457200">
              <a:lnSpc>
                <a:spcPct val="80000"/>
              </a:lnSpc>
              <a:spcBef>
                <a:spcPts val="800"/>
              </a:spcBef>
              <a:buClr>
                <a:schemeClr val="dk1"/>
              </a:buClr>
              <a:buSzPts val="2000"/>
            </a:pPr>
            <a:r>
              <a:rPr lang="en-US" dirty="0">
                <a:latin typeface="Calibri"/>
                <a:cs typeface="Calibri"/>
                <a:sym typeface="Calibri"/>
              </a:rPr>
              <a:t>Topic A:  What is mental health?</a:t>
            </a:r>
          </a:p>
          <a:p>
            <a:pPr marL="635000" indent="-457200">
              <a:lnSpc>
                <a:spcPct val="80000"/>
              </a:lnSpc>
              <a:spcBef>
                <a:spcPts val="800"/>
              </a:spcBef>
            </a:pPr>
            <a:endParaRPr lang="en-US" sz="2800" dirty="0">
              <a:solidFill>
                <a:srgbClr val="000000"/>
              </a:solidFill>
              <a:latin typeface="Calibri"/>
              <a:ea typeface="Calibri"/>
              <a:cs typeface="Calibri"/>
              <a:sym typeface="Calibri"/>
            </a:endParaRPr>
          </a:p>
          <a:p>
            <a:pPr marL="508000" indent="-457200">
              <a:lnSpc>
                <a:spcPct val="80000"/>
              </a:lnSpc>
              <a:spcBef>
                <a:spcPts val="800"/>
              </a:spcBef>
              <a:buClr>
                <a:schemeClr val="dk1"/>
              </a:buClr>
              <a:buSzPts val="2000"/>
            </a:pPr>
            <a:r>
              <a:rPr lang="en-US" sz="2800" dirty="0">
                <a:latin typeface="Calibri"/>
                <a:ea typeface="Calibri"/>
                <a:cs typeface="Calibri"/>
                <a:sym typeface="Calibri"/>
              </a:rPr>
              <a:t>Topic B:  How is the brain involved in mental health?</a:t>
            </a:r>
          </a:p>
          <a:p>
            <a:pPr marL="635000" indent="-457200">
              <a:lnSpc>
                <a:spcPct val="80000"/>
              </a:lnSpc>
              <a:spcBef>
                <a:spcPts val="800"/>
              </a:spcBef>
            </a:pPr>
            <a:endParaRPr lang="en-US" sz="2800" dirty="0">
              <a:solidFill>
                <a:srgbClr val="000000"/>
              </a:solidFill>
              <a:latin typeface="Calibri"/>
              <a:ea typeface="Calibri"/>
              <a:cs typeface="Calibri"/>
              <a:sym typeface="Calibri"/>
            </a:endParaRPr>
          </a:p>
          <a:p>
            <a:pPr marL="508000" indent="-457200">
              <a:lnSpc>
                <a:spcPct val="80000"/>
              </a:lnSpc>
              <a:spcBef>
                <a:spcPts val="800"/>
              </a:spcBef>
              <a:buClr>
                <a:srgbClr val="000000"/>
              </a:buClr>
              <a:buSzPts val="2000"/>
            </a:pPr>
            <a:r>
              <a:rPr lang="en-US" sz="2800" dirty="0">
                <a:latin typeface="Calibri"/>
                <a:ea typeface="Calibri"/>
                <a:cs typeface="Calibri"/>
                <a:sym typeface="Calibri"/>
              </a:rPr>
              <a:t>Topic C:  What is stigma?</a:t>
            </a:r>
          </a:p>
          <a:p>
            <a:pPr marL="635000" indent="-457200">
              <a:lnSpc>
                <a:spcPct val="80000"/>
              </a:lnSpc>
              <a:spcBef>
                <a:spcPts val="800"/>
              </a:spcBef>
            </a:pPr>
            <a:endParaRPr lang="en-US" sz="2800" dirty="0">
              <a:solidFill>
                <a:srgbClr val="000000"/>
              </a:solidFill>
              <a:latin typeface="Calibri"/>
              <a:ea typeface="Calibri"/>
              <a:cs typeface="Calibri"/>
              <a:sym typeface="Calibri"/>
            </a:endParaRPr>
          </a:p>
          <a:p>
            <a:pPr marL="508000" indent="-457200">
              <a:lnSpc>
                <a:spcPct val="80000"/>
              </a:lnSpc>
              <a:spcBef>
                <a:spcPts val="800"/>
              </a:spcBef>
              <a:buClr>
                <a:srgbClr val="000000"/>
              </a:buClr>
              <a:buSzPts val="2000"/>
            </a:pPr>
            <a:r>
              <a:rPr lang="en-US" sz="2800" dirty="0">
                <a:solidFill>
                  <a:srgbClr val="000000"/>
                </a:solidFill>
                <a:latin typeface="Calibri"/>
                <a:ea typeface="Calibri"/>
                <a:cs typeface="Calibri"/>
                <a:sym typeface="Calibri"/>
              </a:rPr>
              <a:t>Topic D:  How can a person find support? </a:t>
            </a:r>
          </a:p>
          <a:p>
            <a:pPr marL="635000" indent="-457200">
              <a:lnSpc>
                <a:spcPct val="80000"/>
              </a:lnSpc>
              <a:spcBef>
                <a:spcPts val="800"/>
              </a:spcBef>
            </a:pPr>
            <a:endParaRPr lang="en-US" sz="2800" dirty="0">
              <a:solidFill>
                <a:srgbClr val="000000"/>
              </a:solidFill>
              <a:latin typeface="Calibri"/>
              <a:ea typeface="Calibri"/>
              <a:cs typeface="Calibri"/>
              <a:sym typeface="Calibri"/>
            </a:endParaRPr>
          </a:p>
          <a:p>
            <a:pPr marL="508000" indent="-457200">
              <a:lnSpc>
                <a:spcPct val="80000"/>
              </a:lnSpc>
              <a:spcBef>
                <a:spcPts val="800"/>
              </a:spcBef>
              <a:buClr>
                <a:srgbClr val="000000"/>
              </a:buClr>
              <a:buSzPts val="2000"/>
            </a:pPr>
            <a:r>
              <a:rPr lang="en-US" sz="2800" dirty="0">
                <a:latin typeface="Calibri"/>
                <a:ea typeface="Calibri"/>
                <a:cs typeface="Calibri"/>
                <a:sym typeface="Calibri"/>
              </a:rPr>
              <a:t>Topic E:  How can positive mental health be maintained?</a:t>
            </a:r>
          </a:p>
        </p:txBody>
      </p:sp>
      <p:sp>
        <p:nvSpPr>
          <p:cNvPr id="6" name="Google Shape;280;g2ec74927de7_0_124">
            <a:extLst>
              <a:ext uri="{FF2B5EF4-FFF2-40B4-BE49-F238E27FC236}">
                <a16:creationId xmlns:a16="http://schemas.microsoft.com/office/drawing/2014/main" id="{59E55751-CCE2-9B5D-70B1-F56F262EE2AF}"/>
              </a:ext>
            </a:extLst>
          </p:cNvPr>
          <p:cNvSpPr/>
          <p:nvPr/>
        </p:nvSpPr>
        <p:spPr>
          <a:xfrm>
            <a:off x="0" y="439819"/>
            <a:ext cx="12191999" cy="648300"/>
          </a:xfrm>
          <a:prstGeom prst="roundRect">
            <a:avLst>
              <a:gd name="adj" fmla="val 16667"/>
            </a:avLst>
          </a:prstGeom>
          <a:solidFill>
            <a:srgbClr val="A3E0F4"/>
          </a:solidFill>
          <a:ln w="9525" cap="flat" cmpd="sng">
            <a:solidFill>
              <a:srgbClr val="A3E0F4"/>
            </a:solidFill>
            <a:prstDash val="solid"/>
            <a:round/>
            <a:headEnd type="none" w="sm" len="sm"/>
            <a:tailEnd type="none" w="sm" len="sm"/>
          </a:ln>
          <a:effectLst>
            <a:outerShdw algn="bl" rotWithShape="0">
              <a:srgbClr val="A3E0F4">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3200" b="1" dirty="0">
                <a:latin typeface="Calibri" panose="020F0502020204030204" pitchFamily="34" charset="0"/>
                <a:cs typeface="Calibri" panose="020F0502020204030204" pitchFamily="34" charset="0"/>
              </a:rPr>
              <a:t>Overview of All Sessions</a:t>
            </a:r>
            <a:endParaRPr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3057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Google Shape;280;g2ec74927de7_0_124">
            <a:extLst>
              <a:ext uri="{FF2B5EF4-FFF2-40B4-BE49-F238E27FC236}">
                <a16:creationId xmlns:a16="http://schemas.microsoft.com/office/drawing/2014/main" id="{638A9FED-2848-D1A9-9DE5-A59B2346FDA3}"/>
              </a:ext>
            </a:extLst>
          </p:cNvPr>
          <p:cNvSpPr/>
          <p:nvPr/>
        </p:nvSpPr>
        <p:spPr>
          <a:xfrm>
            <a:off x="0" y="439819"/>
            <a:ext cx="12191999" cy="648300"/>
          </a:xfrm>
          <a:prstGeom prst="roundRect">
            <a:avLst>
              <a:gd name="adj" fmla="val 16667"/>
            </a:avLst>
          </a:prstGeom>
          <a:solidFill>
            <a:srgbClr val="A3E0F4"/>
          </a:solidFill>
          <a:ln w="9525" cap="flat" cmpd="sng">
            <a:solidFill>
              <a:srgbClr val="A3E0F4"/>
            </a:solidFill>
            <a:prstDash val="solid"/>
            <a:round/>
            <a:headEnd type="none" w="sm" len="sm"/>
            <a:tailEnd type="none" w="sm" len="sm"/>
          </a:ln>
          <a:effectLst>
            <a:outerShdw algn="bl" rotWithShape="0">
              <a:srgbClr val="A3E0F4">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3200" dirty="0">
                <a:latin typeface="Calibri" panose="020F0502020204030204" pitchFamily="34" charset="0"/>
                <a:cs typeface="Calibri" panose="020F0502020204030204" pitchFamily="34" charset="0"/>
              </a:rPr>
              <a:t>Let’s Check Your Mental Health Knowledge!</a:t>
            </a:r>
            <a:endParaRPr sz="3200" dirty="0">
              <a:latin typeface="Calibri" panose="020F0502020204030204" pitchFamily="34" charset="0"/>
              <a:cs typeface="Calibri" panose="020F0502020204030204" pitchFamily="34" charset="0"/>
            </a:endParaRPr>
          </a:p>
        </p:txBody>
      </p:sp>
      <p:sp>
        <p:nvSpPr>
          <p:cNvPr id="9" name="Google Shape;521;g2ef45ee658b_0_132">
            <a:extLst>
              <a:ext uri="{FF2B5EF4-FFF2-40B4-BE49-F238E27FC236}">
                <a16:creationId xmlns:a16="http://schemas.microsoft.com/office/drawing/2014/main" id="{449BFFA7-B90D-761E-D462-7DBC251A8488}"/>
              </a:ext>
            </a:extLst>
          </p:cNvPr>
          <p:cNvSpPr txBox="1">
            <a:spLocks noGrp="1"/>
          </p:cNvSpPr>
          <p:nvPr>
            <p:ph idx="1"/>
          </p:nvPr>
        </p:nvSpPr>
        <p:spPr>
          <a:xfrm>
            <a:off x="210669" y="1556682"/>
            <a:ext cx="10515600" cy="4351338"/>
          </a:xfrm>
          <a:prstGeom prst="rect">
            <a:avLst/>
          </a:prstGeom>
          <a:noFill/>
          <a:ln>
            <a:noFill/>
          </a:ln>
        </p:spPr>
        <p:txBody>
          <a:bodyPr spcFirstLastPara="1" wrap="square" lIns="91425" tIns="45700" rIns="91425" bIns="45700" anchor="t" anchorCtr="0">
            <a:noAutofit/>
          </a:bodyPr>
          <a:lstStyle/>
          <a:p>
            <a:pPr marL="107950" indent="0">
              <a:lnSpc>
                <a:spcPct val="100000"/>
              </a:lnSpc>
              <a:spcBef>
                <a:spcPts val="0"/>
              </a:spcBef>
              <a:spcAft>
                <a:spcPts val="1200"/>
              </a:spcAft>
              <a:buClr>
                <a:schemeClr val="dk1"/>
              </a:buClr>
              <a:buSzPts val="1900"/>
              <a:buNone/>
            </a:pPr>
            <a:r>
              <a:rPr lang="en-US" sz="3200" b="1" dirty="0">
                <a:solidFill>
                  <a:schemeClr val="dk1"/>
                </a:solidFill>
                <a:latin typeface="Calibri"/>
                <a:ea typeface="Calibri"/>
                <a:cs typeface="Calibri"/>
                <a:sym typeface="Calibri"/>
              </a:rPr>
              <a:t>Which is the correct definition of mental </a:t>
            </a:r>
            <a:r>
              <a:rPr lang="en-US" sz="3200" b="1" u="sng" dirty="0">
                <a:solidFill>
                  <a:schemeClr val="dk1"/>
                </a:solidFill>
                <a:latin typeface="Calibri"/>
                <a:ea typeface="Calibri"/>
                <a:cs typeface="Calibri"/>
                <a:sym typeface="Calibri"/>
              </a:rPr>
              <a:t>health</a:t>
            </a:r>
            <a:r>
              <a:rPr lang="en-US" sz="3200" b="1" dirty="0">
                <a:solidFill>
                  <a:schemeClr val="dk1"/>
                </a:solidFill>
                <a:latin typeface="Calibri"/>
                <a:ea typeface="Calibri"/>
                <a:cs typeface="Calibri"/>
                <a:sym typeface="Calibri"/>
              </a:rPr>
              <a:t>?</a:t>
            </a:r>
            <a:endParaRPr sz="3200" b="1" dirty="0">
              <a:solidFill>
                <a:schemeClr val="dk1"/>
              </a:solidFill>
              <a:latin typeface="Calibri"/>
              <a:ea typeface="Calibri"/>
              <a:cs typeface="Calibri"/>
              <a:sym typeface="Calibri"/>
            </a:endParaRPr>
          </a:p>
          <a:p>
            <a:pPr marL="1079500" indent="-514350">
              <a:lnSpc>
                <a:spcPct val="100000"/>
              </a:lnSpc>
              <a:spcBef>
                <a:spcPts val="0"/>
              </a:spcBef>
              <a:spcAft>
                <a:spcPts val="1200"/>
              </a:spcAft>
              <a:buClr>
                <a:schemeClr val="dk1"/>
              </a:buClr>
              <a:buSzPts val="1900"/>
              <a:buFont typeface="+mj-lt"/>
              <a:buAutoNum type="arabicPeriod"/>
            </a:pPr>
            <a:r>
              <a:rPr lang="en-US" sz="3200" dirty="0">
                <a:solidFill>
                  <a:schemeClr val="dk1"/>
                </a:solidFill>
                <a:latin typeface="Calibri"/>
                <a:ea typeface="Calibri"/>
                <a:cs typeface="Calibri"/>
                <a:sym typeface="Calibri"/>
              </a:rPr>
              <a:t>Mental health is experienced through emotional, behavioral, physical, cognitive and social functions that enable us to feel, think and act in ways that enhance our ability to enjoy life and deal with challenges. </a:t>
            </a:r>
            <a:endParaRPr sz="3200" dirty="0">
              <a:solidFill>
                <a:schemeClr val="dk1"/>
              </a:solidFill>
              <a:latin typeface="Calibri"/>
              <a:ea typeface="Calibri"/>
              <a:cs typeface="Calibri"/>
              <a:sym typeface="Calibri"/>
            </a:endParaRPr>
          </a:p>
          <a:p>
            <a:pPr marL="1079500" indent="-514350">
              <a:lnSpc>
                <a:spcPct val="100000"/>
              </a:lnSpc>
              <a:spcBef>
                <a:spcPts val="0"/>
              </a:spcBef>
              <a:spcAft>
                <a:spcPts val="1200"/>
              </a:spcAft>
              <a:buClr>
                <a:schemeClr val="dk1"/>
              </a:buClr>
              <a:buSzPts val="1900"/>
              <a:buFont typeface="+mj-lt"/>
              <a:buAutoNum type="arabicPeriod"/>
            </a:pPr>
            <a:r>
              <a:rPr lang="en-US" sz="3200" dirty="0">
                <a:solidFill>
                  <a:schemeClr val="dk1"/>
                </a:solidFill>
                <a:latin typeface="Calibri"/>
                <a:ea typeface="Calibri"/>
                <a:cs typeface="Calibri"/>
                <a:sym typeface="Calibri"/>
              </a:rPr>
              <a:t>Mental health is when you never have bad moods.</a:t>
            </a:r>
            <a:endParaRPr sz="3200" dirty="0">
              <a:solidFill>
                <a:schemeClr val="dk1"/>
              </a:solidFill>
              <a:latin typeface="Calibri"/>
              <a:ea typeface="Calibri"/>
              <a:cs typeface="Calibri"/>
              <a:sym typeface="Calibri"/>
            </a:endParaRPr>
          </a:p>
          <a:p>
            <a:pPr marL="1079500" indent="-514350">
              <a:lnSpc>
                <a:spcPct val="100000"/>
              </a:lnSpc>
              <a:spcBef>
                <a:spcPts val="0"/>
              </a:spcBef>
              <a:spcAft>
                <a:spcPts val="1200"/>
              </a:spcAft>
              <a:buClr>
                <a:schemeClr val="dk1"/>
              </a:buClr>
              <a:buSzPts val="1900"/>
              <a:buFont typeface="+mj-lt"/>
              <a:buAutoNum type="arabicPeriod"/>
            </a:pPr>
            <a:r>
              <a:rPr lang="en-US" sz="3200" dirty="0">
                <a:solidFill>
                  <a:schemeClr val="dk1"/>
                </a:solidFill>
                <a:latin typeface="Calibri"/>
                <a:ea typeface="Calibri"/>
                <a:cs typeface="Calibri"/>
                <a:sym typeface="Calibri"/>
              </a:rPr>
              <a:t>Mental health is something that only some people have</a:t>
            </a:r>
            <a:endParaRPr sz="3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65373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Google Shape;280;g2ec74927de7_0_124">
            <a:extLst>
              <a:ext uri="{FF2B5EF4-FFF2-40B4-BE49-F238E27FC236}">
                <a16:creationId xmlns:a16="http://schemas.microsoft.com/office/drawing/2014/main" id="{638A9FED-2848-D1A9-9DE5-A59B2346FDA3}"/>
              </a:ext>
            </a:extLst>
          </p:cNvPr>
          <p:cNvSpPr/>
          <p:nvPr/>
        </p:nvSpPr>
        <p:spPr>
          <a:xfrm>
            <a:off x="0" y="439819"/>
            <a:ext cx="12191999" cy="648300"/>
          </a:xfrm>
          <a:prstGeom prst="roundRect">
            <a:avLst>
              <a:gd name="adj" fmla="val 16667"/>
            </a:avLst>
          </a:prstGeom>
          <a:solidFill>
            <a:srgbClr val="A3E0F4"/>
          </a:solidFill>
          <a:ln w="9525" cap="flat" cmpd="sng">
            <a:solidFill>
              <a:srgbClr val="A3E0F4"/>
            </a:solidFill>
            <a:prstDash val="solid"/>
            <a:round/>
            <a:headEnd type="none" w="sm" len="sm"/>
            <a:tailEnd type="none" w="sm" len="sm"/>
          </a:ln>
          <a:effectLst>
            <a:outerShdw algn="bl" rotWithShape="0">
              <a:srgbClr val="A3E0F4">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3200" dirty="0">
                <a:latin typeface="Calibri" panose="020F0502020204030204" pitchFamily="34" charset="0"/>
                <a:cs typeface="Calibri" panose="020F0502020204030204" pitchFamily="34" charset="0"/>
              </a:rPr>
              <a:t>Let’s Check Your Mental Health Knowledge!</a:t>
            </a:r>
            <a:endParaRPr sz="3200" dirty="0">
              <a:latin typeface="Calibri" panose="020F0502020204030204" pitchFamily="34" charset="0"/>
              <a:cs typeface="Calibri" panose="020F0502020204030204" pitchFamily="34" charset="0"/>
            </a:endParaRPr>
          </a:p>
        </p:txBody>
      </p:sp>
      <p:sp>
        <p:nvSpPr>
          <p:cNvPr id="9" name="Google Shape;521;g2ef45ee658b_0_132">
            <a:extLst>
              <a:ext uri="{FF2B5EF4-FFF2-40B4-BE49-F238E27FC236}">
                <a16:creationId xmlns:a16="http://schemas.microsoft.com/office/drawing/2014/main" id="{449BFFA7-B90D-761E-D462-7DBC251A8488}"/>
              </a:ext>
            </a:extLst>
          </p:cNvPr>
          <p:cNvSpPr txBox="1">
            <a:spLocks noGrp="1"/>
          </p:cNvSpPr>
          <p:nvPr>
            <p:ph idx="1"/>
          </p:nvPr>
        </p:nvSpPr>
        <p:spPr>
          <a:xfrm>
            <a:off x="210669" y="1556682"/>
            <a:ext cx="10515600" cy="4351338"/>
          </a:xfrm>
          <a:prstGeom prst="rect">
            <a:avLst/>
          </a:prstGeom>
          <a:noFill/>
          <a:ln>
            <a:noFill/>
          </a:ln>
        </p:spPr>
        <p:txBody>
          <a:bodyPr spcFirstLastPara="1" wrap="square" lIns="91425" tIns="45700" rIns="91425" bIns="45700" anchor="t" anchorCtr="0">
            <a:noAutofit/>
          </a:bodyPr>
          <a:lstStyle/>
          <a:p>
            <a:pPr marL="107950" indent="0">
              <a:spcBef>
                <a:spcPts val="0"/>
              </a:spcBef>
              <a:spcAft>
                <a:spcPts val="1200"/>
              </a:spcAft>
              <a:buClr>
                <a:schemeClr val="dk1"/>
              </a:buClr>
              <a:buSzPts val="1900"/>
              <a:buNone/>
            </a:pPr>
            <a:r>
              <a:rPr lang="en-US" sz="3200" b="1" dirty="0">
                <a:solidFill>
                  <a:schemeClr val="dk1"/>
                </a:solidFill>
                <a:latin typeface="Calibri"/>
                <a:ea typeface="Calibri"/>
                <a:cs typeface="Calibri"/>
                <a:sym typeface="Calibri"/>
              </a:rPr>
              <a:t>Which is the correct definition of mental </a:t>
            </a:r>
            <a:r>
              <a:rPr lang="en-US" sz="3200" b="1" u="sng" dirty="0">
                <a:solidFill>
                  <a:schemeClr val="dk1"/>
                </a:solidFill>
                <a:latin typeface="Calibri"/>
                <a:ea typeface="Calibri"/>
                <a:cs typeface="Calibri"/>
                <a:sym typeface="Calibri"/>
              </a:rPr>
              <a:t>illness</a:t>
            </a:r>
            <a:r>
              <a:rPr lang="en-US" sz="3200" b="1" dirty="0">
                <a:solidFill>
                  <a:schemeClr val="dk1"/>
                </a:solidFill>
                <a:latin typeface="Calibri"/>
                <a:ea typeface="Calibri"/>
                <a:cs typeface="Calibri"/>
                <a:sym typeface="Calibri"/>
              </a:rPr>
              <a:t>?</a:t>
            </a:r>
            <a:endParaRPr sz="3200" b="1" dirty="0">
              <a:solidFill>
                <a:schemeClr val="dk1"/>
              </a:solidFill>
              <a:latin typeface="Calibri"/>
              <a:ea typeface="Calibri"/>
              <a:cs typeface="Calibri"/>
              <a:sym typeface="Calibri"/>
            </a:endParaRPr>
          </a:p>
          <a:p>
            <a:pPr marL="1079500" lvl="0" indent="-514350" algn="l" rtl="0">
              <a:lnSpc>
                <a:spcPct val="100000"/>
              </a:lnSpc>
              <a:spcBef>
                <a:spcPts val="0"/>
              </a:spcBef>
              <a:spcAft>
                <a:spcPts val="1200"/>
              </a:spcAft>
              <a:buClr>
                <a:schemeClr val="dk1"/>
              </a:buClr>
              <a:buSzPts val="1900"/>
              <a:buFont typeface="+mj-lt"/>
              <a:buAutoNum type="arabicPeriod"/>
            </a:pPr>
            <a:r>
              <a:rPr lang="en-US" sz="3200" dirty="0">
                <a:solidFill>
                  <a:schemeClr val="dk1"/>
                </a:solidFill>
                <a:latin typeface="Calibri"/>
                <a:ea typeface="Calibri"/>
                <a:cs typeface="Calibri"/>
                <a:sym typeface="Calibri"/>
              </a:rPr>
              <a:t>Mental illness is when someone loses their mental health.</a:t>
            </a:r>
          </a:p>
          <a:p>
            <a:pPr marL="1079500" lvl="0" indent="-514350" algn="l" rtl="0">
              <a:lnSpc>
                <a:spcPct val="100000"/>
              </a:lnSpc>
              <a:spcBef>
                <a:spcPts val="0"/>
              </a:spcBef>
              <a:spcAft>
                <a:spcPts val="1200"/>
              </a:spcAft>
              <a:buClr>
                <a:schemeClr val="dk1"/>
              </a:buClr>
              <a:buSzPts val="1900"/>
              <a:buFont typeface="+mj-lt"/>
              <a:buAutoNum type="arabicPeriod"/>
            </a:pPr>
            <a:r>
              <a:rPr lang="en-US" sz="3200" dirty="0">
                <a:solidFill>
                  <a:schemeClr val="dk1"/>
                </a:solidFill>
                <a:latin typeface="Calibri"/>
                <a:ea typeface="Calibri"/>
                <a:cs typeface="Calibri"/>
                <a:sym typeface="Calibri"/>
              </a:rPr>
              <a:t>Mental Illness is a medical condition diagnosed by trained health professional using internationally established diagnostic criteria. </a:t>
            </a:r>
          </a:p>
          <a:p>
            <a:pPr marL="1079500" lvl="0" indent="-514350" algn="l" rtl="0">
              <a:lnSpc>
                <a:spcPct val="100000"/>
              </a:lnSpc>
              <a:spcBef>
                <a:spcPts val="0"/>
              </a:spcBef>
              <a:spcAft>
                <a:spcPts val="1200"/>
              </a:spcAft>
              <a:buClr>
                <a:schemeClr val="dk1"/>
              </a:buClr>
              <a:buSzPts val="1900"/>
              <a:buFont typeface="+mj-lt"/>
              <a:buAutoNum type="arabicPeriod"/>
            </a:pPr>
            <a:r>
              <a:rPr lang="en-US" sz="3200" dirty="0">
                <a:solidFill>
                  <a:schemeClr val="dk1"/>
                </a:solidFill>
                <a:latin typeface="Calibri"/>
                <a:ea typeface="Calibri"/>
                <a:cs typeface="Calibri"/>
                <a:sym typeface="Calibri"/>
              </a:rPr>
              <a:t>Mental illness means you can never enjoy life.</a:t>
            </a:r>
            <a:endParaRPr sz="3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16960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Google Shape;280;g2ec74927de7_0_124">
            <a:extLst>
              <a:ext uri="{FF2B5EF4-FFF2-40B4-BE49-F238E27FC236}">
                <a16:creationId xmlns:a16="http://schemas.microsoft.com/office/drawing/2014/main" id="{638A9FED-2848-D1A9-9DE5-A59B2346FDA3}"/>
              </a:ext>
            </a:extLst>
          </p:cNvPr>
          <p:cNvSpPr/>
          <p:nvPr/>
        </p:nvSpPr>
        <p:spPr>
          <a:xfrm>
            <a:off x="0" y="439819"/>
            <a:ext cx="12191999" cy="648300"/>
          </a:xfrm>
          <a:prstGeom prst="roundRect">
            <a:avLst>
              <a:gd name="adj" fmla="val 16667"/>
            </a:avLst>
          </a:prstGeom>
          <a:solidFill>
            <a:srgbClr val="A3E0F4"/>
          </a:solidFill>
          <a:ln w="9525" cap="flat" cmpd="sng">
            <a:solidFill>
              <a:srgbClr val="A3E0F4"/>
            </a:solidFill>
            <a:prstDash val="solid"/>
            <a:round/>
            <a:headEnd type="none" w="sm" len="sm"/>
            <a:tailEnd type="none" w="sm" len="sm"/>
          </a:ln>
          <a:effectLst>
            <a:outerShdw algn="bl" rotWithShape="0">
              <a:srgbClr val="A3E0F4">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3200" dirty="0">
                <a:latin typeface="Calibri" panose="020F0502020204030204" pitchFamily="34" charset="0"/>
                <a:cs typeface="Calibri" panose="020F0502020204030204" pitchFamily="34" charset="0"/>
              </a:rPr>
              <a:t>Let’s Check Your Mental Health Knowledge!</a:t>
            </a:r>
            <a:endParaRPr sz="3200" dirty="0">
              <a:latin typeface="Calibri" panose="020F0502020204030204" pitchFamily="34" charset="0"/>
              <a:cs typeface="Calibri" panose="020F0502020204030204" pitchFamily="34" charset="0"/>
            </a:endParaRPr>
          </a:p>
        </p:txBody>
      </p:sp>
      <p:sp>
        <p:nvSpPr>
          <p:cNvPr id="9" name="Google Shape;521;g2ef45ee658b_0_132">
            <a:extLst>
              <a:ext uri="{FF2B5EF4-FFF2-40B4-BE49-F238E27FC236}">
                <a16:creationId xmlns:a16="http://schemas.microsoft.com/office/drawing/2014/main" id="{449BFFA7-B90D-761E-D462-7DBC251A8488}"/>
              </a:ext>
            </a:extLst>
          </p:cNvPr>
          <p:cNvSpPr txBox="1">
            <a:spLocks noGrp="1"/>
          </p:cNvSpPr>
          <p:nvPr>
            <p:ph idx="1"/>
          </p:nvPr>
        </p:nvSpPr>
        <p:spPr>
          <a:xfrm>
            <a:off x="210669" y="1556682"/>
            <a:ext cx="10515600" cy="4351338"/>
          </a:xfrm>
          <a:prstGeom prst="rect">
            <a:avLst/>
          </a:prstGeom>
          <a:noFill/>
          <a:ln>
            <a:noFill/>
          </a:ln>
        </p:spPr>
        <p:txBody>
          <a:bodyPr spcFirstLastPara="1" wrap="square" lIns="91425" tIns="45700" rIns="91425" bIns="45700" anchor="t" anchorCtr="0">
            <a:noAutofit/>
          </a:bodyPr>
          <a:lstStyle/>
          <a:p>
            <a:pPr marL="107950" indent="0">
              <a:spcBef>
                <a:spcPts val="0"/>
              </a:spcBef>
              <a:spcAft>
                <a:spcPts val="1200"/>
              </a:spcAft>
              <a:buClr>
                <a:schemeClr val="dk1"/>
              </a:buClr>
              <a:buSzPts val="1900"/>
              <a:buNone/>
            </a:pPr>
            <a:r>
              <a:rPr lang="en-US" sz="3200" b="1" dirty="0">
                <a:solidFill>
                  <a:schemeClr val="dk1"/>
                </a:solidFill>
                <a:latin typeface="Calibri"/>
                <a:ea typeface="Calibri"/>
                <a:cs typeface="Calibri"/>
                <a:sym typeface="Calibri"/>
              </a:rPr>
              <a:t>Stigma can make it harder for people to seek help and participate in treatment.</a:t>
            </a:r>
            <a:endParaRPr sz="3200" b="1" dirty="0">
              <a:solidFill>
                <a:schemeClr val="dk1"/>
              </a:solidFill>
              <a:latin typeface="Calibri"/>
              <a:ea typeface="Calibri"/>
              <a:cs typeface="Calibri"/>
              <a:sym typeface="Calibri"/>
            </a:endParaRPr>
          </a:p>
          <a:p>
            <a:pPr marL="1079500" lvl="0" indent="-514350" algn="l" rtl="0">
              <a:lnSpc>
                <a:spcPct val="100000"/>
              </a:lnSpc>
              <a:spcBef>
                <a:spcPts val="0"/>
              </a:spcBef>
              <a:spcAft>
                <a:spcPts val="1200"/>
              </a:spcAft>
              <a:buClr>
                <a:schemeClr val="dk1"/>
              </a:buClr>
              <a:buSzPts val="1900"/>
              <a:buFont typeface="+mj-lt"/>
              <a:buAutoNum type="arabicPeriod"/>
            </a:pPr>
            <a:r>
              <a:rPr lang="en-US" sz="3200" dirty="0">
                <a:solidFill>
                  <a:schemeClr val="dk1"/>
                </a:solidFill>
                <a:latin typeface="Calibri"/>
                <a:ea typeface="Calibri"/>
                <a:cs typeface="Calibri"/>
                <a:sym typeface="Calibri"/>
              </a:rPr>
              <a:t>True</a:t>
            </a:r>
          </a:p>
          <a:p>
            <a:pPr marL="1079500" lvl="0" indent="-514350" algn="l" rtl="0">
              <a:lnSpc>
                <a:spcPct val="100000"/>
              </a:lnSpc>
              <a:spcBef>
                <a:spcPts val="0"/>
              </a:spcBef>
              <a:spcAft>
                <a:spcPts val="1200"/>
              </a:spcAft>
              <a:buClr>
                <a:schemeClr val="dk1"/>
              </a:buClr>
              <a:buSzPts val="1900"/>
              <a:buFont typeface="+mj-lt"/>
              <a:buAutoNum type="arabicPeriod"/>
            </a:pPr>
            <a:r>
              <a:rPr lang="en-US" sz="3200" dirty="0">
                <a:solidFill>
                  <a:schemeClr val="dk1"/>
                </a:solidFill>
                <a:latin typeface="Calibri"/>
                <a:ea typeface="Calibri"/>
                <a:cs typeface="Calibri"/>
                <a:sym typeface="Calibri"/>
              </a:rPr>
              <a:t>False</a:t>
            </a:r>
          </a:p>
          <a:p>
            <a:pPr marL="565150" lvl="0" indent="0" algn="l" rtl="0">
              <a:lnSpc>
                <a:spcPct val="100000"/>
              </a:lnSpc>
              <a:spcBef>
                <a:spcPts val="0"/>
              </a:spcBef>
              <a:spcAft>
                <a:spcPts val="1200"/>
              </a:spcAft>
              <a:buClr>
                <a:schemeClr val="dk1"/>
              </a:buClr>
              <a:buSzPts val="1900"/>
              <a:buNone/>
            </a:pPr>
            <a:r>
              <a:rPr lang="en-US" sz="3200" dirty="0">
                <a:solidFill>
                  <a:schemeClr val="dk1"/>
                </a:solidFill>
                <a:latin typeface="Calibri"/>
                <a:ea typeface="Calibri"/>
                <a:cs typeface="Calibri"/>
                <a:sym typeface="Calibri"/>
              </a:rPr>
              <a:t>Be ready to explain your answer!</a:t>
            </a:r>
            <a:endParaRPr sz="3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91063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Google Shape;280;g2ec74927de7_0_124">
            <a:extLst>
              <a:ext uri="{FF2B5EF4-FFF2-40B4-BE49-F238E27FC236}">
                <a16:creationId xmlns:a16="http://schemas.microsoft.com/office/drawing/2014/main" id="{638A9FED-2848-D1A9-9DE5-A59B2346FDA3}"/>
              </a:ext>
            </a:extLst>
          </p:cNvPr>
          <p:cNvSpPr/>
          <p:nvPr/>
        </p:nvSpPr>
        <p:spPr>
          <a:xfrm>
            <a:off x="0" y="439819"/>
            <a:ext cx="12191999" cy="648300"/>
          </a:xfrm>
          <a:prstGeom prst="roundRect">
            <a:avLst>
              <a:gd name="adj" fmla="val 16667"/>
            </a:avLst>
          </a:prstGeom>
          <a:solidFill>
            <a:srgbClr val="A3E0F4"/>
          </a:solidFill>
          <a:ln w="9525" cap="flat" cmpd="sng">
            <a:solidFill>
              <a:srgbClr val="A3E0F4"/>
            </a:solidFill>
            <a:prstDash val="solid"/>
            <a:round/>
            <a:headEnd type="none" w="sm" len="sm"/>
            <a:tailEnd type="none" w="sm" len="sm"/>
          </a:ln>
          <a:effectLst>
            <a:outerShdw algn="bl" rotWithShape="0">
              <a:srgbClr val="A3E0F4">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3200" dirty="0">
                <a:latin typeface="Calibri" panose="020F0502020204030204" pitchFamily="34" charset="0"/>
                <a:cs typeface="Calibri" panose="020F0502020204030204" pitchFamily="34" charset="0"/>
              </a:rPr>
              <a:t>Let’s Check Your Mental Health Knowledge!</a:t>
            </a:r>
            <a:endParaRPr sz="3200" dirty="0">
              <a:latin typeface="Calibri" panose="020F0502020204030204" pitchFamily="34" charset="0"/>
              <a:cs typeface="Calibri" panose="020F0502020204030204" pitchFamily="34" charset="0"/>
            </a:endParaRPr>
          </a:p>
        </p:txBody>
      </p:sp>
      <p:sp>
        <p:nvSpPr>
          <p:cNvPr id="9" name="Google Shape;521;g2ef45ee658b_0_132">
            <a:extLst>
              <a:ext uri="{FF2B5EF4-FFF2-40B4-BE49-F238E27FC236}">
                <a16:creationId xmlns:a16="http://schemas.microsoft.com/office/drawing/2014/main" id="{449BFFA7-B90D-761E-D462-7DBC251A8488}"/>
              </a:ext>
            </a:extLst>
          </p:cNvPr>
          <p:cNvSpPr txBox="1">
            <a:spLocks noGrp="1"/>
          </p:cNvSpPr>
          <p:nvPr>
            <p:ph idx="1"/>
          </p:nvPr>
        </p:nvSpPr>
        <p:spPr>
          <a:xfrm>
            <a:off x="210669" y="1556682"/>
            <a:ext cx="10515600" cy="4351338"/>
          </a:xfrm>
          <a:prstGeom prst="rect">
            <a:avLst/>
          </a:prstGeom>
          <a:noFill/>
          <a:ln>
            <a:noFill/>
          </a:ln>
        </p:spPr>
        <p:txBody>
          <a:bodyPr spcFirstLastPara="1" wrap="square" lIns="91425" tIns="45700" rIns="91425" bIns="45700" anchor="t" anchorCtr="0">
            <a:noAutofit/>
          </a:bodyPr>
          <a:lstStyle/>
          <a:p>
            <a:pPr marL="107950" indent="0">
              <a:spcBef>
                <a:spcPts val="0"/>
              </a:spcBef>
              <a:spcAft>
                <a:spcPts val="1200"/>
              </a:spcAft>
              <a:buClr>
                <a:schemeClr val="dk1"/>
              </a:buClr>
              <a:buSzPts val="1900"/>
              <a:buNone/>
            </a:pPr>
            <a:r>
              <a:rPr lang="en-US" sz="3200" b="1" dirty="0">
                <a:solidFill>
                  <a:schemeClr val="dk1"/>
                </a:solidFill>
                <a:latin typeface="Calibri"/>
                <a:ea typeface="Calibri"/>
                <a:cs typeface="Calibri"/>
                <a:sym typeface="Calibri"/>
              </a:rPr>
              <a:t>Finish this statement:</a:t>
            </a:r>
            <a:br>
              <a:rPr lang="en-US" sz="3200" b="1" dirty="0">
                <a:solidFill>
                  <a:schemeClr val="dk1"/>
                </a:solidFill>
                <a:latin typeface="Calibri"/>
                <a:ea typeface="Calibri"/>
                <a:cs typeface="Calibri"/>
                <a:sym typeface="Calibri"/>
              </a:rPr>
            </a:br>
            <a:r>
              <a:rPr lang="en-US" sz="3200" b="1" dirty="0">
                <a:solidFill>
                  <a:schemeClr val="dk1"/>
                </a:solidFill>
                <a:latin typeface="Calibri"/>
                <a:ea typeface="Calibri"/>
                <a:cs typeface="Calibri"/>
                <a:sym typeface="Calibri"/>
              </a:rPr>
              <a:t>Stigma and discrimination are related because…</a:t>
            </a:r>
            <a:endParaRPr sz="3200" b="1" dirty="0">
              <a:solidFill>
                <a:schemeClr val="dk1"/>
              </a:solidFill>
              <a:latin typeface="Calibri"/>
              <a:ea typeface="Calibri"/>
              <a:cs typeface="Calibri"/>
              <a:sym typeface="Calibri"/>
            </a:endParaRPr>
          </a:p>
          <a:p>
            <a:pPr marL="1079500" lvl="0" indent="-514350" algn="l" rtl="0">
              <a:lnSpc>
                <a:spcPct val="100000"/>
              </a:lnSpc>
              <a:spcBef>
                <a:spcPts val="0"/>
              </a:spcBef>
              <a:spcAft>
                <a:spcPts val="1200"/>
              </a:spcAft>
              <a:buClr>
                <a:schemeClr val="dk1"/>
              </a:buClr>
              <a:buSzPts val="1900"/>
              <a:buFont typeface="+mj-lt"/>
              <a:buAutoNum type="arabicPeriod"/>
            </a:pPr>
            <a:r>
              <a:rPr lang="en-US" sz="3200" dirty="0">
                <a:solidFill>
                  <a:schemeClr val="dk1"/>
                </a:solidFill>
                <a:latin typeface="Calibri"/>
                <a:ea typeface="Calibri"/>
                <a:cs typeface="Calibri"/>
                <a:sym typeface="Calibri"/>
              </a:rPr>
              <a:t>When stigma goes down, discrimination goes up</a:t>
            </a:r>
          </a:p>
          <a:p>
            <a:pPr marL="1079500" lvl="0" indent="-514350" algn="l" rtl="0">
              <a:lnSpc>
                <a:spcPct val="100000"/>
              </a:lnSpc>
              <a:spcBef>
                <a:spcPts val="0"/>
              </a:spcBef>
              <a:spcAft>
                <a:spcPts val="1200"/>
              </a:spcAft>
              <a:buClr>
                <a:schemeClr val="dk1"/>
              </a:buClr>
              <a:buSzPts val="1900"/>
              <a:buFont typeface="+mj-lt"/>
              <a:buAutoNum type="arabicPeriod"/>
            </a:pPr>
            <a:r>
              <a:rPr lang="en-US" sz="3200" dirty="0">
                <a:solidFill>
                  <a:schemeClr val="dk1"/>
                </a:solidFill>
                <a:latin typeface="Calibri"/>
                <a:ea typeface="Calibri"/>
                <a:cs typeface="Calibri"/>
                <a:sym typeface="Calibri"/>
              </a:rPr>
              <a:t>Stigma can lead to discrimination, which impacts how people interpret mental health and symptoms of mental illness and how people view getting help.</a:t>
            </a:r>
          </a:p>
          <a:p>
            <a:pPr marL="1079500" lvl="0" indent="-514350" algn="l" rtl="0">
              <a:lnSpc>
                <a:spcPct val="100000"/>
              </a:lnSpc>
              <a:spcBef>
                <a:spcPts val="0"/>
              </a:spcBef>
              <a:spcAft>
                <a:spcPts val="1200"/>
              </a:spcAft>
              <a:buClr>
                <a:schemeClr val="dk1"/>
              </a:buClr>
              <a:buSzPts val="1900"/>
              <a:buFont typeface="+mj-lt"/>
              <a:buAutoNum type="arabicPeriod"/>
            </a:pPr>
            <a:r>
              <a:rPr lang="en-US" sz="3200" dirty="0">
                <a:solidFill>
                  <a:schemeClr val="dk1"/>
                </a:solidFill>
                <a:latin typeface="Calibri"/>
                <a:ea typeface="Calibri"/>
                <a:cs typeface="Calibri"/>
                <a:sym typeface="Calibri"/>
              </a:rPr>
              <a:t>Neither - stigma and discrimination are not related</a:t>
            </a:r>
          </a:p>
        </p:txBody>
      </p:sp>
    </p:spTree>
    <p:extLst>
      <p:ext uri="{BB962C8B-B14F-4D97-AF65-F5344CB8AC3E}">
        <p14:creationId xmlns:p14="http://schemas.microsoft.com/office/powerpoint/2010/main" val="2939378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287;g2ec74927de7_0_184">
            <a:extLst>
              <a:ext uri="{FF2B5EF4-FFF2-40B4-BE49-F238E27FC236}">
                <a16:creationId xmlns:a16="http://schemas.microsoft.com/office/drawing/2014/main" id="{B07AC0C0-9197-EA1B-95DB-793C20A1B883}"/>
              </a:ext>
            </a:extLst>
          </p:cNvPr>
          <p:cNvSpPr/>
          <p:nvPr/>
        </p:nvSpPr>
        <p:spPr>
          <a:xfrm>
            <a:off x="0" y="2832482"/>
            <a:ext cx="12192000" cy="841194"/>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200" dirty="0">
                <a:solidFill>
                  <a:schemeClr val="bg1"/>
                </a:solidFill>
                <a:latin typeface="Calibri" panose="020F0502020204030204" pitchFamily="34" charset="0"/>
                <a:cs typeface="Calibri" panose="020F0502020204030204" pitchFamily="34" charset="0"/>
              </a:rPr>
              <a:t>How can Positive Mental Health be Maintained?</a:t>
            </a:r>
            <a:endParaRPr sz="3200" dirty="0">
              <a:solidFill>
                <a:schemeClr val="bg1"/>
              </a:solidFill>
              <a:latin typeface="Calibri" panose="020F0502020204030204" pitchFamily="34" charset="0"/>
              <a:cs typeface="Calibri" panose="020F0502020204030204" pitchFamily="34" charset="0"/>
            </a:endParaRPr>
          </a:p>
        </p:txBody>
      </p:sp>
      <p:sp>
        <p:nvSpPr>
          <p:cNvPr id="6" name="Google Shape;289;g2ec74927de7_0_184">
            <a:extLst>
              <a:ext uri="{FF2B5EF4-FFF2-40B4-BE49-F238E27FC236}">
                <a16:creationId xmlns:a16="http://schemas.microsoft.com/office/drawing/2014/main" id="{76603A80-1740-2067-4AAD-567890320164}"/>
              </a:ext>
            </a:extLst>
          </p:cNvPr>
          <p:cNvSpPr/>
          <p:nvPr/>
        </p:nvSpPr>
        <p:spPr>
          <a:xfrm>
            <a:off x="3342983" y="1299107"/>
            <a:ext cx="5065551" cy="897245"/>
          </a:xfrm>
          <a:prstGeom prst="roundRect">
            <a:avLst>
              <a:gd name="adj" fmla="val 16667"/>
            </a:avLst>
          </a:prstGeom>
          <a:solidFill>
            <a:srgbClr val="11AEE1"/>
          </a:solidFill>
          <a:ln w="9525" cap="flat" cmpd="sng">
            <a:solidFill>
              <a:srgbClr val="11AEE1"/>
            </a:solidFill>
            <a:prstDash val="solid"/>
            <a:round/>
            <a:headEnd type="none" w="sm" len="sm"/>
            <a:tailEnd type="none" w="sm" len="sm"/>
          </a:ln>
          <a:effectLst>
            <a:outerShdw algn="bl" rotWithShape="0">
              <a:srgbClr val="A3E0F4">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Clr>
                <a:schemeClr val="dk1"/>
              </a:buClr>
              <a:buSzPts val="2700"/>
              <a:buFont typeface="Arial"/>
              <a:buNone/>
            </a:pPr>
            <a:r>
              <a:rPr lang="en" sz="3600" b="1" dirty="0">
                <a:solidFill>
                  <a:schemeClr val="lt1"/>
                </a:solidFill>
                <a:latin typeface="Calibri"/>
                <a:ea typeface="Calibri"/>
                <a:cs typeface="Calibri"/>
                <a:sym typeface="Calibri"/>
              </a:rPr>
              <a:t>Topic E:</a:t>
            </a:r>
            <a:endParaRPr sz="1600" dirty="0">
              <a:solidFill>
                <a:schemeClr val="lt1"/>
              </a:solidFill>
              <a:latin typeface="Calibri" panose="020F0502020204030204" pitchFamily="34" charset="0"/>
            </a:endParaRPr>
          </a:p>
        </p:txBody>
      </p:sp>
      <p:sp>
        <p:nvSpPr>
          <p:cNvPr id="7" name="TextBox 6">
            <a:extLst>
              <a:ext uri="{FF2B5EF4-FFF2-40B4-BE49-F238E27FC236}">
                <a16:creationId xmlns:a16="http://schemas.microsoft.com/office/drawing/2014/main" id="{8B09F6F9-F52A-6D1E-E947-9F07A4E8BE24}"/>
              </a:ext>
            </a:extLst>
          </p:cNvPr>
          <p:cNvSpPr txBox="1"/>
          <p:nvPr/>
        </p:nvSpPr>
        <p:spPr>
          <a:xfrm>
            <a:off x="3704234" y="4309806"/>
            <a:ext cx="4343048" cy="461665"/>
          </a:xfrm>
          <a:prstGeom prst="rect">
            <a:avLst/>
          </a:prstGeom>
          <a:noFill/>
        </p:spPr>
        <p:txBody>
          <a:bodyPr wrap="none" rtlCol="0">
            <a:spAutoFit/>
          </a:bodyPr>
          <a:lstStyle/>
          <a:p>
            <a:r>
              <a:rPr lang="en-US" sz="2400" dirty="0">
                <a:latin typeface="Calibri" panose="020F0502020204030204" pitchFamily="34" charset="0"/>
                <a:cs typeface="Calibri" panose="020F0502020204030204" pitchFamily="34" charset="0"/>
              </a:rPr>
              <a:t>[</a:t>
            </a:r>
            <a:r>
              <a:rPr lang="en-US" sz="2400" dirty="0">
                <a:highlight>
                  <a:srgbClr val="FFFF00"/>
                </a:highlight>
                <a:latin typeface="Calibri" panose="020F0502020204030204" pitchFamily="34" charset="0"/>
                <a:cs typeface="Calibri" panose="020F0502020204030204" pitchFamily="34" charset="0"/>
              </a:rPr>
              <a:t>Insert teacher / facilitator name</a:t>
            </a:r>
            <a:r>
              <a:rPr lang="en-US" sz="2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119271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Google Shape;280;g2ec74927de7_0_124">
            <a:extLst>
              <a:ext uri="{FF2B5EF4-FFF2-40B4-BE49-F238E27FC236}">
                <a16:creationId xmlns:a16="http://schemas.microsoft.com/office/drawing/2014/main" id="{638A9FED-2848-D1A9-9DE5-A59B2346FDA3}"/>
              </a:ext>
            </a:extLst>
          </p:cNvPr>
          <p:cNvSpPr/>
          <p:nvPr/>
        </p:nvSpPr>
        <p:spPr>
          <a:xfrm>
            <a:off x="0" y="439819"/>
            <a:ext cx="12191999" cy="648300"/>
          </a:xfrm>
          <a:prstGeom prst="roundRect">
            <a:avLst>
              <a:gd name="adj" fmla="val 16667"/>
            </a:avLst>
          </a:prstGeom>
          <a:solidFill>
            <a:srgbClr val="A3E0F4"/>
          </a:solidFill>
          <a:ln w="9525" cap="flat" cmpd="sng">
            <a:solidFill>
              <a:srgbClr val="A3E0F4"/>
            </a:solidFill>
            <a:prstDash val="solid"/>
            <a:round/>
            <a:headEnd type="none" w="sm" len="sm"/>
            <a:tailEnd type="none" w="sm" len="sm"/>
          </a:ln>
          <a:effectLst>
            <a:outerShdw algn="bl" rotWithShape="0">
              <a:srgbClr val="A3E0F4">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3200" dirty="0">
                <a:latin typeface="Calibri" panose="020F0502020204030204" pitchFamily="34" charset="0"/>
                <a:cs typeface="Calibri" panose="020F0502020204030204" pitchFamily="34" charset="0"/>
              </a:rPr>
              <a:t>Let’s Check Your Mental Health Knowledge!</a:t>
            </a:r>
            <a:endParaRPr sz="3200" dirty="0">
              <a:latin typeface="Calibri" panose="020F0502020204030204" pitchFamily="34" charset="0"/>
              <a:cs typeface="Calibri" panose="020F0502020204030204" pitchFamily="34" charset="0"/>
            </a:endParaRPr>
          </a:p>
        </p:txBody>
      </p:sp>
      <p:sp>
        <p:nvSpPr>
          <p:cNvPr id="9" name="Google Shape;521;g2ef45ee658b_0_132">
            <a:extLst>
              <a:ext uri="{FF2B5EF4-FFF2-40B4-BE49-F238E27FC236}">
                <a16:creationId xmlns:a16="http://schemas.microsoft.com/office/drawing/2014/main" id="{449BFFA7-B90D-761E-D462-7DBC251A8488}"/>
              </a:ext>
            </a:extLst>
          </p:cNvPr>
          <p:cNvSpPr txBox="1">
            <a:spLocks noGrp="1"/>
          </p:cNvSpPr>
          <p:nvPr>
            <p:ph idx="1"/>
          </p:nvPr>
        </p:nvSpPr>
        <p:spPr>
          <a:xfrm>
            <a:off x="210669" y="1556682"/>
            <a:ext cx="10515600" cy="4351338"/>
          </a:xfrm>
          <a:prstGeom prst="rect">
            <a:avLst/>
          </a:prstGeom>
          <a:noFill/>
          <a:ln>
            <a:noFill/>
          </a:ln>
        </p:spPr>
        <p:txBody>
          <a:bodyPr spcFirstLastPara="1" wrap="square" lIns="91425" tIns="45700" rIns="91425" bIns="45700" anchor="t" anchorCtr="0">
            <a:noAutofit/>
          </a:bodyPr>
          <a:lstStyle/>
          <a:p>
            <a:pPr marL="107950" indent="0">
              <a:spcBef>
                <a:spcPts val="0"/>
              </a:spcBef>
              <a:spcAft>
                <a:spcPts val="1200"/>
              </a:spcAft>
              <a:buClr>
                <a:schemeClr val="dk1"/>
              </a:buClr>
              <a:buSzPts val="1900"/>
              <a:buNone/>
            </a:pPr>
            <a:r>
              <a:rPr lang="en-US" sz="3200" b="1" dirty="0">
                <a:solidFill>
                  <a:schemeClr val="dk1"/>
                </a:solidFill>
                <a:latin typeface="Calibri"/>
                <a:ea typeface="Calibri"/>
                <a:cs typeface="Calibri"/>
                <a:sym typeface="Calibri"/>
              </a:rPr>
              <a:t>Which is the correct Crisis Help number (like 911 but for mental health emergencies)?</a:t>
            </a:r>
            <a:endParaRPr sz="3200" b="1" dirty="0">
              <a:solidFill>
                <a:schemeClr val="dk1"/>
              </a:solidFill>
              <a:latin typeface="Calibri"/>
              <a:ea typeface="Calibri"/>
              <a:cs typeface="Calibri"/>
              <a:sym typeface="Calibri"/>
            </a:endParaRPr>
          </a:p>
          <a:p>
            <a:pPr marL="1079500" lvl="0" indent="-514350" algn="l" rtl="0">
              <a:lnSpc>
                <a:spcPct val="100000"/>
              </a:lnSpc>
              <a:spcBef>
                <a:spcPts val="0"/>
              </a:spcBef>
              <a:spcAft>
                <a:spcPts val="1200"/>
              </a:spcAft>
              <a:buClr>
                <a:schemeClr val="dk1"/>
              </a:buClr>
              <a:buSzPts val="1900"/>
              <a:buFont typeface="+mj-lt"/>
              <a:buAutoNum type="arabicPeriod"/>
            </a:pPr>
            <a:r>
              <a:rPr lang="en-US" sz="3200" dirty="0">
                <a:solidFill>
                  <a:schemeClr val="dk1"/>
                </a:solidFill>
                <a:latin typeface="Calibri"/>
                <a:ea typeface="Calibri"/>
                <a:cs typeface="Calibri"/>
                <a:sym typeface="Calibri"/>
              </a:rPr>
              <a:t>111</a:t>
            </a:r>
          </a:p>
          <a:p>
            <a:pPr marL="1079500" lvl="0" indent="-514350" algn="l" rtl="0">
              <a:lnSpc>
                <a:spcPct val="100000"/>
              </a:lnSpc>
              <a:spcBef>
                <a:spcPts val="0"/>
              </a:spcBef>
              <a:spcAft>
                <a:spcPts val="1200"/>
              </a:spcAft>
              <a:buClr>
                <a:schemeClr val="dk1"/>
              </a:buClr>
              <a:buSzPts val="1900"/>
              <a:buFont typeface="+mj-lt"/>
              <a:buAutoNum type="arabicPeriod"/>
            </a:pPr>
            <a:r>
              <a:rPr lang="en-US" sz="3200" dirty="0">
                <a:solidFill>
                  <a:schemeClr val="dk1"/>
                </a:solidFill>
                <a:latin typeface="Calibri"/>
                <a:ea typeface="Calibri"/>
                <a:cs typeface="Calibri"/>
                <a:sym typeface="Calibri"/>
              </a:rPr>
              <a:t>988</a:t>
            </a:r>
          </a:p>
          <a:p>
            <a:pPr marL="1079500" lvl="0" indent="-514350" algn="l" rtl="0">
              <a:lnSpc>
                <a:spcPct val="100000"/>
              </a:lnSpc>
              <a:spcBef>
                <a:spcPts val="0"/>
              </a:spcBef>
              <a:spcAft>
                <a:spcPts val="1200"/>
              </a:spcAft>
              <a:buClr>
                <a:schemeClr val="dk1"/>
              </a:buClr>
              <a:buSzPts val="1900"/>
              <a:buFont typeface="+mj-lt"/>
              <a:buAutoNum type="arabicPeriod"/>
            </a:pPr>
            <a:r>
              <a:rPr lang="en-US" sz="3200" dirty="0">
                <a:solidFill>
                  <a:schemeClr val="dk1"/>
                </a:solidFill>
                <a:latin typeface="Calibri"/>
                <a:ea typeface="Calibri"/>
                <a:cs typeface="Calibri"/>
                <a:sym typeface="Calibri"/>
              </a:rPr>
              <a:t>188</a:t>
            </a:r>
          </a:p>
        </p:txBody>
      </p:sp>
    </p:spTree>
    <p:extLst>
      <p:ext uri="{BB962C8B-B14F-4D97-AF65-F5344CB8AC3E}">
        <p14:creationId xmlns:p14="http://schemas.microsoft.com/office/powerpoint/2010/main" val="27961693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Google Shape;280;g2ec74927de7_0_124">
            <a:extLst>
              <a:ext uri="{FF2B5EF4-FFF2-40B4-BE49-F238E27FC236}">
                <a16:creationId xmlns:a16="http://schemas.microsoft.com/office/drawing/2014/main" id="{638A9FED-2848-D1A9-9DE5-A59B2346FDA3}"/>
              </a:ext>
            </a:extLst>
          </p:cNvPr>
          <p:cNvSpPr/>
          <p:nvPr/>
        </p:nvSpPr>
        <p:spPr>
          <a:xfrm>
            <a:off x="0" y="439819"/>
            <a:ext cx="12191999" cy="648300"/>
          </a:xfrm>
          <a:prstGeom prst="roundRect">
            <a:avLst>
              <a:gd name="adj" fmla="val 16667"/>
            </a:avLst>
          </a:prstGeom>
          <a:solidFill>
            <a:srgbClr val="A3E0F4"/>
          </a:solidFill>
          <a:ln w="9525" cap="flat" cmpd="sng">
            <a:solidFill>
              <a:srgbClr val="A3E0F4"/>
            </a:solidFill>
            <a:prstDash val="solid"/>
            <a:round/>
            <a:headEnd type="none" w="sm" len="sm"/>
            <a:tailEnd type="none" w="sm" len="sm"/>
          </a:ln>
          <a:effectLst>
            <a:outerShdw algn="bl" rotWithShape="0">
              <a:srgbClr val="A3E0F4">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3200" dirty="0">
                <a:latin typeface="Calibri" panose="020F0502020204030204" pitchFamily="34" charset="0"/>
                <a:cs typeface="Calibri" panose="020F0502020204030204" pitchFamily="34" charset="0"/>
              </a:rPr>
              <a:t>Let’s Check Your Mental Health Knowledge!</a:t>
            </a:r>
            <a:endParaRPr sz="3200" dirty="0">
              <a:latin typeface="Calibri" panose="020F0502020204030204" pitchFamily="34" charset="0"/>
              <a:cs typeface="Calibri" panose="020F0502020204030204" pitchFamily="34" charset="0"/>
            </a:endParaRPr>
          </a:p>
        </p:txBody>
      </p:sp>
      <p:sp>
        <p:nvSpPr>
          <p:cNvPr id="9" name="Google Shape;521;g2ef45ee658b_0_132">
            <a:extLst>
              <a:ext uri="{FF2B5EF4-FFF2-40B4-BE49-F238E27FC236}">
                <a16:creationId xmlns:a16="http://schemas.microsoft.com/office/drawing/2014/main" id="{449BFFA7-B90D-761E-D462-7DBC251A8488}"/>
              </a:ext>
            </a:extLst>
          </p:cNvPr>
          <p:cNvSpPr txBox="1">
            <a:spLocks noGrp="1"/>
          </p:cNvSpPr>
          <p:nvPr>
            <p:ph idx="1"/>
          </p:nvPr>
        </p:nvSpPr>
        <p:spPr>
          <a:xfrm>
            <a:off x="210669" y="1556682"/>
            <a:ext cx="10515600" cy="4351338"/>
          </a:xfrm>
          <a:prstGeom prst="rect">
            <a:avLst/>
          </a:prstGeom>
          <a:noFill/>
          <a:ln>
            <a:noFill/>
          </a:ln>
        </p:spPr>
        <p:txBody>
          <a:bodyPr spcFirstLastPara="1" wrap="square" lIns="91425" tIns="45700" rIns="91425" bIns="45700" anchor="t" anchorCtr="0">
            <a:noAutofit/>
          </a:bodyPr>
          <a:lstStyle/>
          <a:p>
            <a:pPr marL="107950" indent="0">
              <a:spcBef>
                <a:spcPts val="0"/>
              </a:spcBef>
              <a:spcAft>
                <a:spcPts val="1200"/>
              </a:spcAft>
              <a:buClr>
                <a:schemeClr val="dk1"/>
              </a:buClr>
              <a:buSzPts val="1900"/>
              <a:buNone/>
            </a:pPr>
            <a:r>
              <a:rPr lang="en-US" sz="3200" b="1" dirty="0">
                <a:solidFill>
                  <a:schemeClr val="dk1"/>
                </a:solidFill>
                <a:latin typeface="Calibri"/>
                <a:ea typeface="Calibri"/>
                <a:cs typeface="Calibri"/>
                <a:sym typeface="Calibri"/>
              </a:rPr>
              <a:t>Which is true about consent?</a:t>
            </a:r>
            <a:endParaRPr sz="3200" b="1" dirty="0">
              <a:solidFill>
                <a:schemeClr val="dk1"/>
              </a:solidFill>
              <a:latin typeface="Calibri"/>
              <a:ea typeface="Calibri"/>
              <a:cs typeface="Calibri"/>
              <a:sym typeface="Calibri"/>
            </a:endParaRPr>
          </a:p>
          <a:p>
            <a:pPr marL="1079500" lvl="0" indent="-514350" algn="l" rtl="0">
              <a:lnSpc>
                <a:spcPct val="100000"/>
              </a:lnSpc>
              <a:spcBef>
                <a:spcPts val="0"/>
              </a:spcBef>
              <a:spcAft>
                <a:spcPts val="1200"/>
              </a:spcAft>
              <a:buClr>
                <a:schemeClr val="dk1"/>
              </a:buClr>
              <a:buSzPts val="1900"/>
              <a:buFont typeface="+mj-lt"/>
              <a:buAutoNum type="arabicPeriod"/>
            </a:pPr>
            <a:r>
              <a:rPr lang="en-US" sz="3200" dirty="0">
                <a:solidFill>
                  <a:schemeClr val="dk1"/>
                </a:solidFill>
                <a:latin typeface="Calibri"/>
                <a:ea typeface="Calibri"/>
                <a:cs typeface="Calibri"/>
                <a:sym typeface="Calibri"/>
              </a:rPr>
              <a:t>People give and have consent when everyone involved in a situation have the freedom to decide whether they are interested in what is going on.</a:t>
            </a:r>
          </a:p>
          <a:p>
            <a:pPr marL="1079500" lvl="0" indent="-514350" algn="l" rtl="0">
              <a:lnSpc>
                <a:spcPct val="100000"/>
              </a:lnSpc>
              <a:spcBef>
                <a:spcPts val="0"/>
              </a:spcBef>
              <a:spcAft>
                <a:spcPts val="1200"/>
              </a:spcAft>
              <a:buClr>
                <a:schemeClr val="dk1"/>
              </a:buClr>
              <a:buSzPts val="1900"/>
              <a:buFont typeface="+mj-lt"/>
              <a:buAutoNum type="arabicPeriod"/>
            </a:pPr>
            <a:r>
              <a:rPr lang="en-US" sz="3200" dirty="0">
                <a:solidFill>
                  <a:schemeClr val="dk1"/>
                </a:solidFill>
                <a:latin typeface="Calibri"/>
                <a:ea typeface="Calibri"/>
                <a:cs typeface="Calibri"/>
                <a:sym typeface="Calibri"/>
              </a:rPr>
              <a:t>Consent is not important in healthy relationships. It is important to have one person in control of everything.</a:t>
            </a:r>
          </a:p>
          <a:p>
            <a:pPr marL="1079500" lvl="0" indent="-514350" algn="l" rtl="0">
              <a:lnSpc>
                <a:spcPct val="100000"/>
              </a:lnSpc>
              <a:spcBef>
                <a:spcPts val="0"/>
              </a:spcBef>
              <a:spcAft>
                <a:spcPts val="1200"/>
              </a:spcAft>
              <a:buClr>
                <a:schemeClr val="dk1"/>
              </a:buClr>
              <a:buSzPts val="1900"/>
              <a:buFont typeface="+mj-lt"/>
              <a:buAutoNum type="arabicPeriod"/>
            </a:pPr>
            <a:r>
              <a:rPr lang="en-US" sz="3200" dirty="0">
                <a:solidFill>
                  <a:schemeClr val="dk1"/>
                </a:solidFill>
                <a:latin typeface="Calibri"/>
                <a:ea typeface="Calibri"/>
                <a:cs typeface="Calibri"/>
                <a:sym typeface="Calibri"/>
              </a:rPr>
              <a:t>Consent is only about physical touching.</a:t>
            </a:r>
          </a:p>
        </p:txBody>
      </p:sp>
    </p:spTree>
    <p:extLst>
      <p:ext uri="{BB962C8B-B14F-4D97-AF65-F5344CB8AC3E}">
        <p14:creationId xmlns:p14="http://schemas.microsoft.com/office/powerpoint/2010/main" val="25314294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Google Shape;280;g2ec74927de7_0_124">
            <a:extLst>
              <a:ext uri="{FF2B5EF4-FFF2-40B4-BE49-F238E27FC236}">
                <a16:creationId xmlns:a16="http://schemas.microsoft.com/office/drawing/2014/main" id="{638A9FED-2848-D1A9-9DE5-A59B2346FDA3}"/>
              </a:ext>
            </a:extLst>
          </p:cNvPr>
          <p:cNvSpPr/>
          <p:nvPr/>
        </p:nvSpPr>
        <p:spPr>
          <a:xfrm>
            <a:off x="0" y="439819"/>
            <a:ext cx="12191999" cy="648300"/>
          </a:xfrm>
          <a:prstGeom prst="roundRect">
            <a:avLst>
              <a:gd name="adj" fmla="val 16667"/>
            </a:avLst>
          </a:prstGeom>
          <a:solidFill>
            <a:srgbClr val="A3E0F4"/>
          </a:solidFill>
          <a:ln w="9525" cap="flat" cmpd="sng">
            <a:solidFill>
              <a:srgbClr val="A3E0F4"/>
            </a:solidFill>
            <a:prstDash val="solid"/>
            <a:round/>
            <a:headEnd type="none" w="sm" len="sm"/>
            <a:tailEnd type="none" w="sm" len="sm"/>
          </a:ln>
          <a:effectLst>
            <a:outerShdw algn="bl" rotWithShape="0">
              <a:srgbClr val="A3E0F4">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3200" dirty="0">
                <a:latin typeface="Calibri" panose="020F0502020204030204" pitchFamily="34" charset="0"/>
                <a:cs typeface="Calibri" panose="020F0502020204030204" pitchFamily="34" charset="0"/>
              </a:rPr>
              <a:t>Let’s Check Your Mental Health Knowledge!</a:t>
            </a:r>
            <a:endParaRPr sz="3200" dirty="0">
              <a:latin typeface="Calibri" panose="020F0502020204030204" pitchFamily="34" charset="0"/>
              <a:cs typeface="Calibri" panose="020F0502020204030204" pitchFamily="34" charset="0"/>
            </a:endParaRPr>
          </a:p>
        </p:txBody>
      </p:sp>
      <p:sp>
        <p:nvSpPr>
          <p:cNvPr id="9" name="Google Shape;521;g2ef45ee658b_0_132">
            <a:extLst>
              <a:ext uri="{FF2B5EF4-FFF2-40B4-BE49-F238E27FC236}">
                <a16:creationId xmlns:a16="http://schemas.microsoft.com/office/drawing/2014/main" id="{449BFFA7-B90D-761E-D462-7DBC251A8488}"/>
              </a:ext>
            </a:extLst>
          </p:cNvPr>
          <p:cNvSpPr txBox="1">
            <a:spLocks noGrp="1"/>
          </p:cNvSpPr>
          <p:nvPr>
            <p:ph idx="1"/>
          </p:nvPr>
        </p:nvSpPr>
        <p:spPr>
          <a:xfrm>
            <a:off x="210669" y="1556682"/>
            <a:ext cx="10515600" cy="4351338"/>
          </a:xfrm>
          <a:prstGeom prst="rect">
            <a:avLst/>
          </a:prstGeom>
          <a:noFill/>
          <a:ln>
            <a:noFill/>
          </a:ln>
        </p:spPr>
        <p:txBody>
          <a:bodyPr spcFirstLastPara="1" wrap="square" lIns="91425" tIns="45700" rIns="91425" bIns="45700" anchor="t" anchorCtr="0">
            <a:noAutofit/>
          </a:bodyPr>
          <a:lstStyle/>
          <a:p>
            <a:pPr marL="107950" indent="0">
              <a:spcBef>
                <a:spcPts val="0"/>
              </a:spcBef>
              <a:spcAft>
                <a:spcPts val="1200"/>
              </a:spcAft>
              <a:buClr>
                <a:schemeClr val="dk1"/>
              </a:buClr>
              <a:buSzPts val="1900"/>
              <a:buNone/>
            </a:pPr>
            <a:r>
              <a:rPr lang="en-US" sz="3200" b="1" dirty="0">
                <a:solidFill>
                  <a:schemeClr val="dk1"/>
                </a:solidFill>
                <a:latin typeface="Calibri"/>
                <a:ea typeface="Calibri"/>
                <a:cs typeface="Calibri"/>
                <a:sym typeface="Calibri"/>
              </a:rPr>
              <a:t>Your relationships with your family shape the way your brain recognizes and understands relationships with others.</a:t>
            </a:r>
            <a:endParaRPr sz="3200" b="1" dirty="0">
              <a:solidFill>
                <a:schemeClr val="dk1"/>
              </a:solidFill>
              <a:latin typeface="Calibri"/>
              <a:ea typeface="Calibri"/>
              <a:cs typeface="Calibri"/>
              <a:sym typeface="Calibri"/>
            </a:endParaRPr>
          </a:p>
          <a:p>
            <a:pPr marL="1079500" lvl="0" indent="-514350" algn="l" rtl="0">
              <a:lnSpc>
                <a:spcPct val="100000"/>
              </a:lnSpc>
              <a:spcBef>
                <a:spcPts val="0"/>
              </a:spcBef>
              <a:spcAft>
                <a:spcPts val="1200"/>
              </a:spcAft>
              <a:buClr>
                <a:schemeClr val="dk1"/>
              </a:buClr>
              <a:buSzPts val="1900"/>
              <a:buFont typeface="+mj-lt"/>
              <a:buAutoNum type="arabicPeriod"/>
            </a:pPr>
            <a:r>
              <a:rPr lang="en-US" sz="3200" dirty="0">
                <a:solidFill>
                  <a:schemeClr val="dk1"/>
                </a:solidFill>
                <a:latin typeface="Calibri"/>
                <a:ea typeface="Calibri"/>
                <a:cs typeface="Calibri"/>
                <a:sym typeface="Calibri"/>
              </a:rPr>
              <a:t>True</a:t>
            </a:r>
          </a:p>
          <a:p>
            <a:pPr marL="1079500" lvl="0" indent="-514350" algn="l" rtl="0">
              <a:lnSpc>
                <a:spcPct val="100000"/>
              </a:lnSpc>
              <a:spcBef>
                <a:spcPts val="0"/>
              </a:spcBef>
              <a:spcAft>
                <a:spcPts val="1200"/>
              </a:spcAft>
              <a:buClr>
                <a:schemeClr val="dk1"/>
              </a:buClr>
              <a:buSzPts val="1900"/>
              <a:buFont typeface="+mj-lt"/>
              <a:buAutoNum type="arabicPeriod"/>
            </a:pPr>
            <a:r>
              <a:rPr lang="en-US" sz="3200" dirty="0">
                <a:solidFill>
                  <a:schemeClr val="dk1"/>
                </a:solidFill>
                <a:latin typeface="Calibri"/>
                <a:ea typeface="Calibri"/>
                <a:cs typeface="Calibri"/>
                <a:sym typeface="Calibri"/>
              </a:rPr>
              <a:t>False</a:t>
            </a:r>
          </a:p>
          <a:p>
            <a:pPr marL="565150" lvl="0" indent="0" algn="l" rtl="0">
              <a:lnSpc>
                <a:spcPct val="100000"/>
              </a:lnSpc>
              <a:spcBef>
                <a:spcPts val="0"/>
              </a:spcBef>
              <a:spcAft>
                <a:spcPts val="1200"/>
              </a:spcAft>
              <a:buClr>
                <a:schemeClr val="dk1"/>
              </a:buClr>
              <a:buSzPts val="1900"/>
              <a:buNone/>
            </a:pPr>
            <a:r>
              <a:rPr lang="en-US" sz="3200" dirty="0">
                <a:solidFill>
                  <a:schemeClr val="dk1"/>
                </a:solidFill>
                <a:latin typeface="Calibri"/>
                <a:ea typeface="Calibri"/>
                <a:cs typeface="Calibri"/>
                <a:sym typeface="Calibri"/>
              </a:rPr>
              <a:t>Be ready to explain your answer!</a:t>
            </a:r>
          </a:p>
        </p:txBody>
      </p:sp>
    </p:spTree>
    <p:extLst>
      <p:ext uri="{BB962C8B-B14F-4D97-AF65-F5344CB8AC3E}">
        <p14:creationId xmlns:p14="http://schemas.microsoft.com/office/powerpoint/2010/main" val="26633229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Google Shape;280;g2ec74927de7_0_124">
            <a:extLst>
              <a:ext uri="{FF2B5EF4-FFF2-40B4-BE49-F238E27FC236}">
                <a16:creationId xmlns:a16="http://schemas.microsoft.com/office/drawing/2014/main" id="{638A9FED-2848-D1A9-9DE5-A59B2346FDA3}"/>
              </a:ext>
            </a:extLst>
          </p:cNvPr>
          <p:cNvSpPr/>
          <p:nvPr/>
        </p:nvSpPr>
        <p:spPr>
          <a:xfrm>
            <a:off x="0" y="439819"/>
            <a:ext cx="12191999" cy="648300"/>
          </a:xfrm>
          <a:prstGeom prst="roundRect">
            <a:avLst>
              <a:gd name="adj" fmla="val 16667"/>
            </a:avLst>
          </a:prstGeom>
          <a:solidFill>
            <a:srgbClr val="A3E0F4"/>
          </a:solidFill>
          <a:ln w="9525" cap="flat" cmpd="sng">
            <a:solidFill>
              <a:srgbClr val="A3E0F4"/>
            </a:solidFill>
            <a:prstDash val="solid"/>
            <a:round/>
            <a:headEnd type="none" w="sm" len="sm"/>
            <a:tailEnd type="none" w="sm" len="sm"/>
          </a:ln>
          <a:effectLst>
            <a:outerShdw algn="bl" rotWithShape="0">
              <a:srgbClr val="A3E0F4">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3200" dirty="0">
                <a:latin typeface="Calibri" panose="020F0502020204030204" pitchFamily="34" charset="0"/>
                <a:cs typeface="Calibri" panose="020F0502020204030204" pitchFamily="34" charset="0"/>
              </a:rPr>
              <a:t>Let’s Check Your Mental Health Knowledge!</a:t>
            </a:r>
            <a:endParaRPr sz="3200" dirty="0">
              <a:latin typeface="Calibri" panose="020F0502020204030204" pitchFamily="34" charset="0"/>
              <a:cs typeface="Calibri" panose="020F0502020204030204" pitchFamily="34" charset="0"/>
            </a:endParaRPr>
          </a:p>
        </p:txBody>
      </p:sp>
      <p:sp>
        <p:nvSpPr>
          <p:cNvPr id="9" name="Google Shape;521;g2ef45ee658b_0_132">
            <a:extLst>
              <a:ext uri="{FF2B5EF4-FFF2-40B4-BE49-F238E27FC236}">
                <a16:creationId xmlns:a16="http://schemas.microsoft.com/office/drawing/2014/main" id="{449BFFA7-B90D-761E-D462-7DBC251A8488}"/>
              </a:ext>
            </a:extLst>
          </p:cNvPr>
          <p:cNvSpPr txBox="1">
            <a:spLocks noGrp="1"/>
          </p:cNvSpPr>
          <p:nvPr>
            <p:ph idx="1"/>
          </p:nvPr>
        </p:nvSpPr>
        <p:spPr>
          <a:xfrm>
            <a:off x="210669" y="1556682"/>
            <a:ext cx="10515600" cy="4351338"/>
          </a:xfrm>
          <a:prstGeom prst="rect">
            <a:avLst/>
          </a:prstGeom>
          <a:noFill/>
          <a:ln>
            <a:noFill/>
          </a:ln>
        </p:spPr>
        <p:txBody>
          <a:bodyPr spcFirstLastPara="1" wrap="square" lIns="91425" tIns="45700" rIns="91425" bIns="45700" anchor="t" anchorCtr="0">
            <a:noAutofit/>
          </a:bodyPr>
          <a:lstStyle/>
          <a:p>
            <a:pPr marL="107950" indent="0">
              <a:spcBef>
                <a:spcPts val="0"/>
              </a:spcBef>
              <a:spcAft>
                <a:spcPts val="1200"/>
              </a:spcAft>
              <a:buClr>
                <a:schemeClr val="dk1"/>
              </a:buClr>
              <a:buSzPts val="1900"/>
              <a:buNone/>
            </a:pPr>
            <a:r>
              <a:rPr lang="en-US" sz="3200" b="1" dirty="0">
                <a:solidFill>
                  <a:schemeClr val="dk1"/>
                </a:solidFill>
                <a:latin typeface="Calibri"/>
                <a:ea typeface="Calibri"/>
                <a:cs typeface="Calibri"/>
                <a:sym typeface="Calibri"/>
              </a:rPr>
              <a:t>It is never too late to ask for help.</a:t>
            </a:r>
            <a:endParaRPr sz="3200" b="1" dirty="0">
              <a:solidFill>
                <a:schemeClr val="dk1"/>
              </a:solidFill>
              <a:latin typeface="Calibri"/>
              <a:ea typeface="Calibri"/>
              <a:cs typeface="Calibri"/>
              <a:sym typeface="Calibri"/>
            </a:endParaRPr>
          </a:p>
          <a:p>
            <a:pPr marL="1079500" lvl="0" indent="-514350" algn="l" rtl="0">
              <a:lnSpc>
                <a:spcPct val="100000"/>
              </a:lnSpc>
              <a:spcBef>
                <a:spcPts val="0"/>
              </a:spcBef>
              <a:spcAft>
                <a:spcPts val="1200"/>
              </a:spcAft>
              <a:buClr>
                <a:schemeClr val="dk1"/>
              </a:buClr>
              <a:buSzPts val="1900"/>
              <a:buFont typeface="+mj-lt"/>
              <a:buAutoNum type="arabicPeriod"/>
            </a:pPr>
            <a:r>
              <a:rPr lang="en-US" sz="3200" dirty="0">
                <a:solidFill>
                  <a:schemeClr val="dk1"/>
                </a:solidFill>
                <a:latin typeface="Calibri"/>
                <a:ea typeface="Calibri"/>
                <a:cs typeface="Calibri"/>
                <a:sym typeface="Calibri"/>
              </a:rPr>
              <a:t>True</a:t>
            </a:r>
          </a:p>
          <a:p>
            <a:pPr marL="1079500" lvl="0" indent="-514350" algn="l" rtl="0">
              <a:lnSpc>
                <a:spcPct val="100000"/>
              </a:lnSpc>
              <a:spcBef>
                <a:spcPts val="0"/>
              </a:spcBef>
              <a:spcAft>
                <a:spcPts val="1200"/>
              </a:spcAft>
              <a:buClr>
                <a:schemeClr val="dk1"/>
              </a:buClr>
              <a:buSzPts val="1900"/>
              <a:buFont typeface="+mj-lt"/>
              <a:buAutoNum type="arabicPeriod"/>
            </a:pPr>
            <a:r>
              <a:rPr lang="en-US" sz="3200" dirty="0">
                <a:solidFill>
                  <a:schemeClr val="dk1"/>
                </a:solidFill>
                <a:latin typeface="Calibri"/>
                <a:ea typeface="Calibri"/>
                <a:cs typeface="Calibri"/>
                <a:sym typeface="Calibri"/>
              </a:rPr>
              <a:t>False</a:t>
            </a:r>
          </a:p>
          <a:p>
            <a:pPr marL="565150" lvl="0" indent="0" algn="l" rtl="0">
              <a:lnSpc>
                <a:spcPct val="100000"/>
              </a:lnSpc>
              <a:spcBef>
                <a:spcPts val="0"/>
              </a:spcBef>
              <a:spcAft>
                <a:spcPts val="1200"/>
              </a:spcAft>
              <a:buClr>
                <a:schemeClr val="dk1"/>
              </a:buClr>
              <a:buSzPts val="1900"/>
              <a:buNone/>
            </a:pPr>
            <a:r>
              <a:rPr lang="en-US" sz="3200" dirty="0">
                <a:solidFill>
                  <a:schemeClr val="dk1"/>
                </a:solidFill>
                <a:latin typeface="Calibri"/>
                <a:ea typeface="Calibri"/>
                <a:cs typeface="Calibri"/>
                <a:sym typeface="Calibri"/>
              </a:rPr>
              <a:t>Be ready to explain your answer!</a:t>
            </a:r>
          </a:p>
        </p:txBody>
      </p:sp>
    </p:spTree>
    <p:extLst>
      <p:ext uri="{BB962C8B-B14F-4D97-AF65-F5344CB8AC3E}">
        <p14:creationId xmlns:p14="http://schemas.microsoft.com/office/powerpoint/2010/main" val="383908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Google Shape;280;g2ec74927de7_0_124">
            <a:extLst>
              <a:ext uri="{FF2B5EF4-FFF2-40B4-BE49-F238E27FC236}">
                <a16:creationId xmlns:a16="http://schemas.microsoft.com/office/drawing/2014/main" id="{638A9FED-2848-D1A9-9DE5-A59B2346FDA3}"/>
              </a:ext>
            </a:extLst>
          </p:cNvPr>
          <p:cNvSpPr/>
          <p:nvPr/>
        </p:nvSpPr>
        <p:spPr>
          <a:xfrm>
            <a:off x="0" y="439819"/>
            <a:ext cx="12191999" cy="648300"/>
          </a:xfrm>
          <a:prstGeom prst="roundRect">
            <a:avLst>
              <a:gd name="adj" fmla="val 16667"/>
            </a:avLst>
          </a:prstGeom>
          <a:solidFill>
            <a:srgbClr val="A3E0F4"/>
          </a:solidFill>
          <a:ln w="9525" cap="flat" cmpd="sng">
            <a:solidFill>
              <a:srgbClr val="A3E0F4"/>
            </a:solidFill>
            <a:prstDash val="solid"/>
            <a:round/>
            <a:headEnd type="none" w="sm" len="sm"/>
            <a:tailEnd type="none" w="sm" len="sm"/>
          </a:ln>
          <a:effectLst>
            <a:outerShdw algn="bl" rotWithShape="0">
              <a:srgbClr val="A3E0F4">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3200" dirty="0">
                <a:latin typeface="Calibri" panose="020F0502020204030204" pitchFamily="34" charset="0"/>
                <a:cs typeface="Calibri" panose="020F0502020204030204" pitchFamily="34" charset="0"/>
              </a:rPr>
              <a:t>Let’s Check Your Mental Health Knowledge!</a:t>
            </a:r>
            <a:endParaRPr sz="3200" dirty="0">
              <a:latin typeface="Calibri" panose="020F0502020204030204" pitchFamily="34" charset="0"/>
              <a:cs typeface="Calibri" panose="020F0502020204030204" pitchFamily="34" charset="0"/>
            </a:endParaRPr>
          </a:p>
        </p:txBody>
      </p:sp>
      <p:sp>
        <p:nvSpPr>
          <p:cNvPr id="9" name="Google Shape;521;g2ef45ee658b_0_132">
            <a:extLst>
              <a:ext uri="{FF2B5EF4-FFF2-40B4-BE49-F238E27FC236}">
                <a16:creationId xmlns:a16="http://schemas.microsoft.com/office/drawing/2014/main" id="{449BFFA7-B90D-761E-D462-7DBC251A8488}"/>
              </a:ext>
            </a:extLst>
          </p:cNvPr>
          <p:cNvSpPr txBox="1">
            <a:spLocks noGrp="1"/>
          </p:cNvSpPr>
          <p:nvPr>
            <p:ph idx="1"/>
          </p:nvPr>
        </p:nvSpPr>
        <p:spPr>
          <a:xfrm>
            <a:off x="210669" y="1556682"/>
            <a:ext cx="10515600" cy="4351338"/>
          </a:xfrm>
          <a:prstGeom prst="rect">
            <a:avLst/>
          </a:prstGeom>
          <a:noFill/>
          <a:ln>
            <a:noFill/>
          </a:ln>
        </p:spPr>
        <p:txBody>
          <a:bodyPr spcFirstLastPara="1" wrap="square" lIns="91425" tIns="45700" rIns="91425" bIns="45700" anchor="t" anchorCtr="0">
            <a:noAutofit/>
          </a:bodyPr>
          <a:lstStyle/>
          <a:p>
            <a:pPr marL="107950" indent="0">
              <a:spcBef>
                <a:spcPts val="0"/>
              </a:spcBef>
              <a:spcAft>
                <a:spcPts val="1200"/>
              </a:spcAft>
              <a:buClr>
                <a:schemeClr val="dk1"/>
              </a:buClr>
              <a:buSzPts val="1900"/>
              <a:buNone/>
            </a:pPr>
            <a:r>
              <a:rPr lang="en-US" sz="3200" b="1" dirty="0">
                <a:solidFill>
                  <a:schemeClr val="dk1"/>
                </a:solidFill>
                <a:latin typeface="Calibri"/>
                <a:ea typeface="Calibri"/>
                <a:cs typeface="Calibri"/>
                <a:sym typeface="Calibri"/>
              </a:rPr>
              <a:t>Which is a good question to ask your therapist / counselor?</a:t>
            </a:r>
            <a:endParaRPr sz="3200" b="1" dirty="0">
              <a:solidFill>
                <a:schemeClr val="dk1"/>
              </a:solidFill>
              <a:latin typeface="Calibri"/>
              <a:ea typeface="Calibri"/>
              <a:cs typeface="Calibri"/>
              <a:sym typeface="Calibri"/>
            </a:endParaRPr>
          </a:p>
          <a:p>
            <a:pPr marL="1079500" lvl="0" indent="-514350" algn="l" rtl="0">
              <a:lnSpc>
                <a:spcPct val="100000"/>
              </a:lnSpc>
              <a:spcBef>
                <a:spcPts val="0"/>
              </a:spcBef>
              <a:spcAft>
                <a:spcPts val="1200"/>
              </a:spcAft>
              <a:buClr>
                <a:schemeClr val="dk1"/>
              </a:buClr>
              <a:buSzPts val="1900"/>
              <a:buFont typeface="+mj-lt"/>
              <a:buAutoNum type="arabicPeriod"/>
            </a:pPr>
            <a:r>
              <a:rPr lang="en-US" sz="3200" dirty="0">
                <a:solidFill>
                  <a:schemeClr val="dk1"/>
                </a:solidFill>
                <a:latin typeface="Calibri"/>
                <a:ea typeface="Calibri"/>
                <a:cs typeface="Calibri"/>
                <a:sym typeface="Calibri"/>
              </a:rPr>
              <a:t>What is my diagnosis?</a:t>
            </a:r>
          </a:p>
          <a:p>
            <a:pPr marL="1079500" lvl="0" indent="-514350" algn="l" rtl="0">
              <a:lnSpc>
                <a:spcPct val="100000"/>
              </a:lnSpc>
              <a:spcBef>
                <a:spcPts val="0"/>
              </a:spcBef>
              <a:spcAft>
                <a:spcPts val="1200"/>
              </a:spcAft>
              <a:buClr>
                <a:schemeClr val="dk1"/>
              </a:buClr>
              <a:buSzPts val="1900"/>
              <a:buFont typeface="+mj-lt"/>
              <a:buAutoNum type="arabicPeriod"/>
            </a:pPr>
            <a:r>
              <a:rPr lang="en-US" sz="3200" dirty="0">
                <a:solidFill>
                  <a:schemeClr val="dk1"/>
                </a:solidFill>
                <a:latin typeface="Calibri"/>
                <a:ea typeface="Calibri"/>
                <a:cs typeface="Calibri"/>
                <a:sym typeface="Calibri"/>
              </a:rPr>
              <a:t>What is your approach to treatment and how do you think it will help me?</a:t>
            </a:r>
          </a:p>
          <a:p>
            <a:pPr marL="1079500" lvl="0" indent="-514350" algn="l" rtl="0">
              <a:lnSpc>
                <a:spcPct val="100000"/>
              </a:lnSpc>
              <a:spcBef>
                <a:spcPts val="0"/>
              </a:spcBef>
              <a:spcAft>
                <a:spcPts val="1200"/>
              </a:spcAft>
              <a:buClr>
                <a:schemeClr val="dk1"/>
              </a:buClr>
              <a:buSzPts val="1900"/>
              <a:buFont typeface="+mj-lt"/>
              <a:buAutoNum type="arabicPeriod"/>
            </a:pPr>
            <a:r>
              <a:rPr lang="en-US" sz="3200" dirty="0">
                <a:solidFill>
                  <a:schemeClr val="dk1"/>
                </a:solidFill>
                <a:latin typeface="Calibri"/>
                <a:ea typeface="Calibri"/>
                <a:cs typeface="Calibri"/>
                <a:sym typeface="Calibri"/>
              </a:rPr>
              <a:t>Both of the above questions are good to ask.</a:t>
            </a:r>
          </a:p>
        </p:txBody>
      </p:sp>
    </p:spTree>
    <p:extLst>
      <p:ext uri="{BB962C8B-B14F-4D97-AF65-F5344CB8AC3E}">
        <p14:creationId xmlns:p14="http://schemas.microsoft.com/office/powerpoint/2010/main" val="17803358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Google Shape;280;g2ec74927de7_0_124">
            <a:extLst>
              <a:ext uri="{FF2B5EF4-FFF2-40B4-BE49-F238E27FC236}">
                <a16:creationId xmlns:a16="http://schemas.microsoft.com/office/drawing/2014/main" id="{638A9FED-2848-D1A9-9DE5-A59B2346FDA3}"/>
              </a:ext>
            </a:extLst>
          </p:cNvPr>
          <p:cNvSpPr/>
          <p:nvPr/>
        </p:nvSpPr>
        <p:spPr>
          <a:xfrm>
            <a:off x="0" y="439819"/>
            <a:ext cx="12191999" cy="648300"/>
          </a:xfrm>
          <a:prstGeom prst="roundRect">
            <a:avLst>
              <a:gd name="adj" fmla="val 16667"/>
            </a:avLst>
          </a:prstGeom>
          <a:solidFill>
            <a:srgbClr val="A3E0F4"/>
          </a:solidFill>
          <a:ln w="9525" cap="flat" cmpd="sng">
            <a:solidFill>
              <a:srgbClr val="A3E0F4"/>
            </a:solidFill>
            <a:prstDash val="solid"/>
            <a:round/>
            <a:headEnd type="none" w="sm" len="sm"/>
            <a:tailEnd type="none" w="sm" len="sm"/>
          </a:ln>
          <a:effectLst>
            <a:outerShdw algn="bl" rotWithShape="0">
              <a:srgbClr val="A3E0F4">
                <a:alpha val="50000"/>
              </a:srgbClr>
            </a:outerShdw>
          </a:effectLst>
        </p:spPr>
        <p:txBody>
          <a:bodyPr spcFirstLastPara="1" wrap="square" lIns="68575" tIns="68575" rIns="68575" bIns="68575" anchor="ctr" anchorCtr="0">
            <a:noAutofit/>
          </a:bodyPr>
          <a:lstStyle/>
          <a:p>
            <a:pPr marL="0" lvl="0" indent="0" algn="ctr" rtl="0">
              <a:spcBef>
                <a:spcPts val="0"/>
              </a:spcBef>
              <a:spcAft>
                <a:spcPts val="0"/>
              </a:spcAft>
              <a:buNone/>
            </a:pPr>
            <a:r>
              <a:rPr lang="en-US" sz="3200" dirty="0">
                <a:latin typeface="Calibri" panose="020F0502020204030204" pitchFamily="34" charset="0"/>
                <a:cs typeface="Calibri" panose="020F0502020204030204" pitchFamily="34" charset="0"/>
              </a:rPr>
              <a:t>Let’s Check Your Mental Health Knowledge!</a:t>
            </a:r>
            <a:endParaRPr sz="3200" dirty="0">
              <a:latin typeface="Calibri" panose="020F0502020204030204" pitchFamily="34" charset="0"/>
              <a:cs typeface="Calibri" panose="020F0502020204030204" pitchFamily="34" charset="0"/>
            </a:endParaRPr>
          </a:p>
        </p:txBody>
      </p:sp>
      <p:sp>
        <p:nvSpPr>
          <p:cNvPr id="9" name="Google Shape;521;g2ef45ee658b_0_132">
            <a:extLst>
              <a:ext uri="{FF2B5EF4-FFF2-40B4-BE49-F238E27FC236}">
                <a16:creationId xmlns:a16="http://schemas.microsoft.com/office/drawing/2014/main" id="{449BFFA7-B90D-761E-D462-7DBC251A8488}"/>
              </a:ext>
            </a:extLst>
          </p:cNvPr>
          <p:cNvSpPr txBox="1">
            <a:spLocks noGrp="1"/>
          </p:cNvSpPr>
          <p:nvPr>
            <p:ph idx="1"/>
          </p:nvPr>
        </p:nvSpPr>
        <p:spPr>
          <a:xfrm>
            <a:off x="210669" y="1556682"/>
            <a:ext cx="10515600" cy="4351338"/>
          </a:xfrm>
          <a:prstGeom prst="rect">
            <a:avLst/>
          </a:prstGeom>
          <a:noFill/>
          <a:ln>
            <a:noFill/>
          </a:ln>
        </p:spPr>
        <p:txBody>
          <a:bodyPr spcFirstLastPara="1" wrap="square" lIns="91425" tIns="45700" rIns="91425" bIns="45700" anchor="t" anchorCtr="0">
            <a:noAutofit/>
          </a:bodyPr>
          <a:lstStyle/>
          <a:p>
            <a:pPr marL="107950" indent="0">
              <a:spcBef>
                <a:spcPts val="0"/>
              </a:spcBef>
              <a:spcAft>
                <a:spcPts val="1200"/>
              </a:spcAft>
              <a:buClr>
                <a:schemeClr val="dk1"/>
              </a:buClr>
              <a:buSzPts val="1900"/>
              <a:buNone/>
            </a:pPr>
            <a:r>
              <a:rPr lang="en-US" sz="3200" b="1" dirty="0">
                <a:solidFill>
                  <a:schemeClr val="dk1"/>
                </a:solidFill>
                <a:latin typeface="Calibri"/>
                <a:ea typeface="Calibri"/>
                <a:cs typeface="Calibri"/>
                <a:sym typeface="Calibri"/>
              </a:rPr>
              <a:t>Distress is stress that negatively affects you; and Eustress is stress that has a positive effect on you.</a:t>
            </a:r>
            <a:endParaRPr sz="3200" b="1" dirty="0">
              <a:solidFill>
                <a:schemeClr val="dk1"/>
              </a:solidFill>
              <a:latin typeface="Calibri"/>
              <a:ea typeface="Calibri"/>
              <a:cs typeface="Calibri"/>
              <a:sym typeface="Calibri"/>
            </a:endParaRPr>
          </a:p>
          <a:p>
            <a:pPr marL="1079500" lvl="0" indent="-514350" algn="l" rtl="0">
              <a:lnSpc>
                <a:spcPct val="100000"/>
              </a:lnSpc>
              <a:spcBef>
                <a:spcPts val="0"/>
              </a:spcBef>
              <a:spcAft>
                <a:spcPts val="1200"/>
              </a:spcAft>
              <a:buClr>
                <a:schemeClr val="dk1"/>
              </a:buClr>
              <a:buSzPts val="1900"/>
              <a:buFont typeface="+mj-lt"/>
              <a:buAutoNum type="arabicPeriod"/>
            </a:pPr>
            <a:r>
              <a:rPr lang="en-US" sz="3200" dirty="0">
                <a:solidFill>
                  <a:schemeClr val="dk1"/>
                </a:solidFill>
                <a:latin typeface="Calibri"/>
                <a:ea typeface="Calibri"/>
                <a:cs typeface="Calibri"/>
                <a:sym typeface="Calibri"/>
              </a:rPr>
              <a:t>True</a:t>
            </a:r>
          </a:p>
          <a:p>
            <a:pPr marL="1079500" lvl="0" indent="-514350" algn="l" rtl="0">
              <a:lnSpc>
                <a:spcPct val="100000"/>
              </a:lnSpc>
              <a:spcBef>
                <a:spcPts val="0"/>
              </a:spcBef>
              <a:spcAft>
                <a:spcPts val="1200"/>
              </a:spcAft>
              <a:buClr>
                <a:schemeClr val="dk1"/>
              </a:buClr>
              <a:buSzPts val="1900"/>
              <a:buFont typeface="+mj-lt"/>
              <a:buAutoNum type="arabicPeriod"/>
            </a:pPr>
            <a:r>
              <a:rPr lang="en-US" sz="3200" dirty="0">
                <a:solidFill>
                  <a:schemeClr val="dk1"/>
                </a:solidFill>
                <a:latin typeface="Calibri"/>
                <a:ea typeface="Calibri"/>
                <a:cs typeface="Calibri"/>
                <a:sym typeface="Calibri"/>
              </a:rPr>
              <a:t>False</a:t>
            </a:r>
          </a:p>
          <a:p>
            <a:pPr marL="1079500" lvl="0" indent="-514350" algn="l" rtl="0">
              <a:lnSpc>
                <a:spcPct val="100000"/>
              </a:lnSpc>
              <a:spcBef>
                <a:spcPts val="0"/>
              </a:spcBef>
              <a:spcAft>
                <a:spcPts val="1200"/>
              </a:spcAft>
              <a:buClr>
                <a:schemeClr val="dk1"/>
              </a:buClr>
              <a:buSzPts val="1900"/>
              <a:buFont typeface="+mj-lt"/>
              <a:buAutoNum type="arabicPeriod"/>
            </a:pPr>
            <a:endParaRPr lang="en-US" sz="3200" dirty="0">
              <a:solidFill>
                <a:schemeClr val="dk1"/>
              </a:solidFill>
              <a:latin typeface="Calibri"/>
              <a:ea typeface="Calibri"/>
              <a:cs typeface="Calibri"/>
              <a:sym typeface="Calibri"/>
            </a:endParaRPr>
          </a:p>
          <a:p>
            <a:pPr marL="565150" lvl="0" indent="0" algn="l" rtl="0">
              <a:lnSpc>
                <a:spcPct val="100000"/>
              </a:lnSpc>
              <a:spcBef>
                <a:spcPts val="0"/>
              </a:spcBef>
              <a:spcAft>
                <a:spcPts val="1200"/>
              </a:spcAft>
              <a:buClr>
                <a:schemeClr val="dk1"/>
              </a:buClr>
              <a:buSzPts val="1900"/>
              <a:buNone/>
            </a:pPr>
            <a:r>
              <a:rPr lang="en-US" sz="3200" dirty="0">
                <a:solidFill>
                  <a:schemeClr val="dk1"/>
                </a:solidFill>
                <a:latin typeface="Calibri"/>
                <a:ea typeface="Calibri"/>
                <a:cs typeface="Calibri"/>
                <a:sym typeface="Calibri"/>
              </a:rPr>
              <a:t>BONUS: Give one example of each type of stress.</a:t>
            </a:r>
          </a:p>
        </p:txBody>
      </p:sp>
    </p:spTree>
    <p:extLst>
      <p:ext uri="{BB962C8B-B14F-4D97-AF65-F5344CB8AC3E}">
        <p14:creationId xmlns:p14="http://schemas.microsoft.com/office/powerpoint/2010/main" val="18010105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566;p105">
            <a:extLst>
              <a:ext uri="{FF2B5EF4-FFF2-40B4-BE49-F238E27FC236}">
                <a16:creationId xmlns:a16="http://schemas.microsoft.com/office/drawing/2014/main" id="{9648A156-2EBF-1B00-82E0-AB4E80369DD8}"/>
              </a:ext>
            </a:extLst>
          </p:cNvPr>
          <p:cNvSpPr/>
          <p:nvPr/>
        </p:nvSpPr>
        <p:spPr>
          <a:xfrm>
            <a:off x="1884200" y="1615937"/>
            <a:ext cx="8675370" cy="595315"/>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dk1"/>
                </a:solidFill>
                <a:latin typeface="Arial"/>
                <a:ea typeface="Arial"/>
                <a:cs typeface="Arial"/>
                <a:sym typeface="Arial"/>
              </a:rPr>
              <a:t>CERTIFICATE OF ACHIEVEMENT</a:t>
            </a:r>
            <a:endParaRPr dirty="0"/>
          </a:p>
        </p:txBody>
      </p:sp>
      <p:sp>
        <p:nvSpPr>
          <p:cNvPr id="6" name="Google Shape;567;p105">
            <a:extLst>
              <a:ext uri="{FF2B5EF4-FFF2-40B4-BE49-F238E27FC236}">
                <a16:creationId xmlns:a16="http://schemas.microsoft.com/office/drawing/2014/main" id="{FE945964-3CBD-48F2-DE5F-8305F57C69E7}"/>
              </a:ext>
            </a:extLst>
          </p:cNvPr>
          <p:cNvSpPr/>
          <p:nvPr/>
        </p:nvSpPr>
        <p:spPr>
          <a:xfrm>
            <a:off x="1757345" y="2407981"/>
            <a:ext cx="8671560" cy="417743"/>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This acknowledges that</a:t>
            </a:r>
            <a:endParaRPr/>
          </a:p>
        </p:txBody>
      </p:sp>
      <p:sp>
        <p:nvSpPr>
          <p:cNvPr id="7" name="Google Shape;568;p105">
            <a:extLst>
              <a:ext uri="{FF2B5EF4-FFF2-40B4-BE49-F238E27FC236}">
                <a16:creationId xmlns:a16="http://schemas.microsoft.com/office/drawing/2014/main" id="{A2607C20-576C-0B59-1E08-BAB75F70FFFC}"/>
              </a:ext>
            </a:extLst>
          </p:cNvPr>
          <p:cNvSpPr/>
          <p:nvPr/>
        </p:nvSpPr>
        <p:spPr>
          <a:xfrm>
            <a:off x="1756075" y="2825724"/>
            <a:ext cx="8674100" cy="1118504"/>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0000"/>
              </a:buClr>
              <a:buSzPts val="4800"/>
              <a:buFont typeface="Arial"/>
              <a:buNone/>
            </a:pPr>
            <a:r>
              <a:rPr lang="en-US" sz="4800" b="1" i="0" u="none" strike="noStrike" cap="none">
                <a:solidFill>
                  <a:schemeClr val="dk1"/>
                </a:solidFill>
                <a:latin typeface="Arial"/>
                <a:ea typeface="Arial"/>
                <a:cs typeface="Arial"/>
                <a:sym typeface="Arial"/>
              </a:rPr>
              <a:t>[STUDENT NAME]</a:t>
            </a:r>
            <a:endParaRPr/>
          </a:p>
        </p:txBody>
      </p:sp>
      <p:sp>
        <p:nvSpPr>
          <p:cNvPr id="10" name="Google Shape;569;p105">
            <a:extLst>
              <a:ext uri="{FF2B5EF4-FFF2-40B4-BE49-F238E27FC236}">
                <a16:creationId xmlns:a16="http://schemas.microsoft.com/office/drawing/2014/main" id="{DE9CB704-00E2-A4D0-F78D-172FD63A5F3F}"/>
              </a:ext>
            </a:extLst>
          </p:cNvPr>
          <p:cNvSpPr/>
          <p:nvPr/>
        </p:nvSpPr>
        <p:spPr>
          <a:xfrm>
            <a:off x="1756075" y="3943451"/>
            <a:ext cx="8672830" cy="522968"/>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chemeClr val="dk1"/>
                </a:solidFill>
                <a:latin typeface="Arial"/>
                <a:ea typeface="Arial"/>
                <a:cs typeface="Arial"/>
                <a:sym typeface="Arial"/>
              </a:rPr>
              <a:t>has successfully completed the Guide: Mental Health Literacy Curriculum</a:t>
            </a:r>
            <a:endParaRPr sz="1800" b="1" i="0" u="none" strike="noStrike" cap="none" dirty="0">
              <a:solidFill>
                <a:schemeClr val="dk1"/>
              </a:solidFill>
              <a:latin typeface="Arial"/>
              <a:ea typeface="Arial"/>
              <a:cs typeface="Arial"/>
              <a:sym typeface="Arial"/>
            </a:endParaRPr>
          </a:p>
        </p:txBody>
      </p:sp>
      <p:cxnSp>
        <p:nvCxnSpPr>
          <p:cNvPr id="11" name="Google Shape;571;p105">
            <a:extLst>
              <a:ext uri="{FF2B5EF4-FFF2-40B4-BE49-F238E27FC236}">
                <a16:creationId xmlns:a16="http://schemas.microsoft.com/office/drawing/2014/main" id="{51781CE3-DA49-7476-8B91-6F741437DDB5}"/>
              </a:ext>
            </a:extLst>
          </p:cNvPr>
          <p:cNvCxnSpPr/>
          <p:nvPr/>
        </p:nvCxnSpPr>
        <p:spPr>
          <a:xfrm>
            <a:off x="7552255" y="5636489"/>
            <a:ext cx="2659811" cy="1"/>
          </a:xfrm>
          <a:prstGeom prst="straightConnector1">
            <a:avLst/>
          </a:prstGeom>
          <a:noFill/>
          <a:ln w="9525" cap="flat" cmpd="sng">
            <a:solidFill>
              <a:srgbClr val="3E6EC2"/>
            </a:solidFill>
            <a:prstDash val="solid"/>
            <a:round/>
            <a:headEnd type="none" w="sm" len="sm"/>
            <a:tailEnd type="none" w="sm" len="sm"/>
          </a:ln>
        </p:spPr>
      </p:cxnSp>
      <p:cxnSp>
        <p:nvCxnSpPr>
          <p:cNvPr id="12" name="Google Shape;572;p105">
            <a:extLst>
              <a:ext uri="{FF2B5EF4-FFF2-40B4-BE49-F238E27FC236}">
                <a16:creationId xmlns:a16="http://schemas.microsoft.com/office/drawing/2014/main" id="{F7433706-0B44-97DC-5EA9-3249733E01F5}"/>
              </a:ext>
            </a:extLst>
          </p:cNvPr>
          <p:cNvCxnSpPr/>
          <p:nvPr/>
        </p:nvCxnSpPr>
        <p:spPr>
          <a:xfrm>
            <a:off x="1499387" y="5636489"/>
            <a:ext cx="2659811" cy="1"/>
          </a:xfrm>
          <a:prstGeom prst="straightConnector1">
            <a:avLst/>
          </a:prstGeom>
          <a:noFill/>
          <a:ln w="9525" cap="flat" cmpd="sng">
            <a:solidFill>
              <a:srgbClr val="3E6EC2"/>
            </a:solidFill>
            <a:prstDash val="solid"/>
            <a:round/>
            <a:headEnd type="none" w="sm" len="sm"/>
            <a:tailEnd type="none" w="sm" len="sm"/>
          </a:ln>
        </p:spPr>
      </p:cxnSp>
      <p:sp>
        <p:nvSpPr>
          <p:cNvPr id="13" name="Google Shape;573;p105">
            <a:extLst>
              <a:ext uri="{FF2B5EF4-FFF2-40B4-BE49-F238E27FC236}">
                <a16:creationId xmlns:a16="http://schemas.microsoft.com/office/drawing/2014/main" id="{4501ECE8-39F7-9D57-A78E-AEECC65055DA}"/>
              </a:ext>
            </a:extLst>
          </p:cNvPr>
          <p:cNvSpPr/>
          <p:nvPr/>
        </p:nvSpPr>
        <p:spPr>
          <a:xfrm>
            <a:off x="7550302" y="5708557"/>
            <a:ext cx="3127375" cy="42806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Date</a:t>
            </a:r>
            <a:endParaRPr/>
          </a:p>
        </p:txBody>
      </p:sp>
      <p:sp>
        <p:nvSpPr>
          <p:cNvPr id="14" name="Google Shape;574;p105">
            <a:extLst>
              <a:ext uri="{FF2B5EF4-FFF2-40B4-BE49-F238E27FC236}">
                <a16:creationId xmlns:a16="http://schemas.microsoft.com/office/drawing/2014/main" id="{658E8AEA-77A9-D42C-25FD-E7F0C5BFA30C}"/>
              </a:ext>
            </a:extLst>
          </p:cNvPr>
          <p:cNvSpPr/>
          <p:nvPr/>
        </p:nvSpPr>
        <p:spPr>
          <a:xfrm>
            <a:off x="1482159" y="5707659"/>
            <a:ext cx="3127375" cy="42806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Instructor</a:t>
            </a:r>
            <a:endParaRPr/>
          </a:p>
        </p:txBody>
      </p:sp>
    </p:spTree>
    <p:extLst>
      <p:ext uri="{BB962C8B-B14F-4D97-AF65-F5344CB8AC3E}">
        <p14:creationId xmlns:p14="http://schemas.microsoft.com/office/powerpoint/2010/main" val="15759217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Google Shape;908;g2eea3792cd9_0_361">
            <a:extLst>
              <a:ext uri="{FF2B5EF4-FFF2-40B4-BE49-F238E27FC236}">
                <a16:creationId xmlns:a16="http://schemas.microsoft.com/office/drawing/2014/main" id="{DB18E526-34A3-9EA7-5120-F075066C4C22}"/>
              </a:ext>
            </a:extLst>
          </p:cNvPr>
          <p:cNvPicPr preferRelativeResize="0"/>
          <p:nvPr/>
        </p:nvPicPr>
        <p:blipFill rotWithShape="1">
          <a:blip r:embed="rId4">
            <a:alphaModFix amt="70000"/>
          </a:blip>
          <a:srcRect l="4807" t="7663"/>
          <a:stretch/>
        </p:blipFill>
        <p:spPr>
          <a:xfrm>
            <a:off x="9816860" y="2927017"/>
            <a:ext cx="2259613" cy="2253639"/>
          </a:xfrm>
          <a:prstGeom prst="rect">
            <a:avLst/>
          </a:prstGeom>
          <a:noFill/>
          <a:ln>
            <a:noFill/>
          </a:ln>
        </p:spPr>
      </p:pic>
      <p:sp>
        <p:nvSpPr>
          <p:cNvPr id="4" name="Google Shape;295;g2ec74927de7_0_244">
            <a:extLst>
              <a:ext uri="{FF2B5EF4-FFF2-40B4-BE49-F238E27FC236}">
                <a16:creationId xmlns:a16="http://schemas.microsoft.com/office/drawing/2014/main" id="{BB06121D-064B-3E2A-64D4-4852131043C8}"/>
              </a:ext>
            </a:extLst>
          </p:cNvPr>
          <p:cNvSpPr/>
          <p:nvPr/>
        </p:nvSpPr>
        <p:spPr>
          <a:xfrm>
            <a:off x="3792071"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Topic E: Questions?</a:t>
            </a:r>
            <a:endParaRPr sz="3600" dirty="0">
              <a:solidFill>
                <a:schemeClr val="bg1"/>
              </a:solidFill>
              <a:latin typeface="Calibri" panose="020F0502020204030204" pitchFamily="34" charset="0"/>
            </a:endParaRPr>
          </a:p>
        </p:txBody>
      </p:sp>
      <p:sp>
        <p:nvSpPr>
          <p:cNvPr id="2" name="Google Shape;907;g2eea3792cd9_0_361">
            <a:extLst>
              <a:ext uri="{FF2B5EF4-FFF2-40B4-BE49-F238E27FC236}">
                <a16:creationId xmlns:a16="http://schemas.microsoft.com/office/drawing/2014/main" id="{AAB2FC08-3E8D-F20F-C512-B1AD4FF2EF52}"/>
              </a:ext>
            </a:extLst>
          </p:cNvPr>
          <p:cNvSpPr txBox="1"/>
          <p:nvPr/>
        </p:nvSpPr>
        <p:spPr>
          <a:xfrm>
            <a:off x="115527" y="1780739"/>
            <a:ext cx="10184413" cy="4201140"/>
          </a:xfrm>
          <a:prstGeom prst="rect">
            <a:avLst/>
          </a:prstGeom>
          <a:noFill/>
          <a:ln>
            <a:noFill/>
          </a:ln>
        </p:spPr>
        <p:txBody>
          <a:bodyPr spcFirstLastPara="1" wrap="square" lIns="68575" tIns="68575" rIns="68575" bIns="68575" anchor="t" anchorCtr="0">
            <a:spAutoFit/>
          </a:bodyPr>
          <a:lstStyle/>
          <a:p>
            <a:pPr marL="50800" lvl="0" algn="ctr" rtl="0">
              <a:spcBef>
                <a:spcPts val="0"/>
              </a:spcBef>
              <a:spcAft>
                <a:spcPts val="0"/>
              </a:spcAft>
              <a:buSzPts val="2000"/>
            </a:pPr>
            <a:r>
              <a:rPr lang="en-US" sz="2400" b="1" dirty="0">
                <a:latin typeface="Calibri"/>
                <a:ea typeface="Calibri"/>
                <a:cs typeface="Calibri"/>
                <a:sym typeface="Calibri"/>
              </a:rPr>
              <a:t>Important reminders!</a:t>
            </a:r>
          </a:p>
          <a:p>
            <a:pPr marL="50800" lvl="0" algn="l" rtl="0">
              <a:spcBef>
                <a:spcPts val="0"/>
              </a:spcBef>
              <a:spcAft>
                <a:spcPts val="0"/>
              </a:spcAft>
              <a:buSzPts val="2000"/>
            </a:pPr>
            <a:endParaRPr lang="en-US" sz="2400" dirty="0">
              <a:latin typeface="Calibri"/>
              <a:ea typeface="Calibri"/>
              <a:cs typeface="Calibri"/>
              <a:sym typeface="Calibri"/>
            </a:endParaRPr>
          </a:p>
          <a:p>
            <a:pPr marL="393700" lvl="1" algn="l" rtl="0">
              <a:spcBef>
                <a:spcPts val="0"/>
              </a:spcBef>
              <a:spcAft>
                <a:spcPts val="0"/>
              </a:spcAft>
              <a:buSzPts val="2000"/>
            </a:pPr>
            <a:r>
              <a:rPr lang="en" sz="2400" dirty="0">
                <a:latin typeface="Calibri"/>
                <a:ea typeface="Calibri"/>
                <a:cs typeface="Calibri"/>
                <a:sym typeface="Calibri"/>
              </a:rPr>
              <a:t>The teachers and staff at [</a:t>
            </a:r>
            <a:r>
              <a:rPr lang="en" sz="2400" dirty="0">
                <a:highlight>
                  <a:srgbClr val="FFFF00"/>
                </a:highlight>
                <a:latin typeface="Calibri"/>
                <a:ea typeface="Calibri"/>
                <a:cs typeface="Calibri"/>
                <a:sym typeface="Calibri"/>
              </a:rPr>
              <a:t>insert school</a:t>
            </a:r>
            <a:r>
              <a:rPr lang="en" sz="2400" dirty="0">
                <a:latin typeface="Calibri"/>
                <a:ea typeface="Calibri"/>
                <a:cs typeface="Calibri"/>
                <a:sym typeface="Calibri"/>
              </a:rPr>
              <a:t>] are here to help you. It’s normal to need to ask for help sometimes.</a:t>
            </a:r>
          </a:p>
          <a:p>
            <a:pPr marL="393700" lvl="1" algn="l" rtl="0">
              <a:spcBef>
                <a:spcPts val="0"/>
              </a:spcBef>
              <a:spcAft>
                <a:spcPts val="0"/>
              </a:spcAft>
              <a:buSzPts val="2000"/>
            </a:pPr>
            <a:endParaRPr sz="2400" dirty="0">
              <a:latin typeface="Calibri"/>
              <a:ea typeface="Calibri"/>
              <a:cs typeface="Calibri"/>
              <a:sym typeface="Calibri"/>
            </a:endParaRPr>
          </a:p>
          <a:p>
            <a:pPr marL="393700" lvl="1" algn="l" rtl="0">
              <a:spcBef>
                <a:spcPts val="0"/>
              </a:spcBef>
              <a:spcAft>
                <a:spcPts val="0"/>
              </a:spcAft>
              <a:buSzPts val="2000"/>
            </a:pPr>
            <a:r>
              <a:rPr lang="en" sz="2400" dirty="0">
                <a:latin typeface="Calibri"/>
                <a:ea typeface="Calibri"/>
                <a:cs typeface="Calibri"/>
                <a:sym typeface="Calibri"/>
              </a:rPr>
              <a:t>The mental health workers in your school are:</a:t>
            </a:r>
            <a:endParaRPr sz="2400" dirty="0">
              <a:latin typeface="Calibri"/>
              <a:ea typeface="Calibri"/>
              <a:cs typeface="Calibri"/>
              <a:sym typeface="Calibri"/>
            </a:endParaRPr>
          </a:p>
          <a:p>
            <a:pPr marL="736600" lvl="2" algn="l" rtl="0">
              <a:spcBef>
                <a:spcPts val="0"/>
              </a:spcBef>
              <a:spcAft>
                <a:spcPts val="0"/>
              </a:spcAft>
              <a:buSzPts val="2000"/>
            </a:pPr>
            <a:r>
              <a:rPr lang="en" sz="2400" dirty="0">
                <a:latin typeface="Calibri"/>
                <a:ea typeface="Calibri"/>
                <a:cs typeface="Calibri"/>
                <a:sym typeface="Calibri"/>
              </a:rPr>
              <a:t>	[</a:t>
            </a:r>
            <a:r>
              <a:rPr lang="en" sz="2400" dirty="0">
                <a:highlight>
                  <a:srgbClr val="FFFF00"/>
                </a:highlight>
                <a:latin typeface="Calibri"/>
                <a:ea typeface="Calibri"/>
                <a:cs typeface="Calibri"/>
                <a:sym typeface="Calibri"/>
              </a:rPr>
              <a:t>Name mental health professionals</a:t>
            </a:r>
            <a:r>
              <a:rPr lang="en" sz="2400" dirty="0">
                <a:latin typeface="Calibri"/>
                <a:ea typeface="Calibri"/>
                <a:cs typeface="Calibri"/>
                <a:sym typeface="Calibri"/>
              </a:rPr>
              <a:t>]</a:t>
            </a:r>
          </a:p>
          <a:p>
            <a:pPr marL="736600" lvl="2" algn="l" rtl="0">
              <a:spcBef>
                <a:spcPts val="0"/>
              </a:spcBef>
              <a:spcAft>
                <a:spcPts val="0"/>
              </a:spcAft>
              <a:buSzPts val="2000"/>
            </a:pPr>
            <a:endParaRPr sz="2400" dirty="0">
              <a:latin typeface="Calibri"/>
              <a:ea typeface="Calibri"/>
              <a:cs typeface="Calibri"/>
              <a:sym typeface="Calibri"/>
            </a:endParaRPr>
          </a:p>
          <a:p>
            <a:pPr marL="393700" lvl="1" algn="l" rtl="0">
              <a:spcBef>
                <a:spcPts val="0"/>
              </a:spcBef>
              <a:spcAft>
                <a:spcPts val="0"/>
              </a:spcAft>
              <a:buSzPts val="2000"/>
            </a:pPr>
            <a:r>
              <a:rPr lang="en" sz="2400" dirty="0">
                <a:latin typeface="Calibri"/>
                <a:ea typeface="Calibri"/>
                <a:cs typeface="Calibri"/>
                <a:sym typeface="Calibri"/>
              </a:rPr>
              <a:t>If you or a friend would like to talk to someone about your mental health, </a:t>
            </a:r>
            <a:r>
              <a:rPr lang="en" sz="2400" b="1" dirty="0">
                <a:latin typeface="Calibri"/>
                <a:ea typeface="Calibri"/>
                <a:cs typeface="Calibri"/>
                <a:sym typeface="Calibri"/>
              </a:rPr>
              <a:t>please see one of the mental health team members at your school or let your teacher know. </a:t>
            </a:r>
            <a:r>
              <a:rPr lang="en" sz="2400" dirty="0">
                <a:latin typeface="Calibri"/>
                <a:ea typeface="Calibri"/>
                <a:cs typeface="Calibri"/>
                <a:sym typeface="Calibri"/>
              </a:rPr>
              <a:t>They can connect you with the best person to help. </a:t>
            </a:r>
            <a:endParaRPr sz="2400" dirty="0">
              <a:latin typeface="Calibri"/>
              <a:ea typeface="Calibri"/>
              <a:cs typeface="Calibri"/>
              <a:sym typeface="Calibri"/>
            </a:endParaRPr>
          </a:p>
        </p:txBody>
      </p:sp>
    </p:spTree>
    <p:extLst>
      <p:ext uri="{BB962C8B-B14F-4D97-AF65-F5344CB8AC3E}">
        <p14:creationId xmlns:p14="http://schemas.microsoft.com/office/powerpoint/2010/main" val="35799836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Connect and Learn More!</a:t>
            </a:r>
            <a:endParaRPr sz="3600" dirty="0">
              <a:solidFill>
                <a:schemeClr val="bg1"/>
              </a:solidFill>
              <a:latin typeface="Calibri" panose="020F0502020204030204" pitchFamily="34" charset="0"/>
            </a:endParaRPr>
          </a:p>
        </p:txBody>
      </p:sp>
      <p:pic>
        <p:nvPicPr>
          <p:cNvPr id="5" name="Google Shape;923;g2eea3792cd9_0_429">
            <a:extLst>
              <a:ext uri="{FF2B5EF4-FFF2-40B4-BE49-F238E27FC236}">
                <a16:creationId xmlns:a16="http://schemas.microsoft.com/office/drawing/2014/main" id="{F1AEB95E-8F67-806D-91BF-BF744172BD5D}"/>
              </a:ext>
            </a:extLst>
          </p:cNvPr>
          <p:cNvPicPr preferRelativeResize="0"/>
          <p:nvPr/>
        </p:nvPicPr>
        <p:blipFill>
          <a:blip r:embed="rId4">
            <a:alphaModFix amt="70000"/>
          </a:blip>
          <a:stretch>
            <a:fillRect/>
          </a:stretch>
        </p:blipFill>
        <p:spPr>
          <a:xfrm>
            <a:off x="7032710" y="2930881"/>
            <a:ext cx="2887346" cy="2671217"/>
          </a:xfrm>
          <a:prstGeom prst="rect">
            <a:avLst/>
          </a:prstGeom>
          <a:noFill/>
          <a:ln>
            <a:noFill/>
          </a:ln>
        </p:spPr>
      </p:pic>
      <p:grpSp>
        <p:nvGrpSpPr>
          <p:cNvPr id="6" name="Group 5">
            <a:extLst>
              <a:ext uri="{FF2B5EF4-FFF2-40B4-BE49-F238E27FC236}">
                <a16:creationId xmlns:a16="http://schemas.microsoft.com/office/drawing/2014/main" id="{88B5CF5B-6122-31F1-68F8-67DB730C4229}"/>
              </a:ext>
            </a:extLst>
          </p:cNvPr>
          <p:cNvGrpSpPr/>
          <p:nvPr/>
        </p:nvGrpSpPr>
        <p:grpSpPr>
          <a:xfrm>
            <a:off x="750937" y="4282323"/>
            <a:ext cx="2812559" cy="686074"/>
            <a:chOff x="260049" y="3341764"/>
            <a:chExt cx="2812559" cy="686074"/>
          </a:xfrm>
        </p:grpSpPr>
        <p:sp>
          <p:nvSpPr>
            <p:cNvPr id="7" name="Google Shape;917;g2eea3792cd9_0_429">
              <a:extLst>
                <a:ext uri="{FF2B5EF4-FFF2-40B4-BE49-F238E27FC236}">
                  <a16:creationId xmlns:a16="http://schemas.microsoft.com/office/drawing/2014/main" id="{B095BC49-6A19-3F85-64C9-0B84DF17B9CB}"/>
                </a:ext>
              </a:extLst>
            </p:cNvPr>
            <p:cNvSpPr txBox="1"/>
            <p:nvPr/>
          </p:nvSpPr>
          <p:spPr>
            <a:xfrm>
              <a:off x="1034408" y="3436422"/>
              <a:ext cx="2038200" cy="496758"/>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 sz="2400" i="0" u="none" strike="noStrike" cap="none" dirty="0">
                  <a:solidFill>
                    <a:schemeClr val="dk1"/>
                  </a:solidFill>
                  <a:latin typeface="Calibri"/>
                  <a:ea typeface="Calibri"/>
                  <a:cs typeface="Calibri"/>
                  <a:sym typeface="Calibri"/>
                </a:rPr>
                <a:t>@</a:t>
              </a:r>
              <a:r>
                <a:rPr lang="en" sz="2400" i="0" u="none" strike="noStrike" cap="none" dirty="0" err="1">
                  <a:solidFill>
                    <a:schemeClr val="dk1"/>
                  </a:solidFill>
                  <a:latin typeface="Calibri"/>
                  <a:ea typeface="Calibri"/>
                  <a:cs typeface="Calibri"/>
                  <a:sym typeface="Calibri"/>
                </a:rPr>
                <a:t>MHLiteracy</a:t>
              </a:r>
              <a:endParaRPr sz="2400" i="0" u="none" strike="noStrike" cap="none" dirty="0">
                <a:solidFill>
                  <a:srgbClr val="000000"/>
                </a:solidFill>
                <a:latin typeface="Calibri"/>
                <a:ea typeface="Calibri"/>
                <a:cs typeface="Calibri"/>
                <a:sym typeface="Calibri"/>
              </a:endParaRPr>
            </a:p>
          </p:txBody>
        </p:sp>
        <p:pic>
          <p:nvPicPr>
            <p:cNvPr id="8" name="Google Shape;918;g2eea3792cd9_0_429">
              <a:extLst>
                <a:ext uri="{FF2B5EF4-FFF2-40B4-BE49-F238E27FC236}">
                  <a16:creationId xmlns:a16="http://schemas.microsoft.com/office/drawing/2014/main" id="{17ACEA25-1482-CEF1-58E4-949CFFA2D666}"/>
                </a:ext>
              </a:extLst>
            </p:cNvPr>
            <p:cNvPicPr preferRelativeResize="0"/>
            <p:nvPr/>
          </p:nvPicPr>
          <p:blipFill>
            <a:blip r:embed="rId5">
              <a:alphaModFix/>
            </a:blip>
            <a:stretch>
              <a:fillRect/>
            </a:stretch>
          </p:blipFill>
          <p:spPr>
            <a:xfrm>
              <a:off x="260049" y="3341764"/>
              <a:ext cx="696651" cy="686074"/>
            </a:xfrm>
            <a:prstGeom prst="rect">
              <a:avLst/>
            </a:prstGeom>
            <a:noFill/>
            <a:ln>
              <a:noFill/>
            </a:ln>
          </p:spPr>
        </p:pic>
      </p:grpSp>
      <p:grpSp>
        <p:nvGrpSpPr>
          <p:cNvPr id="9" name="Group 8">
            <a:extLst>
              <a:ext uri="{FF2B5EF4-FFF2-40B4-BE49-F238E27FC236}">
                <a16:creationId xmlns:a16="http://schemas.microsoft.com/office/drawing/2014/main" id="{3698180D-CFBC-F0D9-7036-EABD0D4BE62F}"/>
              </a:ext>
            </a:extLst>
          </p:cNvPr>
          <p:cNvGrpSpPr/>
          <p:nvPr/>
        </p:nvGrpSpPr>
        <p:grpSpPr>
          <a:xfrm>
            <a:off x="750941" y="2344253"/>
            <a:ext cx="3169409" cy="691238"/>
            <a:chOff x="260053" y="1403694"/>
            <a:chExt cx="3169409" cy="691238"/>
          </a:xfrm>
        </p:grpSpPr>
        <p:pic>
          <p:nvPicPr>
            <p:cNvPr id="10" name="Google Shape;919;g2eea3792cd9_0_429">
              <a:extLst>
                <a:ext uri="{FF2B5EF4-FFF2-40B4-BE49-F238E27FC236}">
                  <a16:creationId xmlns:a16="http://schemas.microsoft.com/office/drawing/2014/main" id="{B2EF6BA9-41CD-44EA-B0BA-28C75773F106}"/>
                </a:ext>
              </a:extLst>
            </p:cNvPr>
            <p:cNvPicPr preferRelativeResize="0"/>
            <p:nvPr/>
          </p:nvPicPr>
          <p:blipFill>
            <a:blip r:embed="rId6">
              <a:alphaModFix/>
            </a:blip>
            <a:stretch>
              <a:fillRect/>
            </a:stretch>
          </p:blipFill>
          <p:spPr>
            <a:xfrm>
              <a:off x="260053" y="1403694"/>
              <a:ext cx="696647" cy="691238"/>
            </a:xfrm>
            <a:prstGeom prst="rect">
              <a:avLst/>
            </a:prstGeom>
            <a:noFill/>
            <a:ln>
              <a:noFill/>
            </a:ln>
          </p:spPr>
        </p:pic>
        <p:sp>
          <p:nvSpPr>
            <p:cNvPr id="11" name="Google Shape;916;g2eea3792cd9_0_429">
              <a:extLst>
                <a:ext uri="{FF2B5EF4-FFF2-40B4-BE49-F238E27FC236}">
                  <a16:creationId xmlns:a16="http://schemas.microsoft.com/office/drawing/2014/main" id="{9CFE45CA-B98E-7B94-2D7B-F07059624EB3}"/>
                </a:ext>
              </a:extLst>
            </p:cNvPr>
            <p:cNvSpPr txBox="1"/>
            <p:nvPr/>
          </p:nvSpPr>
          <p:spPr>
            <a:xfrm>
              <a:off x="1038162" y="1523086"/>
              <a:ext cx="2391300" cy="467236"/>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 sz="2400" i="0" u="none" strike="noStrike" cap="none" dirty="0">
                  <a:solidFill>
                    <a:schemeClr val="dk1"/>
                  </a:solidFill>
                  <a:latin typeface="Calibri"/>
                  <a:ea typeface="Calibri"/>
                  <a:cs typeface="Calibri"/>
                  <a:sym typeface="Calibri"/>
                </a:rPr>
                <a:t>@</a:t>
              </a:r>
              <a:r>
                <a:rPr lang="en" sz="2400" i="0" u="none" strike="noStrike" cap="none" dirty="0" err="1">
                  <a:solidFill>
                    <a:schemeClr val="dk1"/>
                  </a:solidFill>
                  <a:latin typeface="Calibri"/>
                  <a:ea typeface="Calibri"/>
                  <a:cs typeface="Calibri"/>
                  <a:sym typeface="Calibri"/>
                </a:rPr>
                <a:t>MHLiteracy</a:t>
              </a:r>
              <a:endParaRPr sz="2400" i="0" u="none" strike="noStrike" cap="none" dirty="0">
                <a:solidFill>
                  <a:schemeClr val="dk1"/>
                </a:solidFill>
                <a:latin typeface="Calibri"/>
                <a:ea typeface="Calibri"/>
                <a:cs typeface="Calibri"/>
                <a:sym typeface="Calibri"/>
              </a:endParaRPr>
            </a:p>
          </p:txBody>
        </p:sp>
      </p:grpSp>
      <p:grpSp>
        <p:nvGrpSpPr>
          <p:cNvPr id="12" name="Group 11">
            <a:extLst>
              <a:ext uri="{FF2B5EF4-FFF2-40B4-BE49-F238E27FC236}">
                <a16:creationId xmlns:a16="http://schemas.microsoft.com/office/drawing/2014/main" id="{30346DB2-7F61-4153-BAC4-0177BA1AE23E}"/>
              </a:ext>
            </a:extLst>
          </p:cNvPr>
          <p:cNvGrpSpPr/>
          <p:nvPr/>
        </p:nvGrpSpPr>
        <p:grpSpPr>
          <a:xfrm>
            <a:off x="676888" y="3296846"/>
            <a:ext cx="4828913" cy="842550"/>
            <a:chOff x="186000" y="2356287"/>
            <a:chExt cx="4828913" cy="842550"/>
          </a:xfrm>
        </p:grpSpPr>
        <p:sp>
          <p:nvSpPr>
            <p:cNvPr id="13" name="Google Shape;916;g2eea3792cd9_0_429">
              <a:extLst>
                <a:ext uri="{FF2B5EF4-FFF2-40B4-BE49-F238E27FC236}">
                  <a16:creationId xmlns:a16="http://schemas.microsoft.com/office/drawing/2014/main" id="{945B4325-E18F-9235-4157-9F132C39AE13}"/>
                </a:ext>
              </a:extLst>
            </p:cNvPr>
            <p:cNvSpPr txBox="1"/>
            <p:nvPr/>
          </p:nvSpPr>
          <p:spPr>
            <a:xfrm>
              <a:off x="1028550" y="2529183"/>
              <a:ext cx="3986363" cy="496758"/>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 sz="2400" i="0" u="none" strike="noStrike" cap="none" dirty="0" err="1">
                  <a:solidFill>
                    <a:schemeClr val="dk1"/>
                  </a:solidFill>
                  <a:latin typeface="Calibri"/>
                  <a:ea typeface="Calibri"/>
                  <a:cs typeface="Calibri"/>
                  <a:sym typeface="Calibri"/>
                </a:rPr>
                <a:t>www.mentalhealthliteracy.org</a:t>
              </a:r>
              <a:endParaRPr sz="2400" i="0" u="none" strike="noStrike" cap="none" dirty="0">
                <a:solidFill>
                  <a:schemeClr val="dk1"/>
                </a:solidFill>
                <a:latin typeface="Calibri"/>
                <a:ea typeface="Calibri"/>
                <a:cs typeface="Calibri"/>
                <a:sym typeface="Calibri"/>
              </a:endParaRPr>
            </a:p>
          </p:txBody>
        </p:sp>
        <p:pic>
          <p:nvPicPr>
            <p:cNvPr id="14" name="Graphic 13" descr="Internet with solid fill">
              <a:extLst>
                <a:ext uri="{FF2B5EF4-FFF2-40B4-BE49-F238E27FC236}">
                  <a16:creationId xmlns:a16="http://schemas.microsoft.com/office/drawing/2014/main" id="{5311F02F-CB82-D66A-78CD-A3E5E40BFF2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6000" y="2356287"/>
              <a:ext cx="842550" cy="842550"/>
            </a:xfrm>
            <a:prstGeom prst="rect">
              <a:avLst/>
            </a:prstGeom>
          </p:spPr>
        </p:pic>
      </p:grpSp>
    </p:spTree>
    <p:extLst>
      <p:ext uri="{BB962C8B-B14F-4D97-AF65-F5344CB8AC3E}">
        <p14:creationId xmlns:p14="http://schemas.microsoft.com/office/powerpoint/2010/main" val="410074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1306946"/>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Topic E: How can Positive Mental Health be Maintained?</a:t>
            </a:r>
            <a:endParaRPr sz="3600" dirty="0">
              <a:solidFill>
                <a:schemeClr val="bg1"/>
              </a:solidFill>
              <a:latin typeface="Calibri" panose="020F0502020204030204" pitchFamily="34" charset="0"/>
            </a:endParaRPr>
          </a:p>
        </p:txBody>
      </p:sp>
      <p:grpSp>
        <p:nvGrpSpPr>
          <p:cNvPr id="68" name="Group 67">
            <a:extLst>
              <a:ext uri="{FF2B5EF4-FFF2-40B4-BE49-F238E27FC236}">
                <a16:creationId xmlns:a16="http://schemas.microsoft.com/office/drawing/2014/main" id="{9EBACA1B-730E-4E97-8409-8E5329453A71}"/>
              </a:ext>
            </a:extLst>
          </p:cNvPr>
          <p:cNvGrpSpPr/>
          <p:nvPr/>
        </p:nvGrpSpPr>
        <p:grpSpPr>
          <a:xfrm>
            <a:off x="62199" y="2720340"/>
            <a:ext cx="2210100" cy="2553788"/>
            <a:chOff x="62199" y="2720340"/>
            <a:chExt cx="2210100" cy="2553788"/>
          </a:xfrm>
        </p:grpSpPr>
        <p:pic>
          <p:nvPicPr>
            <p:cNvPr id="57" name="Google Shape;331;g2ef3a3716f0_0_874">
              <a:extLst>
                <a:ext uri="{FF2B5EF4-FFF2-40B4-BE49-F238E27FC236}">
                  <a16:creationId xmlns:a16="http://schemas.microsoft.com/office/drawing/2014/main" id="{348BCCBB-94AE-4324-039C-CC02C5C9F7C0}"/>
                </a:ext>
              </a:extLst>
            </p:cNvPr>
            <p:cNvPicPr preferRelativeResize="0"/>
            <p:nvPr/>
          </p:nvPicPr>
          <p:blipFill>
            <a:blip r:embed="rId4">
              <a:alphaModFix/>
            </a:blip>
            <a:stretch>
              <a:fillRect/>
            </a:stretch>
          </p:blipFill>
          <p:spPr>
            <a:xfrm>
              <a:off x="459787" y="2720340"/>
              <a:ext cx="1414925" cy="1417320"/>
            </a:xfrm>
            <a:prstGeom prst="rect">
              <a:avLst/>
            </a:prstGeom>
            <a:noFill/>
            <a:ln>
              <a:noFill/>
            </a:ln>
          </p:spPr>
        </p:pic>
        <p:sp>
          <p:nvSpPr>
            <p:cNvPr id="52" name="Google Shape;324;g2ef3a3716f0_0_874">
              <a:extLst>
                <a:ext uri="{FF2B5EF4-FFF2-40B4-BE49-F238E27FC236}">
                  <a16:creationId xmlns:a16="http://schemas.microsoft.com/office/drawing/2014/main" id="{A264B483-1314-5969-77C3-7F9F86E78C83}"/>
                </a:ext>
              </a:extLst>
            </p:cNvPr>
            <p:cNvSpPr txBox="1"/>
            <p:nvPr/>
          </p:nvSpPr>
          <p:spPr>
            <a:xfrm>
              <a:off x="62199" y="4205244"/>
              <a:ext cx="2210100" cy="1068884"/>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buClr>
                  <a:srgbClr val="000000"/>
                </a:buClr>
                <a:buSzPts val="4400"/>
                <a:buFont typeface="Calibri"/>
                <a:buNone/>
              </a:pPr>
              <a:r>
                <a:rPr lang="en-US" sz="1900" b="0" i="0" u="none" strike="noStrike" cap="none" dirty="0">
                  <a:solidFill>
                    <a:srgbClr val="000000"/>
                  </a:solidFill>
                  <a:latin typeface="Calibri"/>
                  <a:ea typeface="Calibri"/>
                  <a:cs typeface="Calibri"/>
                  <a:sym typeface="Calibri"/>
                </a:rPr>
                <a:t>A</a:t>
              </a:r>
              <a:r>
                <a:rPr lang="en-US" sz="1900" dirty="0">
                  <a:latin typeface="Calibri"/>
                  <a:ea typeface="Calibri"/>
                  <a:cs typeface="Calibri"/>
                  <a:sym typeface="Calibri"/>
                </a:rPr>
                <a:t>ctivity 1</a:t>
              </a:r>
              <a:r>
                <a:rPr lang="en-US" sz="1900" b="0" i="0" u="none" strike="noStrike" cap="none" dirty="0">
                  <a:solidFill>
                    <a:srgbClr val="000000"/>
                  </a:solidFill>
                  <a:latin typeface="Calibri"/>
                  <a:ea typeface="Calibri"/>
                  <a:cs typeface="Calibri"/>
                  <a:sym typeface="Calibri"/>
                </a:rPr>
                <a:t>: </a:t>
              </a:r>
            </a:p>
            <a:p>
              <a:pPr marL="0" marR="0" lvl="0" indent="0" algn="ctr" rtl="0">
                <a:lnSpc>
                  <a:spcPct val="90000"/>
                </a:lnSpc>
                <a:buClr>
                  <a:srgbClr val="000000"/>
                </a:buClr>
                <a:buSzPts val="4400"/>
                <a:buFont typeface="Calibri"/>
                <a:buNone/>
              </a:pPr>
              <a:r>
                <a:rPr lang="en-US" sz="1900" dirty="0">
                  <a:latin typeface="Calibri"/>
                  <a:ea typeface="Calibri"/>
                  <a:cs typeface="Calibri"/>
                  <a:sym typeface="Calibri"/>
                </a:rPr>
                <a:t>Finding and Creating your Happy Place</a:t>
              </a:r>
              <a:endParaRPr sz="1900" b="0" i="0" u="none" strike="noStrike" cap="none" dirty="0">
                <a:solidFill>
                  <a:srgbClr val="000000"/>
                </a:solidFill>
                <a:latin typeface="Calibri"/>
                <a:ea typeface="Calibri"/>
                <a:cs typeface="Calibri"/>
                <a:sym typeface="Calibri"/>
              </a:endParaRPr>
            </a:p>
          </p:txBody>
        </p:sp>
      </p:grpSp>
      <p:grpSp>
        <p:nvGrpSpPr>
          <p:cNvPr id="69" name="Group 68">
            <a:extLst>
              <a:ext uri="{FF2B5EF4-FFF2-40B4-BE49-F238E27FC236}">
                <a16:creationId xmlns:a16="http://schemas.microsoft.com/office/drawing/2014/main" id="{D79771BB-397F-7022-25C2-955FD9EE2B16}"/>
              </a:ext>
            </a:extLst>
          </p:cNvPr>
          <p:cNvGrpSpPr/>
          <p:nvPr/>
        </p:nvGrpSpPr>
        <p:grpSpPr>
          <a:xfrm>
            <a:off x="2471516" y="2720340"/>
            <a:ext cx="2264100" cy="2553788"/>
            <a:chOff x="2531402" y="2720340"/>
            <a:chExt cx="2264100" cy="2553788"/>
          </a:xfrm>
        </p:grpSpPr>
        <p:pic>
          <p:nvPicPr>
            <p:cNvPr id="58" name="Google Shape;332;g2ef3a3716f0_0_874">
              <a:extLst>
                <a:ext uri="{FF2B5EF4-FFF2-40B4-BE49-F238E27FC236}">
                  <a16:creationId xmlns:a16="http://schemas.microsoft.com/office/drawing/2014/main" id="{95FAF491-6661-8B3D-14F4-79A230A324C6}"/>
                </a:ext>
              </a:extLst>
            </p:cNvPr>
            <p:cNvPicPr preferRelativeResize="0"/>
            <p:nvPr/>
          </p:nvPicPr>
          <p:blipFill>
            <a:blip r:embed="rId5">
              <a:alphaModFix/>
            </a:blip>
            <a:stretch>
              <a:fillRect/>
            </a:stretch>
          </p:blipFill>
          <p:spPr>
            <a:xfrm>
              <a:off x="2955977" y="2720340"/>
              <a:ext cx="1414950" cy="1417320"/>
            </a:xfrm>
            <a:prstGeom prst="rect">
              <a:avLst/>
            </a:prstGeom>
            <a:noFill/>
            <a:ln>
              <a:noFill/>
            </a:ln>
          </p:spPr>
        </p:pic>
        <p:sp>
          <p:nvSpPr>
            <p:cNvPr id="53" name="Google Shape;325;g2ef3a3716f0_0_874">
              <a:extLst>
                <a:ext uri="{FF2B5EF4-FFF2-40B4-BE49-F238E27FC236}">
                  <a16:creationId xmlns:a16="http://schemas.microsoft.com/office/drawing/2014/main" id="{66F25C98-1FE5-7FB0-8FC2-ACE5B3C0B3EE}"/>
                </a:ext>
              </a:extLst>
            </p:cNvPr>
            <p:cNvSpPr txBox="1"/>
            <p:nvPr/>
          </p:nvSpPr>
          <p:spPr>
            <a:xfrm>
              <a:off x="2531402" y="4205244"/>
              <a:ext cx="2264100" cy="1068884"/>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buClr>
                  <a:srgbClr val="000000"/>
                </a:buClr>
                <a:buSzPts val="4400"/>
                <a:buFont typeface="Calibri"/>
                <a:buNone/>
              </a:pPr>
              <a:r>
                <a:rPr lang="en-US" sz="1900" b="0" i="0" u="none" strike="noStrike" cap="none" dirty="0">
                  <a:solidFill>
                    <a:srgbClr val="000000"/>
                  </a:solidFill>
                  <a:latin typeface="Calibri"/>
                  <a:ea typeface="Calibri"/>
                  <a:cs typeface="Calibri"/>
                  <a:sym typeface="Calibri"/>
                </a:rPr>
                <a:t>A</a:t>
              </a:r>
              <a:r>
                <a:rPr lang="en-US" sz="1900" dirty="0">
                  <a:latin typeface="Calibri"/>
                  <a:ea typeface="Calibri"/>
                  <a:cs typeface="Calibri"/>
                  <a:sym typeface="Calibri"/>
                </a:rPr>
                <a:t>ctivity 2</a:t>
              </a:r>
              <a:r>
                <a:rPr lang="en-US" sz="1900" b="0" i="0" u="none" strike="noStrike" cap="none" dirty="0">
                  <a:solidFill>
                    <a:srgbClr val="000000"/>
                  </a:solidFill>
                  <a:latin typeface="Calibri"/>
                  <a:ea typeface="Calibri"/>
                  <a:cs typeface="Calibri"/>
                  <a:sym typeface="Calibri"/>
                </a:rPr>
                <a:t>: </a:t>
              </a:r>
            </a:p>
            <a:p>
              <a:pPr marL="0" marR="0" lvl="0" indent="0" algn="ctr" rtl="0">
                <a:buClr>
                  <a:srgbClr val="000000"/>
                </a:buClr>
                <a:buSzPts val="4400"/>
                <a:buFont typeface="Calibri"/>
                <a:buNone/>
              </a:pPr>
              <a:r>
                <a:rPr lang="en-US" sz="1900" dirty="0">
                  <a:latin typeface="Calibri"/>
                  <a:ea typeface="Calibri"/>
                  <a:cs typeface="Calibri"/>
                  <a:sym typeface="Calibri"/>
                </a:rPr>
                <a:t>Guided and Relaxed Breathing</a:t>
              </a:r>
              <a:endParaRPr sz="1900" b="0" i="0" u="none" strike="noStrike" cap="none" dirty="0">
                <a:solidFill>
                  <a:srgbClr val="000000"/>
                </a:solidFill>
                <a:latin typeface="Calibri"/>
                <a:ea typeface="Calibri"/>
                <a:cs typeface="Calibri"/>
                <a:sym typeface="Calibri"/>
              </a:endParaRPr>
            </a:p>
          </p:txBody>
        </p:sp>
      </p:grpSp>
      <p:grpSp>
        <p:nvGrpSpPr>
          <p:cNvPr id="70" name="Group 69">
            <a:extLst>
              <a:ext uri="{FF2B5EF4-FFF2-40B4-BE49-F238E27FC236}">
                <a16:creationId xmlns:a16="http://schemas.microsoft.com/office/drawing/2014/main" id="{998E423A-5078-34E2-C749-689322392F1D}"/>
              </a:ext>
            </a:extLst>
          </p:cNvPr>
          <p:cNvGrpSpPr/>
          <p:nvPr/>
        </p:nvGrpSpPr>
        <p:grpSpPr>
          <a:xfrm>
            <a:off x="4934833" y="2722710"/>
            <a:ext cx="2264100" cy="2551418"/>
            <a:chOff x="4963941" y="2722710"/>
            <a:chExt cx="2264100" cy="2551418"/>
          </a:xfrm>
        </p:grpSpPr>
        <p:pic>
          <p:nvPicPr>
            <p:cNvPr id="59" name="Google Shape;333;g2ef3a3716f0_0_874">
              <a:extLst>
                <a:ext uri="{FF2B5EF4-FFF2-40B4-BE49-F238E27FC236}">
                  <a16:creationId xmlns:a16="http://schemas.microsoft.com/office/drawing/2014/main" id="{E200581F-7284-C238-44D8-8EF6912A0D1B}"/>
                </a:ext>
              </a:extLst>
            </p:cNvPr>
            <p:cNvPicPr preferRelativeResize="0"/>
            <p:nvPr/>
          </p:nvPicPr>
          <p:blipFill>
            <a:blip r:embed="rId6">
              <a:alphaModFix/>
            </a:blip>
            <a:stretch>
              <a:fillRect/>
            </a:stretch>
          </p:blipFill>
          <p:spPr>
            <a:xfrm>
              <a:off x="5388516" y="2722710"/>
              <a:ext cx="1414950" cy="1414950"/>
            </a:xfrm>
            <a:prstGeom prst="rect">
              <a:avLst/>
            </a:prstGeom>
            <a:noFill/>
            <a:ln>
              <a:noFill/>
            </a:ln>
          </p:spPr>
        </p:pic>
        <p:sp>
          <p:nvSpPr>
            <p:cNvPr id="54" name="Google Shape;326;g2ef3a3716f0_0_874">
              <a:extLst>
                <a:ext uri="{FF2B5EF4-FFF2-40B4-BE49-F238E27FC236}">
                  <a16:creationId xmlns:a16="http://schemas.microsoft.com/office/drawing/2014/main" id="{47F7E498-340D-8E6B-1665-A29D825ACC3B}"/>
                </a:ext>
              </a:extLst>
            </p:cNvPr>
            <p:cNvSpPr txBox="1"/>
            <p:nvPr/>
          </p:nvSpPr>
          <p:spPr>
            <a:xfrm>
              <a:off x="4963941" y="4205244"/>
              <a:ext cx="2264100" cy="1068884"/>
            </a:xfrm>
            <a:prstGeom prst="rect">
              <a:avLst/>
            </a:prstGeom>
            <a:noFill/>
            <a:ln>
              <a:noFill/>
            </a:ln>
          </p:spPr>
          <p:txBody>
            <a:bodyPr spcFirstLastPara="1" wrap="square" lIns="91425" tIns="45700" rIns="91425" bIns="45700" anchor="t" anchorCtr="0">
              <a:normAutofit/>
            </a:bodyPr>
            <a:lstStyle/>
            <a:p>
              <a:pPr marL="0" marR="0" lvl="0" indent="0" algn="ctr" rtl="0">
                <a:buClr>
                  <a:srgbClr val="000000"/>
                </a:buClr>
                <a:buSzPts val="4400"/>
                <a:buFont typeface="Calibri"/>
                <a:buNone/>
              </a:pPr>
              <a:r>
                <a:rPr lang="en-US" sz="1900" b="0" i="0" u="none" strike="noStrike" cap="none" dirty="0">
                  <a:solidFill>
                    <a:srgbClr val="000000"/>
                  </a:solidFill>
                  <a:latin typeface="Calibri"/>
                  <a:ea typeface="Calibri"/>
                  <a:cs typeface="Calibri"/>
                  <a:sym typeface="Calibri"/>
                </a:rPr>
                <a:t>A</a:t>
              </a:r>
              <a:r>
                <a:rPr lang="en-US" sz="1900" dirty="0">
                  <a:latin typeface="Calibri"/>
                  <a:ea typeface="Calibri"/>
                  <a:cs typeface="Calibri"/>
                  <a:sym typeface="Calibri"/>
                </a:rPr>
                <a:t>ctivity 3</a:t>
              </a:r>
              <a:r>
                <a:rPr lang="en-US" sz="1900" b="0" i="0" u="none" strike="noStrike" cap="none" dirty="0">
                  <a:solidFill>
                    <a:srgbClr val="000000"/>
                  </a:solidFill>
                  <a:latin typeface="Calibri"/>
                  <a:ea typeface="Calibri"/>
                  <a:cs typeface="Calibri"/>
                  <a:sym typeface="Calibri"/>
                </a:rPr>
                <a:t>: </a:t>
              </a:r>
            </a:p>
            <a:p>
              <a:pPr marL="0" marR="0" lvl="0" indent="0" algn="ctr" rtl="0">
                <a:buClr>
                  <a:srgbClr val="000000"/>
                </a:buClr>
                <a:buSzPts val="4400"/>
                <a:buFont typeface="Calibri"/>
                <a:buNone/>
              </a:pPr>
              <a:r>
                <a:rPr lang="en-US" sz="1900" dirty="0">
                  <a:latin typeface="Calibri"/>
                  <a:ea typeface="Calibri"/>
                  <a:cs typeface="Calibri"/>
                  <a:sym typeface="Calibri"/>
                </a:rPr>
                <a:t>Box Breathing</a:t>
              </a:r>
              <a:endParaRPr sz="1900" b="0" i="0" u="none" strike="noStrike" cap="none" dirty="0">
                <a:solidFill>
                  <a:srgbClr val="000000"/>
                </a:solidFill>
                <a:latin typeface="Calibri"/>
                <a:ea typeface="Calibri"/>
                <a:cs typeface="Calibri"/>
                <a:sym typeface="Calibri"/>
              </a:endParaRPr>
            </a:p>
          </p:txBody>
        </p:sp>
      </p:grpSp>
      <p:grpSp>
        <p:nvGrpSpPr>
          <p:cNvPr id="72" name="Group 71">
            <a:extLst>
              <a:ext uri="{FF2B5EF4-FFF2-40B4-BE49-F238E27FC236}">
                <a16:creationId xmlns:a16="http://schemas.microsoft.com/office/drawing/2014/main" id="{564BF6E2-7D4F-D9C2-953F-E69399A4FDCC}"/>
              </a:ext>
            </a:extLst>
          </p:cNvPr>
          <p:cNvGrpSpPr/>
          <p:nvPr/>
        </p:nvGrpSpPr>
        <p:grpSpPr>
          <a:xfrm>
            <a:off x="9861468" y="2720340"/>
            <a:ext cx="2561189" cy="2553789"/>
            <a:chOff x="9861468" y="2720340"/>
            <a:chExt cx="2561189" cy="2553789"/>
          </a:xfrm>
        </p:grpSpPr>
        <p:pic>
          <p:nvPicPr>
            <p:cNvPr id="60" name="Google Shape;334;g2ef3a3716f0_0_874">
              <a:extLst>
                <a:ext uri="{FF2B5EF4-FFF2-40B4-BE49-F238E27FC236}">
                  <a16:creationId xmlns:a16="http://schemas.microsoft.com/office/drawing/2014/main" id="{C35D8197-7B5E-B8CC-4661-B438B308FDCD}"/>
                </a:ext>
              </a:extLst>
            </p:cNvPr>
            <p:cNvPicPr preferRelativeResize="0"/>
            <p:nvPr/>
          </p:nvPicPr>
          <p:blipFill>
            <a:blip r:embed="rId7">
              <a:alphaModFix/>
            </a:blip>
            <a:stretch>
              <a:fillRect/>
            </a:stretch>
          </p:blipFill>
          <p:spPr>
            <a:xfrm>
              <a:off x="10433403" y="2720340"/>
              <a:ext cx="1417320" cy="1417320"/>
            </a:xfrm>
            <a:prstGeom prst="rect">
              <a:avLst/>
            </a:prstGeom>
            <a:noFill/>
            <a:ln>
              <a:noFill/>
            </a:ln>
          </p:spPr>
        </p:pic>
        <p:sp>
          <p:nvSpPr>
            <p:cNvPr id="56" name="Google Shape;328;g2ef3a3716f0_0_874">
              <a:extLst>
                <a:ext uri="{FF2B5EF4-FFF2-40B4-BE49-F238E27FC236}">
                  <a16:creationId xmlns:a16="http://schemas.microsoft.com/office/drawing/2014/main" id="{7B935721-0E35-682C-9ED9-4F1DDCEE733B}"/>
                </a:ext>
              </a:extLst>
            </p:cNvPr>
            <p:cNvSpPr txBox="1"/>
            <p:nvPr/>
          </p:nvSpPr>
          <p:spPr>
            <a:xfrm>
              <a:off x="9861468" y="4205245"/>
              <a:ext cx="2561189" cy="106888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buClr>
                  <a:srgbClr val="000000"/>
                </a:buClr>
                <a:buSzPts val="4400"/>
                <a:buFont typeface="Calibri"/>
                <a:buNone/>
              </a:pPr>
              <a:r>
                <a:rPr lang="en-US" sz="1900" b="0" i="0" u="none" strike="noStrike" cap="none" dirty="0">
                  <a:solidFill>
                    <a:srgbClr val="000000"/>
                  </a:solidFill>
                  <a:latin typeface="Calibri"/>
                  <a:ea typeface="Calibri"/>
                  <a:cs typeface="Calibri"/>
                  <a:sym typeface="Calibri"/>
                </a:rPr>
                <a:t>A</a:t>
              </a:r>
              <a:r>
                <a:rPr lang="en-US" sz="1900" dirty="0">
                  <a:latin typeface="Calibri"/>
                  <a:ea typeface="Calibri"/>
                  <a:cs typeface="Calibri"/>
                  <a:sym typeface="Calibri"/>
                </a:rPr>
                <a:t>ctivity 5</a:t>
              </a:r>
              <a:r>
                <a:rPr lang="en-US" sz="1900" b="0" i="0" u="none" strike="noStrike" cap="none" dirty="0">
                  <a:solidFill>
                    <a:srgbClr val="000000"/>
                  </a:solidFill>
                  <a:latin typeface="Calibri"/>
                  <a:ea typeface="Calibri"/>
                  <a:cs typeface="Calibri"/>
                  <a:sym typeface="Calibri"/>
                </a:rPr>
                <a:t>: </a:t>
              </a:r>
            </a:p>
            <a:p>
              <a:pPr marL="0" marR="0" lvl="0" indent="0" algn="ctr" rtl="0">
                <a:lnSpc>
                  <a:spcPct val="90000"/>
                </a:lnSpc>
                <a:buClr>
                  <a:srgbClr val="000000"/>
                </a:buClr>
                <a:buSzPts val="4400"/>
                <a:buFont typeface="Calibri"/>
                <a:buNone/>
              </a:pPr>
              <a:r>
                <a:rPr lang="en-US" sz="1900" dirty="0">
                  <a:latin typeface="Calibri"/>
                  <a:ea typeface="Calibri"/>
                  <a:cs typeface="Calibri"/>
                  <a:sym typeface="Calibri"/>
                </a:rPr>
                <a:t>Strategies for Maintaining Positive Mental Health</a:t>
              </a:r>
              <a:endParaRPr sz="1900" b="0" i="0" u="none" strike="noStrike" cap="none" dirty="0">
                <a:solidFill>
                  <a:srgbClr val="000000"/>
                </a:solidFill>
                <a:latin typeface="Calibri"/>
                <a:ea typeface="Calibri"/>
                <a:cs typeface="Calibri"/>
                <a:sym typeface="Calibri"/>
              </a:endParaRPr>
            </a:p>
          </p:txBody>
        </p:sp>
      </p:grpSp>
      <p:grpSp>
        <p:nvGrpSpPr>
          <p:cNvPr id="71" name="Group 70">
            <a:extLst>
              <a:ext uri="{FF2B5EF4-FFF2-40B4-BE49-F238E27FC236}">
                <a16:creationId xmlns:a16="http://schemas.microsoft.com/office/drawing/2014/main" id="{025A6630-CB97-97F6-9A4D-57EB179F15C4}"/>
              </a:ext>
            </a:extLst>
          </p:cNvPr>
          <p:cNvGrpSpPr/>
          <p:nvPr/>
        </p:nvGrpSpPr>
        <p:grpSpPr>
          <a:xfrm>
            <a:off x="7398150" y="2720340"/>
            <a:ext cx="2264100" cy="2553788"/>
            <a:chOff x="7652719" y="2720340"/>
            <a:chExt cx="2264100" cy="2553788"/>
          </a:xfrm>
        </p:grpSpPr>
        <p:sp>
          <p:nvSpPr>
            <p:cNvPr id="55" name="Google Shape;327;g2ef3a3716f0_0_874">
              <a:extLst>
                <a:ext uri="{FF2B5EF4-FFF2-40B4-BE49-F238E27FC236}">
                  <a16:creationId xmlns:a16="http://schemas.microsoft.com/office/drawing/2014/main" id="{A19E5A53-B988-F3A1-A219-288DE6DEF53A}"/>
                </a:ext>
              </a:extLst>
            </p:cNvPr>
            <p:cNvSpPr txBox="1"/>
            <p:nvPr/>
          </p:nvSpPr>
          <p:spPr>
            <a:xfrm>
              <a:off x="7652719" y="4205244"/>
              <a:ext cx="2264100" cy="1068884"/>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buClr>
                  <a:srgbClr val="000000"/>
                </a:buClr>
                <a:buSzPts val="4400"/>
                <a:buFont typeface="Calibri"/>
                <a:buNone/>
              </a:pPr>
              <a:r>
                <a:rPr lang="en-US" sz="1900" b="0" i="0" u="none" strike="noStrike" cap="none" dirty="0">
                  <a:solidFill>
                    <a:srgbClr val="000000"/>
                  </a:solidFill>
                  <a:latin typeface="Calibri"/>
                  <a:ea typeface="Calibri"/>
                  <a:cs typeface="Calibri"/>
                  <a:sym typeface="Calibri"/>
                </a:rPr>
                <a:t>A</a:t>
              </a:r>
              <a:r>
                <a:rPr lang="en-US" sz="1900" dirty="0">
                  <a:latin typeface="Calibri"/>
                  <a:ea typeface="Calibri"/>
                  <a:cs typeface="Calibri"/>
                  <a:sym typeface="Calibri"/>
                </a:rPr>
                <a:t>ctivity 4</a:t>
              </a:r>
              <a:r>
                <a:rPr lang="en-US" sz="1900" b="0" i="0" u="none" strike="noStrike" cap="none" dirty="0">
                  <a:solidFill>
                    <a:srgbClr val="000000"/>
                  </a:solidFill>
                  <a:latin typeface="Calibri"/>
                  <a:ea typeface="Calibri"/>
                  <a:cs typeface="Calibri"/>
                  <a:sym typeface="Calibri"/>
                </a:rPr>
                <a:t>:</a:t>
              </a:r>
            </a:p>
            <a:p>
              <a:pPr marL="0" marR="0" lvl="0" indent="0" algn="ctr" rtl="0">
                <a:lnSpc>
                  <a:spcPct val="90000"/>
                </a:lnSpc>
                <a:buClr>
                  <a:srgbClr val="000000"/>
                </a:buClr>
                <a:buSzPts val="4400"/>
                <a:buFont typeface="Calibri"/>
                <a:buNone/>
              </a:pPr>
              <a:r>
                <a:rPr lang="en-US" sz="1900" dirty="0">
                  <a:latin typeface="Calibri"/>
                  <a:ea typeface="Calibri"/>
                  <a:cs typeface="Calibri"/>
                  <a:sym typeface="Calibri"/>
                </a:rPr>
                <a:t>Progressive Muscle Relaxation</a:t>
              </a:r>
              <a:endParaRPr sz="1900" b="0" i="0" u="none" strike="noStrike" cap="none" dirty="0">
                <a:solidFill>
                  <a:srgbClr val="000000"/>
                </a:solidFill>
                <a:latin typeface="Calibri"/>
                <a:ea typeface="Calibri"/>
                <a:cs typeface="Calibri"/>
                <a:sym typeface="Calibri"/>
              </a:endParaRPr>
            </a:p>
          </p:txBody>
        </p:sp>
        <p:pic>
          <p:nvPicPr>
            <p:cNvPr id="61" name="Google Shape;335;g2ef3a3716f0_0_874">
              <a:extLst>
                <a:ext uri="{FF2B5EF4-FFF2-40B4-BE49-F238E27FC236}">
                  <a16:creationId xmlns:a16="http://schemas.microsoft.com/office/drawing/2014/main" id="{13BF2C6B-ED84-A064-38CE-D1D5CAE09356}"/>
                </a:ext>
              </a:extLst>
            </p:cNvPr>
            <p:cNvPicPr preferRelativeResize="0"/>
            <p:nvPr/>
          </p:nvPicPr>
          <p:blipFill>
            <a:blip r:embed="rId8">
              <a:alphaModFix/>
            </a:blip>
            <a:stretch>
              <a:fillRect/>
            </a:stretch>
          </p:blipFill>
          <p:spPr>
            <a:xfrm>
              <a:off x="8076109" y="2720340"/>
              <a:ext cx="1417320" cy="1417320"/>
            </a:xfrm>
            <a:prstGeom prst="rect">
              <a:avLst/>
            </a:prstGeom>
            <a:noFill/>
            <a:ln>
              <a:noFill/>
            </a:ln>
          </p:spPr>
        </p:pic>
      </p:grpSp>
    </p:spTree>
    <p:extLst>
      <p:ext uri="{BB962C8B-B14F-4D97-AF65-F5344CB8AC3E}">
        <p14:creationId xmlns:p14="http://schemas.microsoft.com/office/powerpoint/2010/main" val="1188018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What is Stress?</a:t>
            </a:r>
            <a:endParaRPr sz="3600" dirty="0">
              <a:solidFill>
                <a:schemeClr val="bg1"/>
              </a:solidFill>
              <a:latin typeface="Calibri" panose="020F0502020204030204" pitchFamily="34" charset="0"/>
            </a:endParaRPr>
          </a:p>
        </p:txBody>
      </p:sp>
      <p:sp>
        <p:nvSpPr>
          <p:cNvPr id="2" name="Google Shape;342;g2ef3a3716f0_0_950">
            <a:extLst>
              <a:ext uri="{FF2B5EF4-FFF2-40B4-BE49-F238E27FC236}">
                <a16:creationId xmlns:a16="http://schemas.microsoft.com/office/drawing/2014/main" id="{5734DA08-F1A2-25B4-E978-10D6C0413A78}"/>
              </a:ext>
            </a:extLst>
          </p:cNvPr>
          <p:cNvSpPr txBox="1"/>
          <p:nvPr/>
        </p:nvSpPr>
        <p:spPr>
          <a:xfrm>
            <a:off x="1714762" y="1818183"/>
            <a:ext cx="5591700" cy="1338300"/>
          </a:xfrm>
          <a:prstGeom prst="rect">
            <a:avLst/>
          </a:prstGeom>
          <a:noFill/>
          <a:ln>
            <a:noFill/>
          </a:ln>
        </p:spPr>
        <p:txBody>
          <a:bodyPr spcFirstLastPara="1" wrap="square" lIns="121900" tIns="121900" rIns="121900" bIns="121900" anchor="t" anchorCtr="0">
            <a:spAutoFit/>
          </a:bodyPr>
          <a:lstStyle/>
          <a:p>
            <a:pPr marL="0" marR="0" lvl="0" indent="0" algn="ctr" rtl="0">
              <a:lnSpc>
                <a:spcPct val="115000"/>
              </a:lnSpc>
              <a:spcBef>
                <a:spcPts val="0"/>
              </a:spcBef>
              <a:spcAft>
                <a:spcPts val="0"/>
              </a:spcAft>
              <a:buClr>
                <a:srgbClr val="000000"/>
              </a:buClr>
              <a:buSzPts val="3300"/>
              <a:buFont typeface="Arial"/>
              <a:buNone/>
            </a:pPr>
            <a:r>
              <a:rPr lang="en-US" sz="3300" b="1" dirty="0">
                <a:solidFill>
                  <a:srgbClr val="FF0000"/>
                </a:solidFill>
                <a:latin typeface="Calibri"/>
                <a:ea typeface="Calibri"/>
                <a:cs typeface="Calibri"/>
                <a:sym typeface="Calibri"/>
              </a:rPr>
              <a:t>Distress</a:t>
            </a:r>
            <a:r>
              <a:rPr lang="en-US" sz="3300" dirty="0">
                <a:solidFill>
                  <a:srgbClr val="FF0000"/>
                </a:solidFill>
                <a:latin typeface="Calibri"/>
                <a:ea typeface="Calibri"/>
                <a:cs typeface="Calibri"/>
                <a:sym typeface="Calibri"/>
              </a:rPr>
              <a:t> is stress that negatively affects you.</a:t>
            </a:r>
            <a:endParaRPr sz="3300" i="0" u="none" strike="noStrike" cap="none" dirty="0">
              <a:solidFill>
                <a:srgbClr val="FF0000"/>
              </a:solidFill>
              <a:latin typeface="Calibri"/>
              <a:ea typeface="Calibri"/>
              <a:cs typeface="Calibri"/>
              <a:sym typeface="Calibri"/>
            </a:endParaRPr>
          </a:p>
        </p:txBody>
      </p:sp>
      <p:sp>
        <p:nvSpPr>
          <p:cNvPr id="3" name="Google Shape;343;g2ef3a3716f0_0_950">
            <a:extLst>
              <a:ext uri="{FF2B5EF4-FFF2-40B4-BE49-F238E27FC236}">
                <a16:creationId xmlns:a16="http://schemas.microsoft.com/office/drawing/2014/main" id="{D4397A21-699A-3057-B93F-4DD315243B9A}"/>
              </a:ext>
            </a:extLst>
          </p:cNvPr>
          <p:cNvSpPr txBox="1"/>
          <p:nvPr/>
        </p:nvSpPr>
        <p:spPr>
          <a:xfrm>
            <a:off x="3871650" y="4701843"/>
            <a:ext cx="5591700" cy="1338300"/>
          </a:xfrm>
          <a:prstGeom prst="rect">
            <a:avLst/>
          </a:prstGeom>
          <a:noFill/>
          <a:ln>
            <a:noFill/>
          </a:ln>
        </p:spPr>
        <p:txBody>
          <a:bodyPr spcFirstLastPara="1" wrap="square" lIns="121900" tIns="121900" rIns="121900" bIns="121900" anchor="t" anchorCtr="0">
            <a:spAutoFit/>
          </a:bodyPr>
          <a:lstStyle/>
          <a:p>
            <a:pPr marL="0" marR="0" lvl="0" indent="0" algn="ctr" rtl="0">
              <a:lnSpc>
                <a:spcPct val="115000"/>
              </a:lnSpc>
              <a:spcBef>
                <a:spcPts val="0"/>
              </a:spcBef>
              <a:spcAft>
                <a:spcPts val="0"/>
              </a:spcAft>
              <a:buClr>
                <a:srgbClr val="000000"/>
              </a:buClr>
              <a:buSzPts val="3300"/>
              <a:buFont typeface="Arial"/>
              <a:buNone/>
            </a:pPr>
            <a:r>
              <a:rPr lang="en-US" sz="3300" b="1" dirty="0">
                <a:solidFill>
                  <a:srgbClr val="79C144"/>
                </a:solidFill>
                <a:latin typeface="Calibri"/>
                <a:ea typeface="Calibri"/>
                <a:cs typeface="Calibri"/>
                <a:sym typeface="Calibri"/>
              </a:rPr>
              <a:t>Eustress</a:t>
            </a:r>
            <a:r>
              <a:rPr lang="en-US" sz="3300" dirty="0">
                <a:solidFill>
                  <a:srgbClr val="79C144"/>
                </a:solidFill>
                <a:latin typeface="Calibri"/>
                <a:ea typeface="Calibri"/>
                <a:cs typeface="Calibri"/>
                <a:sym typeface="Calibri"/>
              </a:rPr>
              <a:t> is stress that has a positive effect on you.</a:t>
            </a:r>
            <a:endParaRPr sz="3300" i="0" u="none" strike="noStrike" cap="none" dirty="0">
              <a:solidFill>
                <a:srgbClr val="79C144"/>
              </a:solidFill>
              <a:latin typeface="Calibri"/>
              <a:ea typeface="Calibri"/>
              <a:cs typeface="Calibri"/>
              <a:sym typeface="Calibri"/>
            </a:endParaRPr>
          </a:p>
        </p:txBody>
      </p:sp>
      <p:pic>
        <p:nvPicPr>
          <p:cNvPr id="5" name="Google Shape;344;g2ef3a3716f0_0_950">
            <a:extLst>
              <a:ext uri="{FF2B5EF4-FFF2-40B4-BE49-F238E27FC236}">
                <a16:creationId xmlns:a16="http://schemas.microsoft.com/office/drawing/2014/main" id="{6F6DE5F5-9613-49D7-40D5-414F914DC2F5}"/>
              </a:ext>
            </a:extLst>
          </p:cNvPr>
          <p:cNvPicPr preferRelativeResize="0"/>
          <p:nvPr/>
        </p:nvPicPr>
        <p:blipFill>
          <a:blip r:embed="rId4">
            <a:alphaModFix amt="70000"/>
          </a:blip>
          <a:stretch>
            <a:fillRect/>
          </a:stretch>
        </p:blipFill>
        <p:spPr>
          <a:xfrm>
            <a:off x="0" y="2277537"/>
            <a:ext cx="2599800" cy="2867949"/>
          </a:xfrm>
          <a:prstGeom prst="rect">
            <a:avLst/>
          </a:prstGeom>
          <a:noFill/>
          <a:ln>
            <a:noFill/>
          </a:ln>
        </p:spPr>
      </p:pic>
      <p:pic>
        <p:nvPicPr>
          <p:cNvPr id="8" name="Google Shape;345;g2ef3a3716f0_0_950">
            <a:extLst>
              <a:ext uri="{FF2B5EF4-FFF2-40B4-BE49-F238E27FC236}">
                <a16:creationId xmlns:a16="http://schemas.microsoft.com/office/drawing/2014/main" id="{C69D31CF-1905-AD2A-0488-9D1BF85B0545}"/>
              </a:ext>
            </a:extLst>
          </p:cNvPr>
          <p:cNvPicPr preferRelativeResize="0"/>
          <p:nvPr/>
        </p:nvPicPr>
        <p:blipFill>
          <a:blip r:embed="rId5">
            <a:alphaModFix amt="70000"/>
          </a:blip>
          <a:stretch>
            <a:fillRect/>
          </a:stretch>
        </p:blipFill>
        <p:spPr>
          <a:xfrm>
            <a:off x="9110863" y="2651181"/>
            <a:ext cx="1897875" cy="3203349"/>
          </a:xfrm>
          <a:prstGeom prst="rect">
            <a:avLst/>
          </a:prstGeom>
          <a:noFill/>
          <a:ln>
            <a:noFill/>
          </a:ln>
        </p:spPr>
      </p:pic>
    </p:spTree>
    <p:extLst>
      <p:ext uri="{BB962C8B-B14F-4D97-AF65-F5344CB8AC3E}">
        <p14:creationId xmlns:p14="http://schemas.microsoft.com/office/powerpoint/2010/main" val="2933041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627000"/>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Think – Pair – Share</a:t>
            </a:r>
            <a:endParaRPr sz="3600" dirty="0">
              <a:solidFill>
                <a:schemeClr val="bg1"/>
              </a:solidFill>
              <a:latin typeface="Calibri" panose="020F0502020204030204" pitchFamily="34" charset="0"/>
            </a:endParaRPr>
          </a:p>
        </p:txBody>
      </p:sp>
      <p:pic>
        <p:nvPicPr>
          <p:cNvPr id="6" name="Google Shape;352;g2ef3a3716f0_0_1013" descr="Stress Level Thermometer Pdf - Etsy">
            <a:extLst>
              <a:ext uri="{FF2B5EF4-FFF2-40B4-BE49-F238E27FC236}">
                <a16:creationId xmlns:a16="http://schemas.microsoft.com/office/drawing/2014/main" id="{9E655AAF-AE60-AFB0-C0B8-2534B57D19AF}"/>
              </a:ext>
            </a:extLst>
          </p:cNvPr>
          <p:cNvPicPr preferRelativeResize="0"/>
          <p:nvPr/>
        </p:nvPicPr>
        <p:blipFill rotWithShape="1">
          <a:blip r:embed="rId4">
            <a:alphaModFix/>
          </a:blip>
          <a:srcRect l="10976" r="13006"/>
          <a:stretch/>
        </p:blipFill>
        <p:spPr>
          <a:xfrm>
            <a:off x="4620985" y="1930271"/>
            <a:ext cx="4767943" cy="4390763"/>
          </a:xfrm>
          <a:prstGeom prst="rect">
            <a:avLst/>
          </a:prstGeom>
          <a:noFill/>
          <a:ln>
            <a:noFill/>
          </a:ln>
        </p:spPr>
      </p:pic>
      <p:sp>
        <p:nvSpPr>
          <p:cNvPr id="7" name="Google Shape;353;g2ef3a3716f0_0_1013">
            <a:extLst>
              <a:ext uri="{FF2B5EF4-FFF2-40B4-BE49-F238E27FC236}">
                <a16:creationId xmlns:a16="http://schemas.microsoft.com/office/drawing/2014/main" id="{8CCC7185-5EC9-0289-EAFA-B40CCB076EFE}"/>
              </a:ext>
            </a:extLst>
          </p:cNvPr>
          <p:cNvSpPr txBox="1">
            <a:spLocks/>
          </p:cNvSpPr>
          <p:nvPr/>
        </p:nvSpPr>
        <p:spPr>
          <a:xfrm>
            <a:off x="490585" y="2928933"/>
            <a:ext cx="4130400" cy="2393438"/>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SzPts val="2800"/>
              <a:buFont typeface="Arial" panose="020B0604020202020204" pitchFamily="34" charset="0"/>
              <a:buNone/>
            </a:pPr>
            <a:r>
              <a:rPr lang="en-US" sz="3100" dirty="0">
                <a:solidFill>
                  <a:schemeClr val="dk1"/>
                </a:solidFill>
                <a:latin typeface="Calibri"/>
                <a:ea typeface="Calibri"/>
                <a:cs typeface="Calibri"/>
                <a:sym typeface="Calibri"/>
              </a:rPr>
              <a:t>How do you know that your stress level is high? </a:t>
            </a:r>
          </a:p>
          <a:p>
            <a:pPr marL="0" indent="0">
              <a:spcBef>
                <a:spcPts val="1600"/>
              </a:spcBef>
              <a:spcAft>
                <a:spcPts val="1600"/>
              </a:spcAft>
              <a:buSzPts val="2800"/>
              <a:buFont typeface="Arial" panose="020B0604020202020204" pitchFamily="34" charset="0"/>
              <a:buNone/>
            </a:pPr>
            <a:r>
              <a:rPr lang="en-US" sz="3100" dirty="0">
                <a:solidFill>
                  <a:schemeClr val="dk1"/>
                </a:solidFill>
                <a:latin typeface="Calibri"/>
                <a:ea typeface="Calibri"/>
                <a:cs typeface="Calibri"/>
                <a:sym typeface="Calibri"/>
              </a:rPr>
              <a:t>What are your</a:t>
            </a:r>
            <a:r>
              <a:rPr lang="en-US" sz="3100" dirty="0">
                <a:latin typeface="Calibri"/>
                <a:ea typeface="Calibri"/>
                <a:cs typeface="Calibri"/>
                <a:sym typeface="Calibri"/>
              </a:rPr>
              <a:t> </a:t>
            </a:r>
            <a:r>
              <a:rPr lang="en-US" sz="3100" u="sng" dirty="0">
                <a:solidFill>
                  <a:schemeClr val="hlink"/>
                </a:solidFill>
                <a:latin typeface="Calibri"/>
                <a:ea typeface="Calibri"/>
                <a:cs typeface="Calibri"/>
                <a:sym typeface="Calibri"/>
                <a:hlinkClick r:id="rId5"/>
              </a:rPr>
              <a:t>personal stress signs</a:t>
            </a:r>
            <a:r>
              <a:rPr lang="en-US" sz="3100" dirty="0">
                <a:solidFill>
                  <a:schemeClr val="dk1"/>
                </a:solidFill>
                <a:latin typeface="Calibri"/>
                <a:ea typeface="Calibri"/>
                <a:cs typeface="Calibri"/>
                <a:sym typeface="Calibri"/>
              </a:rPr>
              <a:t>?</a:t>
            </a:r>
            <a:r>
              <a:rPr lang="en-US" sz="3100" dirty="0">
                <a:latin typeface="Calibri"/>
                <a:ea typeface="Calibri"/>
                <a:cs typeface="Calibri"/>
                <a:sym typeface="Calibri"/>
              </a:rPr>
              <a:t> </a:t>
            </a:r>
          </a:p>
        </p:txBody>
      </p:sp>
    </p:spTree>
    <p:extLst>
      <p:ext uri="{BB962C8B-B14F-4D97-AF65-F5344CB8AC3E}">
        <p14:creationId xmlns:p14="http://schemas.microsoft.com/office/powerpoint/2010/main" val="3760736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1127332"/>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Activity 1: </a:t>
            </a:r>
          </a:p>
          <a:p>
            <a:pPr marL="0" lvl="0" indent="0" algn="ctr" rtl="0">
              <a:spcBef>
                <a:spcPts val="0"/>
              </a:spcBef>
              <a:spcAft>
                <a:spcPts val="0"/>
              </a:spcAft>
              <a:buNone/>
            </a:pPr>
            <a:r>
              <a:rPr lang="en-US" sz="3600" dirty="0">
                <a:solidFill>
                  <a:schemeClr val="bg1"/>
                </a:solidFill>
                <a:latin typeface="Calibri" panose="020F0502020204030204" pitchFamily="34" charset="0"/>
              </a:rPr>
              <a:t>Finding and Creating your Happy Place</a:t>
            </a:r>
            <a:endParaRPr sz="3600" dirty="0">
              <a:solidFill>
                <a:schemeClr val="bg1"/>
              </a:solidFill>
              <a:latin typeface="Calibri" panose="020F0502020204030204" pitchFamily="34" charset="0"/>
            </a:endParaRPr>
          </a:p>
        </p:txBody>
      </p:sp>
      <p:pic>
        <p:nvPicPr>
          <p:cNvPr id="2" name="Google Shape;360;g2ef3a3716f0_0_1083">
            <a:extLst>
              <a:ext uri="{FF2B5EF4-FFF2-40B4-BE49-F238E27FC236}">
                <a16:creationId xmlns:a16="http://schemas.microsoft.com/office/drawing/2014/main" id="{96EA553E-CBDD-E604-7456-A86D4703BE7C}"/>
              </a:ext>
            </a:extLst>
          </p:cNvPr>
          <p:cNvPicPr preferRelativeResize="0"/>
          <p:nvPr/>
        </p:nvPicPr>
        <p:blipFill>
          <a:blip r:embed="rId3">
            <a:alphaModFix/>
          </a:blip>
          <a:stretch>
            <a:fillRect/>
          </a:stretch>
        </p:blipFill>
        <p:spPr>
          <a:xfrm>
            <a:off x="5118907" y="2615775"/>
            <a:ext cx="4565850" cy="2913325"/>
          </a:xfrm>
          <a:prstGeom prst="rect">
            <a:avLst/>
          </a:prstGeom>
          <a:noFill/>
          <a:ln>
            <a:noFill/>
          </a:ln>
        </p:spPr>
      </p:pic>
      <p:pic>
        <p:nvPicPr>
          <p:cNvPr id="3" name="Google Shape;361;g2ef3a3716f0_0_1083">
            <a:extLst>
              <a:ext uri="{FF2B5EF4-FFF2-40B4-BE49-F238E27FC236}">
                <a16:creationId xmlns:a16="http://schemas.microsoft.com/office/drawing/2014/main" id="{87402539-EB24-9680-38CA-46BAE17CE28B}"/>
              </a:ext>
            </a:extLst>
          </p:cNvPr>
          <p:cNvPicPr preferRelativeResize="0"/>
          <p:nvPr/>
        </p:nvPicPr>
        <p:blipFill>
          <a:blip r:embed="rId4">
            <a:alphaModFix/>
          </a:blip>
          <a:stretch>
            <a:fillRect/>
          </a:stretch>
        </p:blipFill>
        <p:spPr>
          <a:xfrm>
            <a:off x="1628657" y="2528939"/>
            <a:ext cx="3065075" cy="3086950"/>
          </a:xfrm>
          <a:prstGeom prst="rect">
            <a:avLst/>
          </a:prstGeom>
          <a:noFill/>
          <a:ln>
            <a:noFill/>
          </a:ln>
        </p:spPr>
      </p:pic>
    </p:spTree>
    <p:extLst>
      <p:ext uri="{BB962C8B-B14F-4D97-AF65-F5344CB8AC3E}">
        <p14:creationId xmlns:p14="http://schemas.microsoft.com/office/powerpoint/2010/main" val="667323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630936"/>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Finding and Creating your Happy Place</a:t>
            </a:r>
            <a:endParaRPr sz="3600" dirty="0">
              <a:solidFill>
                <a:schemeClr val="bg1"/>
              </a:solidFill>
              <a:latin typeface="Calibri" panose="020F0502020204030204" pitchFamily="34" charset="0"/>
            </a:endParaRPr>
          </a:p>
        </p:txBody>
      </p:sp>
      <p:pic>
        <p:nvPicPr>
          <p:cNvPr id="5" name="Google Shape;368;g2ef3a3716f0_0_1148">
            <a:extLst>
              <a:ext uri="{FF2B5EF4-FFF2-40B4-BE49-F238E27FC236}">
                <a16:creationId xmlns:a16="http://schemas.microsoft.com/office/drawing/2014/main" id="{89592FD9-A0D6-E736-61A8-B084C280C042}"/>
              </a:ext>
            </a:extLst>
          </p:cNvPr>
          <p:cNvPicPr preferRelativeResize="0"/>
          <p:nvPr/>
        </p:nvPicPr>
        <p:blipFill>
          <a:blip r:embed="rId4">
            <a:alphaModFix amt="70000"/>
          </a:blip>
          <a:stretch>
            <a:fillRect/>
          </a:stretch>
        </p:blipFill>
        <p:spPr>
          <a:xfrm>
            <a:off x="6906541" y="3499779"/>
            <a:ext cx="2986775" cy="3176600"/>
          </a:xfrm>
          <a:prstGeom prst="rect">
            <a:avLst/>
          </a:prstGeom>
          <a:noFill/>
          <a:ln>
            <a:noFill/>
          </a:ln>
        </p:spPr>
      </p:pic>
      <p:sp>
        <p:nvSpPr>
          <p:cNvPr id="6" name="Google Shape;369;g2ef3a3716f0_0_1148">
            <a:extLst>
              <a:ext uri="{FF2B5EF4-FFF2-40B4-BE49-F238E27FC236}">
                <a16:creationId xmlns:a16="http://schemas.microsoft.com/office/drawing/2014/main" id="{605DC246-C4D3-1A9D-5E29-29F9EA81F6FE}"/>
              </a:ext>
            </a:extLst>
          </p:cNvPr>
          <p:cNvSpPr txBox="1"/>
          <p:nvPr/>
        </p:nvSpPr>
        <p:spPr>
          <a:xfrm>
            <a:off x="867308" y="1608953"/>
            <a:ext cx="9933300" cy="4146233"/>
          </a:xfrm>
          <a:prstGeom prst="rect">
            <a:avLst/>
          </a:prstGeom>
          <a:noFill/>
          <a:ln>
            <a:noFill/>
          </a:ln>
        </p:spPr>
        <p:txBody>
          <a:bodyPr spcFirstLastPara="1" wrap="square" lIns="91425" tIns="91425" rIns="91425" bIns="91425" anchor="t" anchorCtr="0">
            <a:spAutoFit/>
          </a:bodyPr>
          <a:lstStyle/>
          <a:p>
            <a:pPr marL="457200" lvl="0" indent="-406400" algn="l" rtl="0">
              <a:lnSpc>
                <a:spcPct val="90000"/>
              </a:lnSpc>
              <a:spcBef>
                <a:spcPts val="1000"/>
              </a:spcBef>
              <a:spcAft>
                <a:spcPts val="0"/>
              </a:spcAft>
              <a:buClr>
                <a:schemeClr val="dk1"/>
              </a:buClr>
              <a:buSzPts val="2800"/>
              <a:buChar char="•"/>
            </a:pPr>
            <a:r>
              <a:rPr lang="en-US" sz="2800" dirty="0">
                <a:solidFill>
                  <a:schemeClr val="dk1"/>
                </a:solidFill>
                <a:latin typeface="Calibri"/>
                <a:ea typeface="Calibri"/>
                <a:cs typeface="Calibri"/>
                <a:sym typeface="Calibri"/>
              </a:rPr>
              <a:t>This place can be </a:t>
            </a:r>
            <a:r>
              <a:rPr lang="en-US" sz="2800" b="1" dirty="0">
                <a:solidFill>
                  <a:srgbClr val="1E4E79"/>
                </a:solidFill>
                <a:latin typeface="Calibri"/>
                <a:ea typeface="Calibri"/>
                <a:cs typeface="Calibri"/>
                <a:sym typeface="Calibri"/>
              </a:rPr>
              <a:t>real or imaginary</a:t>
            </a:r>
            <a:endParaRPr sz="2800" dirty="0">
              <a:solidFill>
                <a:schemeClr val="dk1"/>
              </a:solidFill>
              <a:latin typeface="Calibri"/>
              <a:ea typeface="Calibri"/>
              <a:cs typeface="Calibri"/>
              <a:sym typeface="Calibri"/>
            </a:endParaRPr>
          </a:p>
          <a:p>
            <a:pPr marL="457200" lvl="0" indent="-406400" algn="l" rtl="0">
              <a:lnSpc>
                <a:spcPct val="90000"/>
              </a:lnSpc>
              <a:spcBef>
                <a:spcPts val="1000"/>
              </a:spcBef>
              <a:spcAft>
                <a:spcPts val="0"/>
              </a:spcAft>
              <a:buClr>
                <a:schemeClr val="dk1"/>
              </a:buClr>
              <a:buSzPts val="2800"/>
              <a:buChar char="•"/>
            </a:pPr>
            <a:r>
              <a:rPr lang="en-US" sz="2800" dirty="0">
                <a:solidFill>
                  <a:schemeClr val="dk1"/>
                </a:solidFill>
                <a:latin typeface="Calibri"/>
                <a:ea typeface="Calibri"/>
                <a:cs typeface="Calibri"/>
                <a:sym typeface="Calibri"/>
              </a:rPr>
              <a:t>This place is somewhere where you feel</a:t>
            </a:r>
            <a:r>
              <a:rPr lang="en-US" sz="2800" b="1" dirty="0">
                <a:solidFill>
                  <a:srgbClr val="1E4E79"/>
                </a:solidFill>
                <a:latin typeface="Calibri"/>
                <a:ea typeface="Calibri"/>
                <a:cs typeface="Calibri"/>
                <a:sym typeface="Calibri"/>
              </a:rPr>
              <a:t> calm, happy, and safe</a:t>
            </a:r>
            <a:endParaRPr sz="2800" dirty="0">
              <a:solidFill>
                <a:schemeClr val="dk1"/>
              </a:solidFill>
              <a:latin typeface="Calibri"/>
              <a:ea typeface="Calibri"/>
              <a:cs typeface="Calibri"/>
              <a:sym typeface="Calibri"/>
            </a:endParaRPr>
          </a:p>
          <a:p>
            <a:pPr marL="457200" lvl="0" indent="-406400" algn="l" rtl="0">
              <a:lnSpc>
                <a:spcPct val="90000"/>
              </a:lnSpc>
              <a:spcBef>
                <a:spcPts val="1000"/>
              </a:spcBef>
              <a:spcAft>
                <a:spcPts val="1200"/>
              </a:spcAft>
              <a:buClr>
                <a:schemeClr val="dk1"/>
              </a:buClr>
              <a:buSzPts val="2800"/>
              <a:buChar char="•"/>
            </a:pPr>
            <a:r>
              <a:rPr lang="en-US" sz="2800" dirty="0">
                <a:solidFill>
                  <a:schemeClr val="dk1"/>
                </a:solidFill>
                <a:latin typeface="Calibri"/>
                <a:ea typeface="Calibri"/>
                <a:cs typeface="Calibri"/>
                <a:sym typeface="Calibri"/>
              </a:rPr>
              <a:t>Use all your senses to create a strong image in your mind </a:t>
            </a:r>
            <a:endParaRPr sz="2800" dirty="0">
              <a:solidFill>
                <a:schemeClr val="dk1"/>
              </a:solidFill>
              <a:latin typeface="Calibri"/>
              <a:ea typeface="Calibri"/>
              <a:cs typeface="Calibri"/>
              <a:sym typeface="Calibri"/>
            </a:endParaRPr>
          </a:p>
          <a:p>
            <a:pPr marL="965200" lvl="1" indent="-457200">
              <a:lnSpc>
                <a:spcPct val="90000"/>
              </a:lnSpc>
              <a:spcBef>
                <a:spcPts val="500"/>
              </a:spcBef>
              <a:buClr>
                <a:schemeClr val="dk1"/>
              </a:buClr>
              <a:buSzPts val="2800"/>
              <a:buFont typeface="Courier New" panose="02070309020205020404" pitchFamily="49" charset="0"/>
              <a:buChar char="o"/>
            </a:pPr>
            <a:r>
              <a:rPr lang="en-US" sz="2800" dirty="0">
                <a:solidFill>
                  <a:schemeClr val="dk1"/>
                </a:solidFill>
                <a:latin typeface="Calibri"/>
                <a:ea typeface="Calibri"/>
                <a:cs typeface="Calibri"/>
                <a:sym typeface="Calibri"/>
              </a:rPr>
              <a:t>What do you see?</a:t>
            </a:r>
            <a:endParaRPr sz="2800" dirty="0">
              <a:solidFill>
                <a:schemeClr val="dk1"/>
              </a:solidFill>
              <a:latin typeface="Calibri"/>
              <a:ea typeface="Calibri"/>
              <a:cs typeface="Calibri"/>
              <a:sym typeface="Calibri"/>
            </a:endParaRPr>
          </a:p>
          <a:p>
            <a:pPr marL="965200" lvl="1" indent="-457200">
              <a:lnSpc>
                <a:spcPct val="90000"/>
              </a:lnSpc>
              <a:spcBef>
                <a:spcPts val="500"/>
              </a:spcBef>
              <a:buClr>
                <a:schemeClr val="dk1"/>
              </a:buClr>
              <a:buSzPts val="2800"/>
              <a:buFont typeface="Courier New" panose="02070309020205020404" pitchFamily="49" charset="0"/>
              <a:buChar char="o"/>
            </a:pPr>
            <a:r>
              <a:rPr lang="en-US" sz="2800" dirty="0">
                <a:solidFill>
                  <a:schemeClr val="dk1"/>
                </a:solidFill>
                <a:latin typeface="Calibri"/>
                <a:ea typeface="Calibri"/>
                <a:cs typeface="Calibri"/>
                <a:sym typeface="Calibri"/>
              </a:rPr>
              <a:t>What do you hear?</a:t>
            </a:r>
            <a:endParaRPr sz="2800" dirty="0">
              <a:solidFill>
                <a:schemeClr val="dk1"/>
              </a:solidFill>
              <a:latin typeface="Calibri"/>
              <a:ea typeface="Calibri"/>
              <a:cs typeface="Calibri"/>
              <a:sym typeface="Calibri"/>
            </a:endParaRPr>
          </a:p>
          <a:p>
            <a:pPr marL="965200" lvl="1" indent="-457200">
              <a:lnSpc>
                <a:spcPct val="90000"/>
              </a:lnSpc>
              <a:spcBef>
                <a:spcPts val="500"/>
              </a:spcBef>
              <a:buClr>
                <a:schemeClr val="dk1"/>
              </a:buClr>
              <a:buSzPts val="2800"/>
              <a:buFont typeface="Courier New" panose="02070309020205020404" pitchFamily="49" charset="0"/>
              <a:buChar char="o"/>
            </a:pPr>
            <a:r>
              <a:rPr lang="en-US" sz="2800" dirty="0">
                <a:solidFill>
                  <a:schemeClr val="dk1"/>
                </a:solidFill>
                <a:latin typeface="Calibri"/>
                <a:ea typeface="Calibri"/>
                <a:cs typeface="Calibri"/>
                <a:sym typeface="Calibri"/>
              </a:rPr>
              <a:t>What can you smell?</a:t>
            </a:r>
            <a:endParaRPr sz="2800" dirty="0">
              <a:solidFill>
                <a:schemeClr val="dk1"/>
              </a:solidFill>
              <a:latin typeface="Calibri"/>
              <a:ea typeface="Calibri"/>
              <a:cs typeface="Calibri"/>
              <a:sym typeface="Calibri"/>
            </a:endParaRPr>
          </a:p>
          <a:p>
            <a:pPr marL="965200" lvl="1" indent="-457200">
              <a:lnSpc>
                <a:spcPct val="90000"/>
              </a:lnSpc>
              <a:spcBef>
                <a:spcPts val="500"/>
              </a:spcBef>
              <a:buClr>
                <a:schemeClr val="dk1"/>
              </a:buClr>
              <a:buSzPts val="2800"/>
              <a:buFont typeface="Courier New" panose="02070309020205020404" pitchFamily="49" charset="0"/>
              <a:buChar char="o"/>
            </a:pPr>
            <a:r>
              <a:rPr lang="en-US" sz="2800" dirty="0">
                <a:solidFill>
                  <a:schemeClr val="dk1"/>
                </a:solidFill>
                <a:latin typeface="Calibri"/>
                <a:ea typeface="Calibri"/>
                <a:cs typeface="Calibri"/>
                <a:sym typeface="Calibri"/>
              </a:rPr>
              <a:t>What do you taste?</a:t>
            </a:r>
            <a:endParaRPr sz="2800" dirty="0">
              <a:solidFill>
                <a:schemeClr val="dk1"/>
              </a:solidFill>
              <a:latin typeface="Calibri"/>
              <a:ea typeface="Calibri"/>
              <a:cs typeface="Calibri"/>
              <a:sym typeface="Calibri"/>
            </a:endParaRPr>
          </a:p>
          <a:p>
            <a:pPr marL="965200" lvl="1" indent="-457200">
              <a:lnSpc>
                <a:spcPct val="90000"/>
              </a:lnSpc>
              <a:spcBef>
                <a:spcPts val="500"/>
              </a:spcBef>
              <a:buClr>
                <a:schemeClr val="dk1"/>
              </a:buClr>
              <a:buSzPts val="2800"/>
              <a:buFont typeface="Courier New" panose="02070309020205020404" pitchFamily="49" charset="0"/>
              <a:buChar char="o"/>
            </a:pPr>
            <a:r>
              <a:rPr lang="en-US" sz="2800" dirty="0">
                <a:solidFill>
                  <a:schemeClr val="dk1"/>
                </a:solidFill>
                <a:latin typeface="Calibri"/>
                <a:ea typeface="Calibri"/>
                <a:cs typeface="Calibri"/>
                <a:sym typeface="Calibri"/>
              </a:rPr>
              <a:t>What do you feel?</a:t>
            </a:r>
            <a:endParaRPr dirty="0"/>
          </a:p>
        </p:txBody>
      </p:sp>
    </p:spTree>
    <p:extLst>
      <p:ext uri="{BB962C8B-B14F-4D97-AF65-F5344CB8AC3E}">
        <p14:creationId xmlns:p14="http://schemas.microsoft.com/office/powerpoint/2010/main" val="3182122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Google Shape;295;g2ec74927de7_0_244">
            <a:extLst>
              <a:ext uri="{FF2B5EF4-FFF2-40B4-BE49-F238E27FC236}">
                <a16:creationId xmlns:a16="http://schemas.microsoft.com/office/drawing/2014/main" id="{B872C47B-84B7-B8DE-DA62-D9D728B4D359}"/>
              </a:ext>
            </a:extLst>
          </p:cNvPr>
          <p:cNvSpPr/>
          <p:nvPr/>
        </p:nvSpPr>
        <p:spPr>
          <a:xfrm>
            <a:off x="0" y="636154"/>
            <a:ext cx="8399929" cy="630936"/>
          </a:xfrm>
          <a:prstGeom prst="roundRect">
            <a:avLst>
              <a:gd name="adj" fmla="val 16667"/>
            </a:avLst>
          </a:prstGeom>
          <a:solidFill>
            <a:srgbClr val="79C144"/>
          </a:solidFill>
          <a:ln w="9525" cap="flat" cmpd="sng">
            <a:solidFill>
              <a:srgbClr val="79C144"/>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r>
              <a:rPr lang="en-US" sz="3600" dirty="0">
                <a:solidFill>
                  <a:schemeClr val="bg1"/>
                </a:solidFill>
                <a:latin typeface="Calibri" panose="020F0502020204030204" pitchFamily="34" charset="0"/>
              </a:rPr>
              <a:t>Finding and Creating your Happy Place</a:t>
            </a:r>
            <a:endParaRPr sz="3600" dirty="0">
              <a:solidFill>
                <a:schemeClr val="bg1"/>
              </a:solidFill>
              <a:latin typeface="Calibri" panose="020F0502020204030204" pitchFamily="34" charset="0"/>
            </a:endParaRPr>
          </a:p>
        </p:txBody>
      </p:sp>
      <p:sp>
        <p:nvSpPr>
          <p:cNvPr id="2" name="Google Shape;376;g2ef3a3716f0_0_1160">
            <a:extLst>
              <a:ext uri="{FF2B5EF4-FFF2-40B4-BE49-F238E27FC236}">
                <a16:creationId xmlns:a16="http://schemas.microsoft.com/office/drawing/2014/main" id="{0AE70145-5C2D-B40D-75C4-3CCC7C53C0DE}"/>
              </a:ext>
            </a:extLst>
          </p:cNvPr>
          <p:cNvSpPr txBox="1"/>
          <p:nvPr/>
        </p:nvSpPr>
        <p:spPr>
          <a:xfrm>
            <a:off x="1974078" y="1843099"/>
            <a:ext cx="7707086" cy="2954625"/>
          </a:xfrm>
          <a:prstGeom prst="rect">
            <a:avLst/>
          </a:prstGeom>
          <a:noFill/>
          <a:ln>
            <a:noFill/>
          </a:ln>
        </p:spPr>
        <p:txBody>
          <a:bodyPr spcFirstLastPara="1" wrap="square" lIns="91425" tIns="91425" rIns="91425" bIns="91425" anchor="t" anchorCtr="0">
            <a:spAutoFit/>
          </a:bodyPr>
          <a:lstStyle/>
          <a:p>
            <a:pPr marL="50800" lvl="0" algn="l" rtl="0">
              <a:spcBef>
                <a:spcPts val="0"/>
              </a:spcBef>
              <a:spcAft>
                <a:spcPts val="1200"/>
              </a:spcAft>
              <a:buSzPts val="2800"/>
            </a:pPr>
            <a:r>
              <a:rPr lang="en-US" sz="2800" dirty="0">
                <a:latin typeface="Calibri"/>
                <a:ea typeface="Calibri"/>
                <a:cs typeface="Calibri"/>
                <a:sym typeface="Calibri"/>
              </a:rPr>
              <a:t>Get creative and create a visual representation of your Happy Place!</a:t>
            </a:r>
            <a:endParaRPr sz="2800" dirty="0">
              <a:latin typeface="Calibri"/>
              <a:ea typeface="Calibri"/>
              <a:cs typeface="Calibri"/>
              <a:sym typeface="Calibri"/>
            </a:endParaRPr>
          </a:p>
          <a:p>
            <a:pPr marL="914400" lvl="1" indent="-406400" algn="l" rtl="0">
              <a:spcBef>
                <a:spcPts val="0"/>
              </a:spcBef>
              <a:spcAft>
                <a:spcPts val="1200"/>
              </a:spcAft>
              <a:buSzPts val="2800"/>
              <a:buFont typeface="Calibri"/>
              <a:buChar char="•"/>
            </a:pPr>
            <a:r>
              <a:rPr lang="en-US" sz="2800" dirty="0">
                <a:latin typeface="Calibri"/>
                <a:ea typeface="Calibri"/>
                <a:cs typeface="Calibri"/>
                <a:sym typeface="Calibri"/>
              </a:rPr>
              <a:t>Use any materials you have </a:t>
            </a:r>
            <a:endParaRPr sz="2800" dirty="0">
              <a:latin typeface="Calibri"/>
              <a:ea typeface="Calibri"/>
              <a:cs typeface="Calibri"/>
              <a:sym typeface="Calibri"/>
            </a:endParaRPr>
          </a:p>
          <a:p>
            <a:pPr marL="914400" lvl="1" indent="-406400" algn="l" rtl="0">
              <a:spcBef>
                <a:spcPts val="0"/>
              </a:spcBef>
              <a:spcAft>
                <a:spcPts val="1200"/>
              </a:spcAft>
              <a:buSzPts val="2800"/>
              <a:buFont typeface="Calibri"/>
              <a:buChar char="•"/>
            </a:pPr>
            <a:r>
              <a:rPr lang="en-US" sz="2800" dirty="0">
                <a:latin typeface="Calibri"/>
                <a:ea typeface="Calibri"/>
                <a:cs typeface="Calibri"/>
                <a:sym typeface="Calibri"/>
              </a:rPr>
              <a:t>Paper, pencil, crayons, markers</a:t>
            </a:r>
            <a:endParaRPr sz="2800" dirty="0">
              <a:latin typeface="Calibri"/>
              <a:ea typeface="Calibri"/>
              <a:cs typeface="Calibri"/>
              <a:sym typeface="Calibri"/>
            </a:endParaRPr>
          </a:p>
          <a:p>
            <a:pPr marL="914400" lvl="1" indent="-406400" algn="l" rtl="0">
              <a:spcBef>
                <a:spcPts val="0"/>
              </a:spcBef>
              <a:spcAft>
                <a:spcPts val="1200"/>
              </a:spcAft>
              <a:buSzPts val="2800"/>
              <a:buFont typeface="Calibri"/>
              <a:buChar char="•"/>
            </a:pPr>
            <a:r>
              <a:rPr lang="en-US" sz="2800" dirty="0">
                <a:latin typeface="Calibri"/>
                <a:ea typeface="Calibri"/>
                <a:cs typeface="Calibri"/>
                <a:sym typeface="Calibri"/>
              </a:rPr>
              <a:t>Magazines, scissors, glue, tape</a:t>
            </a:r>
            <a:endParaRPr sz="2800" dirty="0">
              <a:latin typeface="Calibri"/>
              <a:ea typeface="Calibri"/>
              <a:cs typeface="Calibri"/>
              <a:sym typeface="Calibri"/>
            </a:endParaRPr>
          </a:p>
        </p:txBody>
      </p:sp>
      <p:pic>
        <p:nvPicPr>
          <p:cNvPr id="3" name="Google Shape;377;g2ef3a3716f0_0_1160">
            <a:extLst>
              <a:ext uri="{FF2B5EF4-FFF2-40B4-BE49-F238E27FC236}">
                <a16:creationId xmlns:a16="http://schemas.microsoft.com/office/drawing/2014/main" id="{FB53B623-D0BE-CCE4-0E87-A800DD60458B}"/>
              </a:ext>
            </a:extLst>
          </p:cNvPr>
          <p:cNvPicPr preferRelativeResize="0"/>
          <p:nvPr/>
        </p:nvPicPr>
        <p:blipFill>
          <a:blip r:embed="rId4">
            <a:alphaModFix amt="70000"/>
          </a:blip>
          <a:stretch>
            <a:fillRect/>
          </a:stretch>
        </p:blipFill>
        <p:spPr>
          <a:xfrm>
            <a:off x="2291209" y="4819727"/>
            <a:ext cx="5912621" cy="1676400"/>
          </a:xfrm>
          <a:prstGeom prst="rect">
            <a:avLst/>
          </a:prstGeom>
          <a:noFill/>
          <a:ln>
            <a:noFill/>
          </a:ln>
        </p:spPr>
      </p:pic>
      <p:pic>
        <p:nvPicPr>
          <p:cNvPr id="7" name="Google Shape;378;g2ef3a3716f0_0_1160">
            <a:extLst>
              <a:ext uri="{FF2B5EF4-FFF2-40B4-BE49-F238E27FC236}">
                <a16:creationId xmlns:a16="http://schemas.microsoft.com/office/drawing/2014/main" id="{985D11BA-B5F2-1DD8-CF60-1CAF02195DB7}"/>
              </a:ext>
            </a:extLst>
          </p:cNvPr>
          <p:cNvPicPr preferRelativeResize="0"/>
          <p:nvPr/>
        </p:nvPicPr>
        <p:blipFill>
          <a:blip r:embed="rId5">
            <a:alphaModFix amt="70000"/>
          </a:blip>
          <a:stretch>
            <a:fillRect/>
          </a:stretch>
        </p:blipFill>
        <p:spPr>
          <a:xfrm>
            <a:off x="0" y="2553600"/>
            <a:ext cx="1865857" cy="3444657"/>
          </a:xfrm>
          <a:prstGeom prst="rect">
            <a:avLst/>
          </a:prstGeom>
          <a:noFill/>
          <a:ln>
            <a:noFill/>
          </a:ln>
        </p:spPr>
      </p:pic>
      <p:pic>
        <p:nvPicPr>
          <p:cNvPr id="8" name="Google Shape;379;g2ef3a3716f0_0_1160">
            <a:extLst>
              <a:ext uri="{FF2B5EF4-FFF2-40B4-BE49-F238E27FC236}">
                <a16:creationId xmlns:a16="http://schemas.microsoft.com/office/drawing/2014/main" id="{F6F02EB5-1593-CF83-4807-977373956209}"/>
              </a:ext>
            </a:extLst>
          </p:cNvPr>
          <p:cNvPicPr preferRelativeResize="0"/>
          <p:nvPr/>
        </p:nvPicPr>
        <p:blipFill>
          <a:blip r:embed="rId6">
            <a:alphaModFix amt="70000"/>
          </a:blip>
          <a:stretch>
            <a:fillRect/>
          </a:stretch>
        </p:blipFill>
        <p:spPr>
          <a:xfrm>
            <a:off x="8520960" y="3254286"/>
            <a:ext cx="2536850" cy="3086875"/>
          </a:xfrm>
          <a:prstGeom prst="rect">
            <a:avLst/>
          </a:prstGeom>
          <a:noFill/>
          <a:ln>
            <a:noFill/>
          </a:ln>
        </p:spPr>
      </p:pic>
    </p:spTree>
    <p:extLst>
      <p:ext uri="{BB962C8B-B14F-4D97-AF65-F5344CB8AC3E}">
        <p14:creationId xmlns:p14="http://schemas.microsoft.com/office/powerpoint/2010/main" val="37351863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9637aa7-d664-472d-8622-999f9d76b9f3">
      <Terms xmlns="http://schemas.microsoft.com/office/infopath/2007/PartnerControls"/>
    </lcf76f155ced4ddcb4097134ff3c332f>
    <TaxCatchAll xmlns="956d1f87-6a71-46a5-92b3-c96dd3caceb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235B7FE77F22D4193C0089C75D90BEF" ma:contentTypeVersion="18" ma:contentTypeDescription="Create a new document." ma:contentTypeScope="" ma:versionID="e3c99a29d802596b94e7a02535fb19c8">
  <xsd:schema xmlns:xsd="http://www.w3.org/2001/XMLSchema" xmlns:xs="http://www.w3.org/2001/XMLSchema" xmlns:p="http://schemas.microsoft.com/office/2006/metadata/properties" xmlns:ns2="19637aa7-d664-472d-8622-999f9d76b9f3" xmlns:ns3="956d1f87-6a71-46a5-92b3-c96dd3cacebb" targetNamespace="http://schemas.microsoft.com/office/2006/metadata/properties" ma:root="true" ma:fieldsID="1433c916c3c088c0e8019fc6910c5edd" ns2:_="" ns3:_="">
    <xsd:import namespace="19637aa7-d664-472d-8622-999f9d76b9f3"/>
    <xsd:import namespace="956d1f87-6a71-46a5-92b3-c96dd3caceb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ObjectDetectorVersions" minOccurs="0"/>
                <xsd:element ref="ns2:MediaServiceSearchProperties"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637aa7-d664-472d-8622-999f9d76b9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0eb1200-ba6e-4cde-9974-9e593fd12a02"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6d1f87-6a71-46a5-92b3-c96dd3caceb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cb0299-6475-4c4b-87ca-4f6315cc431d}" ma:internalName="TaxCatchAll" ma:showField="CatchAllData" ma:web="956d1f87-6a71-46a5-92b3-c96dd3cace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3C5135-7748-4BF5-82AD-4654E2F88E59}">
  <ds:schemaRefs>
    <ds:schemaRef ds:uri="http://schemas.microsoft.com/office/2006/metadata/properties"/>
    <ds:schemaRef ds:uri="http://schemas.microsoft.com/office/infopath/2007/PartnerControls"/>
    <ds:schemaRef ds:uri="19637aa7-d664-472d-8622-999f9d76b9f3"/>
    <ds:schemaRef ds:uri="956d1f87-6a71-46a5-92b3-c96dd3cacebb"/>
  </ds:schemaRefs>
</ds:datastoreItem>
</file>

<file path=customXml/itemProps2.xml><?xml version="1.0" encoding="utf-8"?>
<ds:datastoreItem xmlns:ds="http://schemas.openxmlformats.org/officeDocument/2006/customXml" ds:itemID="{E55DB259-A53B-49B2-BDF0-005C4907E8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637aa7-d664-472d-8622-999f9d76b9f3"/>
    <ds:schemaRef ds:uri="956d1f87-6a71-46a5-92b3-c96dd3cace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A8A558-F769-47B2-BBFB-D6E33338F0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331</TotalTime>
  <Words>1391</Words>
  <Application>Microsoft Office PowerPoint</Application>
  <PresentationFormat>Widescreen</PresentationFormat>
  <Paragraphs>186</Paragraphs>
  <Slides>38</Slides>
  <Notes>31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Chehoski, Brooke</dc:creator>
  <cp:lastModifiedBy>Chehoski, Brooke</cp:lastModifiedBy>
  <cp:revision>56</cp:revision>
  <dcterms:created xsi:type="dcterms:W3CDTF">2024-08-08T18:45:21Z</dcterms:created>
  <dcterms:modified xsi:type="dcterms:W3CDTF">2024-08-12T13:57:17Z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0x010100F235B7FE77F22D4193C0089C75D90BEF</vt:lpwstr>
  </property>
  <property fmtid="{D5CDD505-2E9C-101B-9397-08002B2CF9AE}" pid="3" name="MediaServiceImageTags">
    <vt:lpwstr/>
  </property>
</Properties>
</file>