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61" r:id="rId7"/>
    <p:sldId id="262" r:id="rId8"/>
    <p:sldId id="264" r:id="rId9"/>
    <p:sldId id="265" r:id="rId10"/>
    <p:sldId id="269" r:id="rId11"/>
    <p:sldId id="272"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8C143"/>
    <a:srgbClr val="79C144"/>
    <a:srgbClr val="13AEE1"/>
    <a:srgbClr val="11AEE2"/>
    <a:srgbClr val="13A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11"/>
    <p:restoredTop sz="94892"/>
  </p:normalViewPr>
  <p:slideViewPr>
    <p:cSldViewPr snapToGrid="0">
      <p:cViewPr varScale="1">
        <p:scale>
          <a:sx n="74" d="100"/>
          <a:sy n="74" d="100"/>
        </p:scale>
        <p:origin x="200"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33E9-A709-79CF-E0E9-75AD46C0DD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D6640-935D-4E06-E17F-BEADD4040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401A8E-93C9-A9CF-3DAA-6F685416CC5B}"/>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E0EF70EB-FA79-B566-E0D5-6822DEBF1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61C35-7A46-228A-5F73-3153DC1F4DF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91432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C806-3BD3-7DAB-D247-7E9DF13A1B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9AEF9D-C3D6-DE9E-EB9D-515A6B569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CD224-3A3F-E0B9-02D0-86CE188FBA24}"/>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8110316E-6E5F-35C2-0F77-B52212227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12839-B74E-64CE-8D2A-AF74AB6351E9}"/>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3734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FB9F64-6846-2707-8DBB-F44503483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5194A4-362C-B2BE-2A19-4E84E213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5C2B-3EA0-17CD-677F-A37B9C361EA8}"/>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B20D3E5E-8738-A7B1-EFDF-D040DB1CA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BDBCA-B477-D582-D812-79F29AA730A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48984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679-7B47-DE4C-1FE9-BB94A48C375C}"/>
              </a:ext>
            </a:extLst>
          </p:cNvPr>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841A63D6-7A27-B8FB-37C2-57915772C461}"/>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4878B5-7EFE-92C4-2FB4-584E941BB906}"/>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C5470C3D-0EB2-9706-CB03-6D087C06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EA7F5-1106-1B97-0D40-D7C2F63455B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631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41C-3160-0833-899D-7E890091E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F8476-8B49-5BFA-C233-8B8E045D15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7CAA45-CD0A-212B-2789-B9CABACBC8B3}"/>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B4AC0081-438A-F2C0-9C89-68F239AA7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B5BF4-55EE-8E36-BB30-2062ABB1ECE5}"/>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7565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872F-0963-E196-0907-7CB2815C2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88050C-F62E-8E83-BC0C-DF9B6FCAF1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6CF582-8CF6-1E30-CC23-6569BB96C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18622-157C-5D9B-481F-D6A4AF2B24BA}"/>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AEDB6AAC-AD6F-1D42-3F64-8C383E9D5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CCD1F-8C6A-4355-F9CE-7106B9E9CE1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8650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DD6D-FA6D-7E1F-398D-7E558709A4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050C1-1027-FA3F-AADC-9220DD990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BDC66-A975-7161-0635-05903DD11A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D90CF-6A9C-A38A-4C20-C615D62AE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88A33-9486-E1EA-8A21-7B72EB1A9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21E3D-99D2-0DBB-7A43-C4E8C0F934C7}"/>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8" name="Footer Placeholder 7">
            <a:extLst>
              <a:ext uri="{FF2B5EF4-FFF2-40B4-BE49-F238E27FC236}">
                <a16:creationId xmlns:a16="http://schemas.microsoft.com/office/drawing/2014/main" id="{07CB331C-A9E5-0E4D-16A0-7951412B2D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20EAD-9AB5-2828-4389-AFA686D97973}"/>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10522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D4E1-C366-0FBD-6DEB-86444897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4D8FA8-317B-24A2-1C29-732E259FA7AE}"/>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4" name="Footer Placeholder 3">
            <a:extLst>
              <a:ext uri="{FF2B5EF4-FFF2-40B4-BE49-F238E27FC236}">
                <a16:creationId xmlns:a16="http://schemas.microsoft.com/office/drawing/2014/main" id="{F580F2A2-5A84-C0C3-EE7A-390367F1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9425A-98BD-980F-FB6E-99816944845C}"/>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5124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75E8D-3FC2-2688-221F-AACC46B49761}"/>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3" name="Footer Placeholder 2">
            <a:extLst>
              <a:ext uri="{FF2B5EF4-FFF2-40B4-BE49-F238E27FC236}">
                <a16:creationId xmlns:a16="http://schemas.microsoft.com/office/drawing/2014/main" id="{98BF7619-E2E6-E14F-AD9F-928095E477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41F6D-32A3-9B38-D714-ACFBC20B1D8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39781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E9ABE-8D90-8160-F194-CF582886B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D519C-E42F-D48E-155F-31DAB261C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B6E3A-1D57-2A60-006B-D9FBF82E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859B6-DC5D-8560-B542-25B403E793B1}"/>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277FBBEA-8D75-633E-FC56-88E451018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90FF0-279D-E8BA-E4A8-C2E1EC4E3B08}"/>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9189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CBF2-7C4A-9F63-6EAF-495B01C3D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F10D8A-11C3-73AD-AEF3-DC1939723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F18AB3-B045-FE34-2132-EDA6148B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0D37F-3534-61B0-782E-1388C5CF1A70}"/>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847FB9B8-C38F-EC25-967C-F88F557A1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16B0FD-47F2-F6B3-C952-D3A84840A78D}"/>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5851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F19BF-E7FB-7C4A-018D-43B71C71EB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59085E4-AFBF-C9B0-659C-092B9A046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E5BDA8-B654-B4EF-0266-34F3F4E82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alibri" panose="020F0502020204030204" pitchFamily="34" charset="0"/>
              </a:defRPr>
            </a:lvl1pPr>
          </a:lstStyle>
          <a:p>
            <a:fld id="{36E7CB6B-F1DD-4642-8388-622CB807932E}" type="datetimeFigureOut">
              <a:rPr lang="en-US" smtClean="0"/>
              <a:pPr/>
              <a:t>8/9/24</a:t>
            </a:fld>
            <a:endParaRPr lang="en-US" dirty="0"/>
          </a:p>
        </p:txBody>
      </p:sp>
      <p:sp>
        <p:nvSpPr>
          <p:cNvPr id="5" name="Footer Placeholder 4">
            <a:extLst>
              <a:ext uri="{FF2B5EF4-FFF2-40B4-BE49-F238E27FC236}">
                <a16:creationId xmlns:a16="http://schemas.microsoft.com/office/drawing/2014/main" id="{76E12791-C403-C783-FFC7-C5A5256BD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24F25C2-E77D-9E3F-FC4E-4185CAD3E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alibri" panose="020F0502020204030204" pitchFamily="34" charset="0"/>
              </a:defRPr>
            </a:lvl1pPr>
          </a:lstStyle>
          <a:p>
            <a:fld id="{01923B1A-20AE-A046-8F2E-8C63C6F6E0B7}" type="slidenum">
              <a:rPr lang="en-US" smtClean="0"/>
              <a:pPr/>
              <a:t>‹#›</a:t>
            </a:fld>
            <a:endParaRPr lang="en-US" dirty="0"/>
          </a:p>
        </p:txBody>
      </p:sp>
    </p:spTree>
    <p:extLst>
      <p:ext uri="{BB962C8B-B14F-4D97-AF65-F5344CB8AC3E}">
        <p14:creationId xmlns:p14="http://schemas.microsoft.com/office/powerpoint/2010/main" val="178688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C62094-2A94-E5BE-D78F-9848806C2B7D}"/>
              </a:ext>
            </a:extLst>
          </p:cNvPr>
          <p:cNvSpPr txBox="1"/>
          <p:nvPr/>
        </p:nvSpPr>
        <p:spPr>
          <a:xfrm>
            <a:off x="0" y="2036725"/>
            <a:ext cx="12192000" cy="1015663"/>
          </a:xfrm>
          <a:prstGeom prst="rect">
            <a:avLst/>
          </a:prstGeom>
          <a:solidFill>
            <a:srgbClr val="13AEE1"/>
          </a:solidFill>
        </p:spPr>
        <p:txBody>
          <a:bodyPr wrap="square" rtlCol="0">
            <a:spAutoFit/>
          </a:bodyPr>
          <a:lstStyle/>
          <a:p>
            <a:pPr algn="ctr"/>
            <a:r>
              <a:rPr lang="en-US" sz="6000" b="1" dirty="0">
                <a:latin typeface="Calibri" panose="020F0502020204030204" pitchFamily="34" charset="0"/>
                <a:cs typeface="Calibri" panose="020F0502020204030204" pitchFamily="34" charset="0"/>
              </a:rPr>
              <a:t>The Guide</a:t>
            </a:r>
          </a:p>
        </p:txBody>
      </p:sp>
      <p:sp>
        <p:nvSpPr>
          <p:cNvPr id="5" name="TextBox 4">
            <a:extLst>
              <a:ext uri="{FF2B5EF4-FFF2-40B4-BE49-F238E27FC236}">
                <a16:creationId xmlns:a16="http://schemas.microsoft.com/office/drawing/2014/main" id="{B96A6FAB-B616-EEDC-E6F1-F268DBB6DF9F}"/>
              </a:ext>
            </a:extLst>
          </p:cNvPr>
          <p:cNvSpPr txBox="1"/>
          <p:nvPr/>
        </p:nvSpPr>
        <p:spPr>
          <a:xfrm>
            <a:off x="0" y="3304140"/>
            <a:ext cx="12192000" cy="1200329"/>
          </a:xfrm>
          <a:prstGeom prst="rect">
            <a:avLst/>
          </a:prstGeom>
          <a:solidFill>
            <a:srgbClr val="78C143"/>
          </a:solidFill>
        </p:spPr>
        <p:txBody>
          <a:bodyPr wrap="square" rtlCol="0">
            <a:spAutoFit/>
          </a:bodyPr>
          <a:lstStyle/>
          <a:p>
            <a:pPr algn="ctr"/>
            <a:r>
              <a:rPr lang="en-US" sz="3600" dirty="0">
                <a:latin typeface="Calibri" panose="020F0502020204030204" pitchFamily="34" charset="0"/>
                <a:cs typeface="Calibri" panose="020F0502020204030204" pitchFamily="34" charset="0"/>
              </a:rPr>
              <a:t>Understanding Mental Health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and Mental Illness</a:t>
            </a:r>
          </a:p>
        </p:txBody>
      </p:sp>
    </p:spTree>
    <p:extLst>
      <p:ext uri="{BB962C8B-B14F-4D97-AF65-F5344CB8AC3E}">
        <p14:creationId xmlns:p14="http://schemas.microsoft.com/office/powerpoint/2010/main" val="170376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4B514CE4-4E06-4136-4126-7F6BFF0616B9}"/>
              </a:ext>
            </a:extLst>
          </p:cNvPr>
          <p:cNvSpPr/>
          <p:nvPr/>
        </p:nvSpPr>
        <p:spPr>
          <a:xfrm>
            <a:off x="0" y="4368343"/>
            <a:ext cx="10515601" cy="648300"/>
          </a:xfrm>
          <a:prstGeom prst="roundRect">
            <a:avLst/>
          </a:prstGeom>
          <a:solidFill>
            <a:srgbClr val="78C1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3" name="Content Placeholder 2">
            <a:extLst>
              <a:ext uri="{FF2B5EF4-FFF2-40B4-BE49-F238E27FC236}">
                <a16:creationId xmlns:a16="http://schemas.microsoft.com/office/drawing/2014/main" id="{7860C1CA-57D8-6D00-A8E6-DCA8B7C70CF3}"/>
              </a:ext>
            </a:extLst>
          </p:cNvPr>
          <p:cNvSpPr>
            <a:spLocks noGrp="1"/>
          </p:cNvSpPr>
          <p:nvPr>
            <p:ph idx="1"/>
          </p:nvPr>
        </p:nvSpPr>
        <p:spPr/>
        <p:txBody>
          <a:bodyPr/>
          <a:lstStyle/>
          <a:p>
            <a:pPr marL="342900" indent="-292100">
              <a:lnSpc>
                <a:spcPct val="80000"/>
              </a:lnSpc>
              <a:spcBef>
                <a:spcPts val="800"/>
              </a:spcBef>
              <a:buClr>
                <a:schemeClr val="dk1"/>
              </a:buClr>
              <a:buSzPts val="2000"/>
            </a:pPr>
            <a:r>
              <a:rPr lang="en-US" dirty="0">
                <a:latin typeface="Calibri"/>
                <a:cs typeface="Calibri"/>
                <a:sym typeface="Calibri"/>
              </a:rPr>
              <a:t>Topic A:  What is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chemeClr val="dk1"/>
              </a:buClr>
              <a:buSzPts val="2000"/>
              <a:buChar char="•"/>
            </a:pPr>
            <a:r>
              <a:rPr lang="en-US" sz="2800" dirty="0">
                <a:latin typeface="Calibri"/>
                <a:ea typeface="Calibri"/>
                <a:cs typeface="Calibri"/>
                <a:sym typeface="Calibri"/>
              </a:rPr>
              <a:t>Topic B:  How is the brain involved in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C:  What is stigma?</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b="1" dirty="0">
                <a:solidFill>
                  <a:schemeClr val="bg1"/>
                </a:solidFill>
                <a:latin typeface="Calibri"/>
                <a:ea typeface="Calibri"/>
                <a:cs typeface="Calibri"/>
                <a:sym typeface="Calibri"/>
              </a:rPr>
              <a:t>Topic D:  How can a person find support? </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E:  How can positive mental health be maintained?</a:t>
            </a:r>
          </a:p>
        </p:txBody>
      </p:sp>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Table of Contents</a:t>
            </a:r>
            <a:endParaRP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84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4334164" y="1982425"/>
            <a:ext cx="7442200" cy="3378345"/>
          </a:xfrm>
        </p:spPr>
        <p:txBody>
          <a:bodyPr/>
          <a:lstStyle/>
          <a:p>
            <a:pPr marL="0" indent="0">
              <a:buNone/>
            </a:pPr>
            <a:r>
              <a:rPr lang="en-US" sz="2800" b="0" i="0" u="none" strike="noStrike" cap="none" dirty="0">
                <a:solidFill>
                  <a:srgbClr val="000000"/>
                </a:solidFill>
                <a:latin typeface="Calibri"/>
                <a:ea typeface="Calibri"/>
                <a:cs typeface="Calibri"/>
                <a:sym typeface="Calibri"/>
              </a:rPr>
              <a:t>Research reported in this work was funded through a Patient-Centered Outcomes Research Institute (PCORI) Project Program Award (IHS-2018C1-10928). The views in this work are solely the responsibility of the authors and do not necessarily represent the views of the Patient-Centered Outcomes Research Institute (PCORI), its Board of Governors, or Methodology Committee.</a:t>
            </a:r>
          </a:p>
        </p:txBody>
      </p:sp>
      <p:pic>
        <p:nvPicPr>
          <p:cNvPr id="8" name="Google Shape;175;g2ec4152fb3b_0_0">
            <a:extLst>
              <a:ext uri="{FF2B5EF4-FFF2-40B4-BE49-F238E27FC236}">
                <a16:creationId xmlns:a16="http://schemas.microsoft.com/office/drawing/2014/main" id="{D8A25847-F758-C2D8-DB61-7146BECA78B8}"/>
              </a:ext>
            </a:extLst>
          </p:cNvPr>
          <p:cNvPicPr preferRelativeResize="0"/>
          <p:nvPr/>
        </p:nvPicPr>
        <p:blipFill rotWithShape="1">
          <a:blip r:embed="rId2">
            <a:alphaModFix/>
          </a:blip>
          <a:srcRect/>
          <a:stretch/>
        </p:blipFill>
        <p:spPr>
          <a:xfrm>
            <a:off x="720438" y="2309555"/>
            <a:ext cx="2881744" cy="2175213"/>
          </a:xfrm>
          <a:prstGeom prst="rect">
            <a:avLst/>
          </a:prstGeom>
          <a:noFill/>
          <a:ln>
            <a:noFill/>
          </a:ln>
        </p:spPr>
      </p:pic>
    </p:spTree>
    <p:extLst>
      <p:ext uri="{BB962C8B-B14F-4D97-AF65-F5344CB8AC3E}">
        <p14:creationId xmlns:p14="http://schemas.microsoft.com/office/powerpoint/2010/main" val="26311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 The Guide Citations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616527" y="2008908"/>
            <a:ext cx="10536382" cy="3845792"/>
          </a:xfrm>
        </p:spPr>
        <p:txBody>
          <a:bodyPr>
            <a:normAutofit fontScale="85000" lnSpcReduction="20000"/>
          </a:bodyPr>
          <a:lstStyle/>
          <a:p>
            <a:pPr marL="469900" marR="0" lvl="0" indent="-469900" algn="l" rtl="0">
              <a:lnSpc>
                <a:spcPct val="115000"/>
              </a:lnSpc>
              <a:spcBef>
                <a:spcPts val="0"/>
              </a:spcBef>
              <a:spcAft>
                <a:spcPts val="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McLuckie</a:t>
            </a:r>
            <a:r>
              <a:rPr lang="en-US" sz="2800" b="0" i="0" u="none" strike="noStrike" cap="none" dirty="0">
                <a:solidFill>
                  <a:srgbClr val="000000"/>
                </a:solidFill>
                <a:latin typeface="Calibri"/>
                <a:ea typeface="Calibri"/>
                <a:cs typeface="Calibri"/>
                <a:sym typeface="Calibri"/>
              </a:rPr>
              <a:t>, A., Kutcher, S., Wei, Y (Co-PI)., &amp; Weaver, C. (2014). Sustained improvements in students’ mental health literacy with use of a mental health curriculum in Canadian schools. BMC Psychiatry, 14(1), 379.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10.1186/s12888-014-0379-4 (The Guide) </a:t>
            </a:r>
          </a:p>
          <a:p>
            <a:pPr marL="469900" marR="0" lvl="0" indent="-469900" algn="l" rtl="0">
              <a:lnSpc>
                <a:spcPct val="115000"/>
              </a:lnSpc>
              <a:spcBef>
                <a:spcPts val="0"/>
              </a:spcBef>
              <a:spcAft>
                <a:spcPts val="0"/>
              </a:spcAft>
              <a:buClr>
                <a:srgbClr val="000000"/>
              </a:buClr>
              <a:buSzPts val="1800"/>
              <a:buFont typeface="Arial"/>
              <a:buNone/>
            </a:pPr>
            <a:endParaRPr lang="en-US" sz="2800" b="0" i="0" u="none" strike="noStrike" cap="none" dirty="0">
              <a:solidFill>
                <a:srgbClr val="000000"/>
              </a:solidFill>
              <a:latin typeface="Calibri"/>
              <a:ea typeface="Calibri"/>
              <a:cs typeface="Calibri"/>
              <a:sym typeface="Calibri"/>
            </a:endParaRPr>
          </a:p>
          <a:p>
            <a:pPr marL="469900" marR="0" lvl="0" indent="-469900" algn="l" rtl="0">
              <a:lnSpc>
                <a:spcPct val="115000"/>
              </a:lnSpc>
              <a:spcBef>
                <a:spcPts val="0"/>
              </a:spcBef>
              <a:spcAft>
                <a:spcPts val="80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Milin</a:t>
            </a:r>
            <a:r>
              <a:rPr lang="en-US" sz="2800" b="0" i="0" u="none" strike="noStrike" cap="none" dirty="0">
                <a:solidFill>
                  <a:srgbClr val="000000"/>
                </a:solidFill>
                <a:latin typeface="Calibri"/>
                <a:ea typeface="Calibri"/>
                <a:cs typeface="Calibri"/>
                <a:sym typeface="Calibri"/>
              </a:rPr>
              <a:t>, R., Kutcher, S., Lewis, S., Walker, S., Wei, Y (Contributor)., </a:t>
            </a:r>
            <a:r>
              <a:rPr lang="en-US" sz="2800" b="0" i="0" u="none" strike="noStrike" cap="none" dirty="0" err="1">
                <a:solidFill>
                  <a:srgbClr val="000000"/>
                </a:solidFill>
                <a:latin typeface="Calibri"/>
                <a:ea typeface="Calibri"/>
                <a:cs typeface="Calibri"/>
                <a:sym typeface="Calibri"/>
              </a:rPr>
              <a:t>Ferrill</a:t>
            </a:r>
            <a:r>
              <a:rPr lang="en-US" sz="2800" b="0" i="0" u="none" strike="noStrike" cap="none" dirty="0">
                <a:solidFill>
                  <a:srgbClr val="000000"/>
                </a:solidFill>
                <a:latin typeface="Calibri"/>
                <a:ea typeface="Calibri"/>
                <a:cs typeface="Calibri"/>
                <a:sym typeface="Calibri"/>
              </a:rPr>
              <a:t>, N., &amp; Armstrong, M. (2016). Impact of a mental health curriculum on knowledge and stigma among high school students: a randomized controlled trial. Journal of American Academy of Child and Adolescent Psychiatry, 55(5), 383-391.e1.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10.1016/j.jaac.2016.02.018  (The Guide 2016 RCT)</a:t>
            </a:r>
          </a:p>
        </p:txBody>
      </p:sp>
    </p:spTree>
    <p:extLst>
      <p:ext uri="{BB962C8B-B14F-4D97-AF65-F5344CB8AC3E}">
        <p14:creationId xmlns:p14="http://schemas.microsoft.com/office/powerpoint/2010/main" val="24900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Slide Notes</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a:bodyPr>
          <a:lstStyle/>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deck follows the same format. Once you are comfortable with the layout and process for Topic A, the rest should be very easy to follow.</a:t>
            </a:r>
            <a:endParaRPr lang="en-US" sz="44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includes presenter notes that include the following elements, as applicable:</a:t>
            </a:r>
            <a:endParaRPr lang="en-US" sz="44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Say</a:t>
            </a:r>
            <a:r>
              <a:rPr lang="en-US" dirty="0">
                <a:solidFill>
                  <a:schemeClr val="dk1"/>
                </a:solidFill>
                <a:latin typeface="Calibri"/>
                <a:ea typeface="Calibri"/>
                <a:cs typeface="Calibri"/>
                <a:sym typeface="Calibri"/>
              </a:rPr>
              <a:t> – a brief script you can follow or adapt to fit your style and classroom needs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Ask</a:t>
            </a:r>
            <a:r>
              <a:rPr lang="en-US" dirty="0">
                <a:solidFill>
                  <a:schemeClr val="dk1"/>
                </a:solidFill>
                <a:latin typeface="Calibri"/>
                <a:ea typeface="Calibri"/>
                <a:cs typeface="Calibri"/>
                <a:sym typeface="Calibri"/>
              </a:rPr>
              <a:t> – question(s) to initiate conversation and engagement with students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Do</a:t>
            </a:r>
            <a:r>
              <a:rPr lang="en-US" dirty="0">
                <a:solidFill>
                  <a:schemeClr val="dk1"/>
                </a:solidFill>
                <a:latin typeface="Calibri"/>
                <a:ea typeface="Calibri"/>
                <a:cs typeface="Calibri"/>
                <a:sym typeface="Calibri"/>
              </a:rPr>
              <a:t> – an action you can initiate (e.g., “call on a few students to respond.”)</a:t>
            </a:r>
            <a:endParaRPr lang="en-US" sz="40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Some slides offer options in the notes section for how you might facilitate each activity. Educators should be able to quickly review the slide deck and accompanying notes before implementing in the classroom.</a:t>
            </a:r>
          </a:p>
        </p:txBody>
      </p:sp>
    </p:spTree>
    <p:extLst>
      <p:ext uri="{BB962C8B-B14F-4D97-AF65-F5344CB8AC3E}">
        <p14:creationId xmlns:p14="http://schemas.microsoft.com/office/powerpoint/2010/main" val="34731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Outline for Topic D</a:t>
            </a:r>
            <a:endParaRPr sz="3200" dirty="0">
              <a:latin typeface="Calibri" panose="020F0502020204030204" pitchFamily="34" charset="0"/>
              <a:cs typeface="Calibri" panose="020F0502020204030204" pitchFamily="34" charset="0"/>
            </a:endParaRPr>
          </a:p>
        </p:txBody>
      </p:sp>
      <p:graphicFrame>
        <p:nvGraphicFramePr>
          <p:cNvPr id="3" name="Google Shape;126;g2ef8d5dfb97_0_373">
            <a:extLst>
              <a:ext uri="{FF2B5EF4-FFF2-40B4-BE49-F238E27FC236}">
                <a16:creationId xmlns:a16="http://schemas.microsoft.com/office/drawing/2014/main" id="{10C64B89-0289-BF19-9ABB-800B26837081}"/>
              </a:ext>
            </a:extLst>
          </p:cNvPr>
          <p:cNvGraphicFramePr/>
          <p:nvPr/>
        </p:nvGraphicFramePr>
        <p:xfrm>
          <a:off x="406925" y="1482939"/>
          <a:ext cx="11375100" cy="4147320"/>
        </p:xfrm>
        <a:graphic>
          <a:graphicData uri="http://schemas.openxmlformats.org/drawingml/2006/table">
            <a:tbl>
              <a:tblPr bandRow="1">
                <a:noFill/>
              </a:tblPr>
              <a:tblGrid>
                <a:gridCol w="3729750">
                  <a:extLst>
                    <a:ext uri="{9D8B030D-6E8A-4147-A177-3AD203B41FA5}">
                      <a16:colId xmlns:a16="http://schemas.microsoft.com/office/drawing/2014/main" val="20000"/>
                    </a:ext>
                  </a:extLst>
                </a:gridCol>
                <a:gridCol w="7645350">
                  <a:extLst>
                    <a:ext uri="{9D8B030D-6E8A-4147-A177-3AD203B41FA5}">
                      <a16:colId xmlns:a16="http://schemas.microsoft.com/office/drawing/2014/main" val="20001"/>
                    </a:ext>
                  </a:extLst>
                </a:gridCol>
              </a:tblGrid>
              <a:tr h="306325">
                <a:tc gridSpan="2">
                  <a:txBody>
                    <a:bodyPr/>
                    <a:lstStyle/>
                    <a:p>
                      <a:pPr marL="0" marR="0" lvl="0" indent="0" algn="ctr" rtl="0">
                        <a:lnSpc>
                          <a:spcPct val="100000"/>
                        </a:lnSpc>
                        <a:spcBef>
                          <a:spcPts val="0"/>
                        </a:spcBef>
                        <a:spcAft>
                          <a:spcPts val="0"/>
                        </a:spcAft>
                        <a:buNone/>
                      </a:pPr>
                      <a:r>
                        <a:rPr lang="en-US" b="1" u="none" strike="noStrike" cap="none">
                          <a:latin typeface="Calibri"/>
                          <a:ea typeface="Calibri"/>
                          <a:cs typeface="Calibri"/>
                          <a:sym typeface="Calibri"/>
                        </a:rPr>
                        <a:t>Topic D: How Can a Person Find Support?</a:t>
                      </a:r>
                      <a:endParaRPr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hMerge="1">
                  <a:txBody>
                    <a:bodyPr/>
                    <a:lstStyle/>
                    <a:p>
                      <a:endParaRPr lang="en-US"/>
                    </a:p>
                  </a:txBody>
                  <a:tcPr/>
                </a:tc>
                <a:extLst>
                  <a:ext uri="{0D108BD9-81ED-4DB2-BD59-A6C34878D82A}">
                    <a16:rowId xmlns:a16="http://schemas.microsoft.com/office/drawing/2014/main" val="10000"/>
                  </a:ext>
                </a:extLst>
              </a:tr>
              <a:tr h="310375">
                <a:tc>
                  <a:txBody>
                    <a:bodyPr/>
                    <a:lstStyle/>
                    <a:p>
                      <a:pPr marL="342900" marR="0" lvl="0" indent="-323850" algn="l" rtl="0">
                        <a:lnSpc>
                          <a:spcPct val="100000"/>
                        </a:lnSpc>
                        <a:spcBef>
                          <a:spcPts val="0"/>
                        </a:spcBef>
                        <a:spcAft>
                          <a:spcPts val="0"/>
                        </a:spcAft>
                        <a:buClr>
                          <a:srgbClr val="000000"/>
                        </a:buClr>
                        <a:buSzPts val="1300"/>
                        <a:buFont typeface="Arial"/>
                        <a:buAutoNum type="arabicPeriod"/>
                      </a:pPr>
                      <a:r>
                        <a:rPr lang="en-US" sz="1300" b="1" u="none" strike="noStrike" cap="none">
                          <a:latin typeface="Calibri"/>
                          <a:ea typeface="Calibri"/>
                          <a:cs typeface="Calibri"/>
                          <a:sym typeface="Calibri"/>
                        </a:rPr>
                        <a:t>Background Information for Facilitators </a:t>
                      </a:r>
                      <a:r>
                        <a:rPr lang="en-US" sz="1300" u="none" strike="noStrike" cap="none">
                          <a:latin typeface="Calibri"/>
                          <a:ea typeface="Calibri"/>
                          <a:cs typeface="Calibri"/>
                          <a:sym typeface="Calibri"/>
                        </a:rPr>
                        <a:t> </a:t>
                      </a:r>
                      <a:endParaRPr sz="13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Topic D Knowledge for Facilitators </a:t>
                      </a:r>
                      <a:endParaRPr sz="13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1"/>
                  </a:ext>
                </a:extLst>
              </a:tr>
              <a:tr h="1160400">
                <a:tc>
                  <a:txBody>
                    <a:bodyPr/>
                    <a:lstStyle/>
                    <a:p>
                      <a:pPr marL="342900" marR="0" lvl="0" indent="-323850" algn="l" rtl="0">
                        <a:lnSpc>
                          <a:spcPct val="100000"/>
                        </a:lnSpc>
                        <a:spcBef>
                          <a:spcPts val="0"/>
                        </a:spcBef>
                        <a:spcAft>
                          <a:spcPts val="0"/>
                        </a:spcAft>
                        <a:buClr>
                          <a:srgbClr val="000000"/>
                        </a:buClr>
                        <a:buSzPts val="1300"/>
                        <a:buFont typeface="Arial"/>
                        <a:buAutoNum type="arabicPeriod" startAt="2"/>
                      </a:pPr>
                      <a:r>
                        <a:rPr lang="en-US" sz="1300" b="1" u="none" strike="noStrike" cap="none">
                          <a:latin typeface="Calibri"/>
                          <a:ea typeface="Calibri"/>
                          <a:cs typeface="Calibri"/>
                          <a:sym typeface="Calibri"/>
                        </a:rPr>
                        <a:t>Introduction:</a:t>
                      </a:r>
                      <a:r>
                        <a:rPr lang="en-US" sz="1300" u="none" strike="noStrike" cap="none">
                          <a:latin typeface="Calibri"/>
                          <a:ea typeface="Calibri"/>
                          <a:cs typeface="Calibri"/>
                          <a:sym typeface="Calibri"/>
                        </a:rPr>
                        <a:t> </a:t>
                      </a:r>
                      <a:endParaRPr sz="13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Core topics include:</a:t>
                      </a:r>
                      <a:endParaRPr sz="1300" u="none" strike="noStrike" cap="none">
                        <a:latin typeface="Calibri"/>
                        <a:ea typeface="Calibri"/>
                        <a:cs typeface="Calibri"/>
                        <a:sym typeface="Calibri"/>
                      </a:endParaRPr>
                    </a:p>
                    <a:p>
                      <a:pPr marL="285750" marR="0" lvl="0" indent="-279400" algn="l" rtl="0">
                        <a:lnSpc>
                          <a:spcPct val="100000"/>
                        </a:lnSpc>
                        <a:spcBef>
                          <a:spcPts val="0"/>
                        </a:spcBef>
                        <a:spcAft>
                          <a:spcPts val="0"/>
                        </a:spcAft>
                        <a:buClr>
                          <a:srgbClr val="000000"/>
                        </a:buClr>
                        <a:buSzPts val="1300"/>
                        <a:buFont typeface="Calibri"/>
                        <a:buChar char="•"/>
                      </a:pPr>
                      <a:r>
                        <a:rPr lang="en-US" sz="1300" i="0" u="none" strike="noStrike" cap="none">
                          <a:solidFill>
                            <a:schemeClr val="dk1"/>
                          </a:solidFill>
                          <a:latin typeface="Calibri"/>
                          <a:ea typeface="Calibri"/>
                          <a:cs typeface="Calibri"/>
                          <a:sym typeface="Calibri"/>
                        </a:rPr>
                        <a:t>Teens explore normative social development and</a:t>
                      </a:r>
                      <a:r>
                        <a:rPr lang="en-US" sz="1300">
                          <a:latin typeface="Calibri"/>
                          <a:ea typeface="Calibri"/>
                          <a:cs typeface="Calibri"/>
                          <a:sym typeface="Calibri"/>
                        </a:rPr>
                        <a:t> </a:t>
                      </a:r>
                      <a:r>
                        <a:rPr lang="en-US" sz="1300" i="0" u="none" strike="noStrike" cap="none">
                          <a:solidFill>
                            <a:schemeClr val="dk1"/>
                          </a:solidFill>
                          <a:latin typeface="Calibri"/>
                          <a:ea typeface="Calibri"/>
                          <a:cs typeface="Calibri"/>
                          <a:sym typeface="Calibri"/>
                        </a:rPr>
                        <a:t> learn what it could look like when a teen is struggling. </a:t>
                      </a:r>
                      <a:endParaRPr sz="1300">
                        <a:latin typeface="Calibri"/>
                        <a:ea typeface="Calibri"/>
                        <a:cs typeface="Calibri"/>
                        <a:sym typeface="Calibri"/>
                      </a:endParaRPr>
                    </a:p>
                    <a:p>
                      <a:pPr marL="285750" marR="0" lvl="0" indent="-279400" algn="l" rtl="0">
                        <a:lnSpc>
                          <a:spcPct val="100000"/>
                        </a:lnSpc>
                        <a:spcBef>
                          <a:spcPts val="0"/>
                        </a:spcBef>
                        <a:spcAft>
                          <a:spcPts val="0"/>
                        </a:spcAft>
                        <a:buClr>
                          <a:srgbClr val="000000"/>
                        </a:buClr>
                        <a:buSzPts val="1300"/>
                        <a:buFont typeface="Calibri"/>
                        <a:buChar char="•"/>
                      </a:pPr>
                      <a:r>
                        <a:rPr lang="en-US" sz="1300">
                          <a:latin typeface="Calibri"/>
                          <a:ea typeface="Calibri"/>
                          <a:cs typeface="Calibri"/>
                          <a:sym typeface="Calibri"/>
                        </a:rPr>
                        <a:t>H</a:t>
                      </a:r>
                      <a:r>
                        <a:rPr lang="en-US" sz="1300" u="none" strike="noStrike" cap="none">
                          <a:latin typeface="Calibri"/>
                          <a:ea typeface="Calibri"/>
                          <a:cs typeface="Calibri"/>
                          <a:sym typeface="Calibri"/>
                        </a:rPr>
                        <a:t>ow to find and access those additional supports as well as what those supports may look like.  </a:t>
                      </a:r>
                      <a:endParaRPr sz="1300">
                        <a:latin typeface="Calibri"/>
                        <a:ea typeface="Calibri"/>
                        <a:cs typeface="Calibri"/>
                        <a:sym typeface="Calibri"/>
                      </a:endParaRPr>
                    </a:p>
                    <a:p>
                      <a:pPr marL="285750" marR="0" lvl="0" indent="-279400" algn="l" rtl="0">
                        <a:lnSpc>
                          <a:spcPct val="100000"/>
                        </a:lnSpc>
                        <a:spcBef>
                          <a:spcPts val="0"/>
                        </a:spcBef>
                        <a:spcAft>
                          <a:spcPts val="0"/>
                        </a:spcAft>
                        <a:buClr>
                          <a:srgbClr val="000000"/>
                        </a:buClr>
                        <a:buSzPts val="1300"/>
                        <a:buFont typeface="Calibri"/>
                        <a:buChar char="•"/>
                      </a:pPr>
                      <a:r>
                        <a:rPr lang="en-US" sz="1300" i="0" u="none" strike="noStrike" cap="none">
                          <a:solidFill>
                            <a:schemeClr val="dk1"/>
                          </a:solidFill>
                          <a:latin typeface="Calibri"/>
                          <a:ea typeface="Calibri"/>
                          <a:cs typeface="Calibri"/>
                          <a:sym typeface="Calibri"/>
                        </a:rPr>
                        <a:t>Exploring different aspects of mental health supports, including accessing help, different interventions, and potential outcomes. </a:t>
                      </a:r>
                      <a:endParaRPr sz="13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2"/>
                  </a:ext>
                </a:extLst>
              </a:tr>
              <a:tr h="707100">
                <a:tc>
                  <a:txBody>
                    <a:bodyPr/>
                    <a:lstStyle/>
                    <a:p>
                      <a:pPr marL="342900" marR="0" lvl="0" indent="-323850" algn="l" rtl="0">
                        <a:lnSpc>
                          <a:spcPct val="100000"/>
                        </a:lnSpc>
                        <a:spcBef>
                          <a:spcPts val="0"/>
                        </a:spcBef>
                        <a:spcAft>
                          <a:spcPts val="0"/>
                        </a:spcAft>
                        <a:buClr>
                          <a:srgbClr val="000000"/>
                        </a:buClr>
                        <a:buSzPts val="1300"/>
                        <a:buFont typeface="Calibri"/>
                        <a:buAutoNum type="arabicPeriod" startAt="3"/>
                      </a:pPr>
                      <a:r>
                        <a:rPr lang="en-US" sz="1300" b="1" u="none" strike="noStrike" cap="none">
                          <a:highlight>
                            <a:srgbClr val="D9D9D9"/>
                          </a:highlight>
                          <a:latin typeface="Calibri"/>
                          <a:ea typeface="Calibri"/>
                          <a:cs typeface="Calibri"/>
                          <a:sym typeface="Calibri"/>
                        </a:rPr>
                        <a:t>Review</a:t>
                      </a:r>
                      <a:r>
                        <a:rPr lang="en-US" sz="1300" b="1">
                          <a:highlight>
                            <a:srgbClr val="D9D9D9"/>
                          </a:highlight>
                          <a:latin typeface="Calibri"/>
                          <a:ea typeface="Calibri"/>
                          <a:cs typeface="Calibri"/>
                          <a:sym typeface="Calibri"/>
                        </a:rPr>
                        <a:t>:</a:t>
                      </a:r>
                      <a:endParaRPr sz="13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285750" marR="0" lvl="0" indent="-266700" algn="l" rtl="0">
                        <a:lnSpc>
                          <a:spcPct val="100000"/>
                        </a:lnSpc>
                        <a:spcBef>
                          <a:spcPts val="0"/>
                        </a:spcBef>
                        <a:spcAft>
                          <a:spcPts val="0"/>
                        </a:spcAft>
                        <a:buClr>
                          <a:srgbClr val="000000"/>
                        </a:buClr>
                        <a:buSzPts val="1300"/>
                        <a:buFont typeface="Calibri"/>
                        <a:buChar char="•"/>
                      </a:pPr>
                      <a:r>
                        <a:rPr lang="en-US" sz="1300" u="none" strike="noStrike" cap="none">
                          <a:highlight>
                            <a:srgbClr val="D9D9D9"/>
                          </a:highlight>
                          <a:latin typeface="Calibri"/>
                          <a:ea typeface="Calibri"/>
                          <a:cs typeface="Calibri"/>
                          <a:sym typeface="Calibri"/>
                        </a:rPr>
                        <a:t>Rules and Incentive System (if available)</a:t>
                      </a:r>
                      <a:endParaRPr sz="1300">
                        <a:latin typeface="Calibri"/>
                        <a:ea typeface="Calibri"/>
                        <a:cs typeface="Calibri"/>
                        <a:sym typeface="Calibri"/>
                      </a:endParaRPr>
                    </a:p>
                    <a:p>
                      <a:pPr marL="285750" marR="0" lvl="0" indent="-266700" algn="l" rtl="0">
                        <a:lnSpc>
                          <a:spcPct val="100000"/>
                        </a:lnSpc>
                        <a:spcBef>
                          <a:spcPts val="0"/>
                        </a:spcBef>
                        <a:spcAft>
                          <a:spcPts val="0"/>
                        </a:spcAft>
                        <a:buClr>
                          <a:srgbClr val="000000"/>
                        </a:buClr>
                        <a:buSzPts val="1300"/>
                        <a:buFont typeface="Calibri"/>
                        <a:buChar char="•"/>
                      </a:pPr>
                      <a:r>
                        <a:rPr lang="en-US" sz="1300" u="none" strike="noStrike" cap="none">
                          <a:highlight>
                            <a:srgbClr val="D9D9D9"/>
                          </a:highlight>
                          <a:latin typeface="Calibri"/>
                          <a:ea typeface="Calibri"/>
                          <a:cs typeface="Calibri"/>
                          <a:sym typeface="Calibri"/>
                        </a:rPr>
                        <a:t>Important information from C- are there any questions from last session</a:t>
                      </a:r>
                      <a:endParaRPr sz="1300">
                        <a:latin typeface="Calibri"/>
                        <a:ea typeface="Calibri"/>
                        <a:cs typeface="Calibri"/>
                        <a:sym typeface="Calibri"/>
                      </a:endParaRPr>
                    </a:p>
                    <a:p>
                      <a:pPr marL="285750" marR="0" lvl="0" indent="-266700" algn="l" rtl="0">
                        <a:lnSpc>
                          <a:spcPct val="100000"/>
                        </a:lnSpc>
                        <a:spcBef>
                          <a:spcPts val="0"/>
                        </a:spcBef>
                        <a:spcAft>
                          <a:spcPts val="0"/>
                        </a:spcAft>
                        <a:buClr>
                          <a:srgbClr val="000000"/>
                        </a:buClr>
                        <a:buSzPts val="1300"/>
                        <a:buFont typeface="Calibri"/>
                        <a:buChar char="•"/>
                      </a:pPr>
                      <a:r>
                        <a:rPr lang="en-US" sz="1300" u="none" strike="noStrike" cap="none">
                          <a:highlight>
                            <a:srgbClr val="D9D9D9"/>
                          </a:highlight>
                          <a:latin typeface="Calibri"/>
                          <a:ea typeface="Calibri"/>
                          <a:cs typeface="Calibri"/>
                          <a:sym typeface="Calibri"/>
                        </a:rPr>
                        <a:t>Brief overview of A and B</a:t>
                      </a:r>
                      <a:endParaRPr sz="13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3"/>
                  </a:ext>
                </a:extLst>
              </a:tr>
              <a:tr h="843275">
                <a:tc>
                  <a:txBody>
                    <a:bodyPr/>
                    <a:lstStyle/>
                    <a:p>
                      <a:pPr marL="342900" marR="0" lvl="0" indent="-323850" algn="l" rtl="0">
                        <a:lnSpc>
                          <a:spcPct val="100000"/>
                        </a:lnSpc>
                        <a:spcBef>
                          <a:spcPts val="0"/>
                        </a:spcBef>
                        <a:spcAft>
                          <a:spcPts val="0"/>
                        </a:spcAft>
                        <a:buClr>
                          <a:srgbClr val="000000"/>
                        </a:buClr>
                        <a:buSzPts val="1300"/>
                        <a:buFont typeface="Arial"/>
                        <a:buAutoNum type="arabicPeriod" startAt="4"/>
                      </a:pPr>
                      <a:r>
                        <a:rPr lang="en-US" sz="1300" b="1" u="none" strike="noStrike" cap="none">
                          <a:latin typeface="Calibri"/>
                          <a:ea typeface="Calibri"/>
                          <a:cs typeface="Calibri"/>
                          <a:sym typeface="Calibri"/>
                        </a:rPr>
                        <a:t>Topic Activities:</a:t>
                      </a:r>
                      <a:r>
                        <a:rPr lang="en-US" sz="1300" u="none" strike="noStrike" cap="none">
                          <a:latin typeface="Calibri"/>
                          <a:ea typeface="Calibri"/>
                          <a:cs typeface="Calibri"/>
                          <a:sym typeface="Calibri"/>
                        </a:rPr>
                        <a:t> </a:t>
                      </a:r>
                      <a:endParaRPr sz="1300">
                        <a:latin typeface="Calibri"/>
                        <a:ea typeface="Calibri"/>
                        <a:cs typeface="Calibri"/>
                        <a:sym typeface="Calibri"/>
                      </a:endParaRPr>
                    </a:p>
                    <a:p>
                      <a:pPr marL="0" marR="0" lvl="0" indent="0" algn="l" rtl="0">
                        <a:lnSpc>
                          <a:spcPct val="100000"/>
                        </a:lnSpc>
                        <a:spcBef>
                          <a:spcPts val="0"/>
                        </a:spcBef>
                        <a:spcAft>
                          <a:spcPts val="0"/>
                        </a:spcAft>
                        <a:buNone/>
                      </a:pPr>
                      <a:r>
                        <a:rPr lang="en-US" sz="1300" b="1" u="none" strike="noStrike" cap="none">
                          <a:latin typeface="Calibri"/>
                          <a:ea typeface="Calibri"/>
                          <a:cs typeface="Calibri"/>
                          <a:sym typeface="Calibri"/>
                        </a:rPr>
                        <a:t> </a:t>
                      </a:r>
                      <a:r>
                        <a:rPr lang="en-US" sz="1300" u="none" strike="noStrike" cap="none">
                          <a:latin typeface="Calibri"/>
                          <a:ea typeface="Calibri"/>
                          <a:cs typeface="Calibri"/>
                          <a:sym typeface="Calibri"/>
                        </a:rPr>
                        <a:t> </a:t>
                      </a:r>
                      <a:endParaRPr sz="13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Activity 1 : Common Stressors for Teens</a:t>
                      </a:r>
                      <a:endParaRPr sz="1300" u="none" strike="noStrike" cap="none">
                        <a:latin typeface="Calibri"/>
                        <a:ea typeface="Calibri"/>
                        <a:cs typeface="Calibri"/>
                        <a:sym typeface="Calibri"/>
                      </a:endParaRPr>
                    </a:p>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Activity 2 : Accessing Support </a:t>
                      </a:r>
                      <a:endParaRPr sz="1300">
                        <a:latin typeface="Calibri"/>
                        <a:ea typeface="Calibri"/>
                        <a:cs typeface="Calibri"/>
                        <a:sym typeface="Calibri"/>
                      </a:endParaRPr>
                    </a:p>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Activity 3 : Staying Well</a:t>
                      </a:r>
                      <a:endParaRPr sz="1300">
                        <a:latin typeface="Calibri"/>
                        <a:ea typeface="Calibri"/>
                        <a:cs typeface="Calibri"/>
                        <a:sym typeface="Calibri"/>
                      </a:endParaRPr>
                    </a:p>
                    <a:p>
                      <a:pPr marL="0" marR="0" lvl="0" indent="0" algn="l" rtl="0">
                        <a:lnSpc>
                          <a:spcPct val="100000"/>
                        </a:lnSpc>
                        <a:spcBef>
                          <a:spcPts val="0"/>
                        </a:spcBef>
                        <a:spcAft>
                          <a:spcPts val="0"/>
                        </a:spcAft>
                        <a:buNone/>
                      </a:pPr>
                      <a:r>
                        <a:rPr lang="en-US" sz="1300" u="none" strike="noStrike" cap="none">
                          <a:latin typeface="Calibri"/>
                          <a:ea typeface="Calibri"/>
                          <a:cs typeface="Calibri"/>
                          <a:sym typeface="Calibri"/>
                        </a:rPr>
                        <a:t>Activity 4: Getting Help</a:t>
                      </a:r>
                      <a:endParaRPr sz="13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4"/>
                  </a:ext>
                </a:extLst>
              </a:tr>
              <a:tr h="294925">
                <a:tc>
                  <a:txBody>
                    <a:bodyPr/>
                    <a:lstStyle/>
                    <a:p>
                      <a:pPr marL="342900" marR="0" lvl="0" indent="-323850" algn="l" rtl="0">
                        <a:lnSpc>
                          <a:spcPct val="100000"/>
                        </a:lnSpc>
                        <a:spcBef>
                          <a:spcPts val="0"/>
                        </a:spcBef>
                        <a:spcAft>
                          <a:spcPts val="0"/>
                        </a:spcAft>
                        <a:buClr>
                          <a:srgbClr val="000000"/>
                        </a:buClr>
                        <a:buSzPts val="1300"/>
                        <a:buFont typeface="Arial"/>
                        <a:buAutoNum type="arabicPeriod" startAt="5"/>
                      </a:pPr>
                      <a:r>
                        <a:rPr lang="en-US" sz="1300" b="1" u="none" strike="noStrike" cap="none">
                          <a:highlight>
                            <a:srgbClr val="D9D9D9"/>
                          </a:highlight>
                          <a:latin typeface="Calibri"/>
                          <a:ea typeface="Calibri"/>
                          <a:cs typeface="Calibri"/>
                          <a:sym typeface="Calibri"/>
                        </a:rPr>
                        <a:t>Optional</a:t>
                      </a:r>
                      <a:r>
                        <a:rPr lang="en-US" sz="1300" u="none" strike="noStrike" cap="none">
                          <a:highlight>
                            <a:srgbClr val="D9D9D9"/>
                          </a:highlight>
                          <a:latin typeface="Calibri"/>
                          <a:ea typeface="Calibri"/>
                          <a:cs typeface="Calibri"/>
                          <a:sym typeface="Calibri"/>
                        </a:rPr>
                        <a:t> </a:t>
                      </a:r>
                      <a:r>
                        <a:rPr lang="en-US" sz="1300" b="1" u="none" strike="noStrike" cap="none">
                          <a:highlight>
                            <a:srgbClr val="D9D9D9"/>
                          </a:highlight>
                          <a:latin typeface="Calibri"/>
                          <a:ea typeface="Calibri"/>
                          <a:cs typeface="Calibri"/>
                          <a:sym typeface="Calibri"/>
                        </a:rPr>
                        <a:t>Activities:</a:t>
                      </a:r>
                      <a:r>
                        <a:rPr lang="en-US" sz="1300" u="none" strike="noStrike" cap="none">
                          <a:highlight>
                            <a:srgbClr val="D9D9D9"/>
                          </a:highlight>
                          <a:latin typeface="Calibri"/>
                          <a:ea typeface="Calibri"/>
                          <a:cs typeface="Calibri"/>
                          <a:sym typeface="Calibri"/>
                        </a:rPr>
                        <a:t> </a:t>
                      </a:r>
                      <a:endParaRPr sz="13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300" u="none" strike="noStrike" cap="none">
                          <a:highlight>
                            <a:srgbClr val="D9D9D9"/>
                          </a:highlight>
                          <a:latin typeface="Calibri"/>
                          <a:ea typeface="Calibri"/>
                          <a:cs typeface="Calibri"/>
                          <a:sym typeface="Calibri"/>
                        </a:rPr>
                        <a:t>Sorting Activity </a:t>
                      </a:r>
                      <a:endParaRPr sz="13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5"/>
                  </a:ext>
                </a:extLst>
              </a:tr>
              <a:tr h="307700">
                <a:tc>
                  <a:txBody>
                    <a:bodyPr/>
                    <a:lstStyle/>
                    <a:p>
                      <a:pPr marL="342900" marR="0" lvl="0" indent="-323850" algn="l" rtl="0">
                        <a:lnSpc>
                          <a:spcPct val="100000"/>
                        </a:lnSpc>
                        <a:spcBef>
                          <a:spcPts val="0"/>
                        </a:spcBef>
                        <a:spcAft>
                          <a:spcPts val="0"/>
                        </a:spcAft>
                        <a:buClr>
                          <a:srgbClr val="000000"/>
                        </a:buClr>
                        <a:buSzPts val="1300"/>
                        <a:buFont typeface="Arial"/>
                        <a:buAutoNum type="arabicPeriod" startAt="6"/>
                      </a:pPr>
                      <a:r>
                        <a:rPr lang="en-US" sz="1300" b="1" u="none" strike="noStrike" cap="none">
                          <a:latin typeface="Calibri"/>
                          <a:ea typeface="Calibri"/>
                          <a:cs typeface="Calibri"/>
                          <a:sym typeface="Calibri"/>
                        </a:rPr>
                        <a:t>Conceptual Understanding:</a:t>
                      </a:r>
                      <a:r>
                        <a:rPr lang="en-US" sz="1300" u="none" strike="noStrike" cap="none">
                          <a:latin typeface="Calibri"/>
                          <a:ea typeface="Calibri"/>
                          <a:cs typeface="Calibri"/>
                          <a:sym typeface="Calibri"/>
                        </a:rPr>
                        <a:t> </a:t>
                      </a:r>
                      <a:endParaRPr sz="13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300" u="none" strike="noStrike" cap="none" dirty="0">
                          <a:latin typeface="Calibri"/>
                          <a:ea typeface="Calibri"/>
                          <a:cs typeface="Calibri"/>
                          <a:sym typeface="Calibri"/>
                        </a:rPr>
                        <a:t>Real Life Example</a:t>
                      </a:r>
                      <a:endParaRPr sz="13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62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Session Goals</a:t>
            </a:r>
            <a:endParaRPr sz="3200" dirty="0">
              <a:latin typeface="Calibri" panose="020F0502020204030204" pitchFamily="34" charset="0"/>
              <a:cs typeface="Calibri" panose="020F0502020204030204" pitchFamily="34" charset="0"/>
            </a:endParaRPr>
          </a:p>
        </p:txBody>
      </p:sp>
      <p:sp>
        <p:nvSpPr>
          <p:cNvPr id="3" name="Google Shape;134;g2ef8d5dfb97_0_435">
            <a:extLst>
              <a:ext uri="{FF2B5EF4-FFF2-40B4-BE49-F238E27FC236}">
                <a16:creationId xmlns:a16="http://schemas.microsoft.com/office/drawing/2014/main" id="{27FE7F26-1731-6802-973E-3D81C473DD7E}"/>
              </a:ext>
            </a:extLst>
          </p:cNvPr>
          <p:cNvSpPr txBox="1"/>
          <p:nvPr/>
        </p:nvSpPr>
        <p:spPr>
          <a:xfrm>
            <a:off x="1634525" y="1719638"/>
            <a:ext cx="8919900" cy="3417000"/>
          </a:xfrm>
          <a:prstGeom prst="rect">
            <a:avLst/>
          </a:prstGeom>
          <a:noFill/>
          <a:ln>
            <a:noFill/>
          </a:ln>
        </p:spPr>
        <p:txBody>
          <a:bodyPr spcFirstLastPara="1" wrap="square" lIns="91425" tIns="91425" rIns="91425" bIns="91425" anchor="t" anchorCtr="0">
            <a:spAutoFit/>
          </a:bodyPr>
          <a:lstStyle/>
          <a:p>
            <a:pPr marL="457200" lvl="0" indent="-419100" algn="l" rtl="0">
              <a:spcBef>
                <a:spcPts val="0"/>
              </a:spcBef>
              <a:spcAft>
                <a:spcPts val="0"/>
              </a:spcAft>
              <a:buClr>
                <a:schemeClr val="dk1"/>
              </a:buClr>
              <a:buSzPts val="3000"/>
              <a:buFont typeface="Calibri"/>
              <a:buAutoNum type="arabicPeriod"/>
            </a:pPr>
            <a:r>
              <a:rPr lang="en-US" sz="3000" dirty="0">
                <a:solidFill>
                  <a:schemeClr val="dk1"/>
                </a:solidFill>
                <a:latin typeface="Calibri"/>
                <a:ea typeface="Calibri"/>
                <a:cs typeface="Calibri"/>
                <a:sym typeface="Calibri"/>
              </a:rPr>
              <a:t>Learn about typical teen development</a:t>
            </a:r>
            <a:endParaRPr sz="3000" dirty="0">
              <a:solidFill>
                <a:schemeClr val="dk1"/>
              </a:solidFill>
              <a:latin typeface="Calibri"/>
              <a:ea typeface="Calibri"/>
              <a:cs typeface="Calibri"/>
              <a:sym typeface="Calibri"/>
            </a:endParaRPr>
          </a:p>
          <a:p>
            <a:pPr marL="457200" lvl="0" indent="-419100" algn="l" rtl="0">
              <a:spcBef>
                <a:spcPts val="0"/>
              </a:spcBef>
              <a:spcAft>
                <a:spcPts val="0"/>
              </a:spcAft>
              <a:buClr>
                <a:schemeClr val="dk1"/>
              </a:buClr>
              <a:buSzPts val="3000"/>
              <a:buFont typeface="Calibri"/>
              <a:buAutoNum type="arabicPeriod"/>
            </a:pPr>
            <a:r>
              <a:rPr lang="en-US" sz="3000" dirty="0">
                <a:solidFill>
                  <a:schemeClr val="dk1"/>
                </a:solidFill>
                <a:latin typeface="Calibri"/>
                <a:ea typeface="Calibri"/>
                <a:cs typeface="Calibri"/>
                <a:sym typeface="Calibri"/>
              </a:rPr>
              <a:t>Identify when additional support is needed</a:t>
            </a:r>
            <a:endParaRPr sz="3000" dirty="0">
              <a:solidFill>
                <a:schemeClr val="dk1"/>
              </a:solidFill>
              <a:latin typeface="Calibri"/>
              <a:ea typeface="Calibri"/>
              <a:cs typeface="Calibri"/>
              <a:sym typeface="Calibri"/>
            </a:endParaRPr>
          </a:p>
          <a:p>
            <a:pPr marL="457200" lvl="0" indent="-419100" algn="l" rtl="0">
              <a:spcBef>
                <a:spcPts val="0"/>
              </a:spcBef>
              <a:spcAft>
                <a:spcPts val="0"/>
              </a:spcAft>
              <a:buClr>
                <a:schemeClr val="dk1"/>
              </a:buClr>
              <a:buSzPts val="3000"/>
              <a:buFont typeface="Calibri"/>
              <a:buAutoNum type="arabicPeriod"/>
            </a:pPr>
            <a:r>
              <a:rPr lang="en-US" sz="3000" dirty="0">
                <a:solidFill>
                  <a:schemeClr val="dk1"/>
                </a:solidFill>
                <a:latin typeface="Calibri"/>
                <a:ea typeface="Calibri"/>
                <a:cs typeface="Calibri"/>
                <a:sym typeface="Calibri"/>
              </a:rPr>
              <a:t>Teach that getting help early increases the chances that a person can live well</a:t>
            </a:r>
            <a:endParaRPr sz="3000" dirty="0">
              <a:solidFill>
                <a:schemeClr val="dk1"/>
              </a:solidFill>
              <a:latin typeface="Calibri"/>
              <a:ea typeface="Calibri"/>
              <a:cs typeface="Calibri"/>
              <a:sym typeface="Calibri"/>
            </a:endParaRPr>
          </a:p>
          <a:p>
            <a:pPr marL="457200" lvl="0" indent="-419100" algn="l" rtl="0">
              <a:spcBef>
                <a:spcPts val="0"/>
              </a:spcBef>
              <a:spcAft>
                <a:spcPts val="0"/>
              </a:spcAft>
              <a:buClr>
                <a:schemeClr val="dk1"/>
              </a:buClr>
              <a:buSzPts val="3000"/>
              <a:buFont typeface="Calibri"/>
              <a:buAutoNum type="arabicPeriod"/>
            </a:pPr>
            <a:r>
              <a:rPr lang="en-US" sz="3000" dirty="0">
                <a:solidFill>
                  <a:schemeClr val="dk1"/>
                </a:solidFill>
                <a:latin typeface="Calibri"/>
                <a:ea typeface="Calibri"/>
                <a:cs typeface="Calibri"/>
                <a:sym typeface="Calibri"/>
              </a:rPr>
              <a:t>Teach that there are a range of evidenced-based treatments to support recovery</a:t>
            </a:r>
            <a:endParaRPr sz="3000" dirty="0">
              <a:solidFill>
                <a:schemeClr val="dk1"/>
              </a:solidFill>
              <a:latin typeface="Calibri"/>
              <a:ea typeface="Calibri"/>
              <a:cs typeface="Calibri"/>
              <a:sym typeface="Calibri"/>
            </a:endParaRPr>
          </a:p>
          <a:p>
            <a:pPr marL="457200" lvl="0" indent="-419100" algn="l" rtl="0">
              <a:spcBef>
                <a:spcPts val="0"/>
              </a:spcBef>
              <a:spcAft>
                <a:spcPts val="0"/>
              </a:spcAft>
              <a:buClr>
                <a:schemeClr val="dk1"/>
              </a:buClr>
              <a:buSzPts val="3000"/>
              <a:buFont typeface="Calibri"/>
              <a:buAutoNum type="arabicPeriod"/>
            </a:pPr>
            <a:r>
              <a:rPr lang="en-US" sz="3000" dirty="0">
                <a:solidFill>
                  <a:schemeClr val="dk1"/>
                </a:solidFill>
                <a:latin typeface="Calibri"/>
                <a:ea typeface="Calibri"/>
                <a:cs typeface="Calibri"/>
                <a:sym typeface="Calibri"/>
              </a:rPr>
              <a:t>Teach wellness skills to maintain recovery</a:t>
            </a:r>
            <a:endParaRPr sz="30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5069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Materials and Preparation Needed</a:t>
            </a:r>
            <a:endParaRPr sz="3200" dirty="0">
              <a:latin typeface="Calibri" panose="020F0502020204030204" pitchFamily="34" charset="0"/>
              <a:cs typeface="Calibri" panose="020F0502020204030204" pitchFamily="34" charset="0"/>
            </a:endParaRPr>
          </a:p>
        </p:txBody>
      </p:sp>
      <p:sp>
        <p:nvSpPr>
          <p:cNvPr id="2" name="Google Shape;142;g2ef8d5dfb97_0_494">
            <a:extLst>
              <a:ext uri="{FF2B5EF4-FFF2-40B4-BE49-F238E27FC236}">
                <a16:creationId xmlns:a16="http://schemas.microsoft.com/office/drawing/2014/main" id="{9AEEFEA5-41A5-AAF8-5D32-FFAD5EE0E670}"/>
              </a:ext>
            </a:extLst>
          </p:cNvPr>
          <p:cNvSpPr txBox="1"/>
          <p:nvPr/>
        </p:nvSpPr>
        <p:spPr>
          <a:xfrm>
            <a:off x="808527" y="1422375"/>
            <a:ext cx="10575000" cy="480128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Materials</a:t>
            </a:r>
            <a:r>
              <a:rPr lang="en-US" sz="2000" dirty="0">
                <a:solidFill>
                  <a:schemeClr val="dk1"/>
                </a:solidFill>
                <a:latin typeface="Calibri"/>
                <a:ea typeface="Calibri"/>
                <a:cs typeface="Calibri"/>
                <a:sym typeface="Calibri"/>
              </a:rPr>
              <a:t> </a:t>
            </a:r>
            <a:endParaRPr sz="2000" dirty="0">
              <a:solidFill>
                <a:schemeClr val="dk1"/>
              </a:solidFill>
              <a:latin typeface="Calibri"/>
              <a:ea typeface="Calibri"/>
              <a:cs typeface="Calibri"/>
              <a:sym typeface="Calibri"/>
            </a:endParaRPr>
          </a:p>
          <a:p>
            <a:pPr marL="304792" lvl="0" indent="-309046"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Power Point: Topic D</a:t>
            </a:r>
            <a:endParaRPr sz="2000" dirty="0">
              <a:solidFill>
                <a:schemeClr val="dk1"/>
              </a:solidFill>
              <a:latin typeface="Calibri"/>
              <a:ea typeface="Calibri"/>
              <a:cs typeface="Calibri"/>
              <a:sym typeface="Calibri"/>
            </a:endParaRPr>
          </a:p>
          <a:p>
            <a:pPr marL="304792" lvl="0" indent="-309046"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Spinners</a:t>
            </a:r>
            <a:endParaRPr sz="2000" dirty="0">
              <a:solidFill>
                <a:schemeClr val="dk1"/>
              </a:solidFill>
              <a:latin typeface="Calibri"/>
              <a:ea typeface="Calibri"/>
              <a:cs typeface="Calibri"/>
              <a:sym typeface="Calibri"/>
            </a:endParaRPr>
          </a:p>
          <a:p>
            <a:pPr marL="304792" lvl="0" indent="-309046"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What if scenarios</a:t>
            </a:r>
            <a:endParaRPr sz="2000" dirty="0">
              <a:solidFill>
                <a:schemeClr val="dk1"/>
              </a:solidFill>
              <a:latin typeface="Calibri"/>
              <a:ea typeface="Calibri"/>
              <a:cs typeface="Calibri"/>
              <a:sym typeface="Calibri"/>
            </a:endParaRPr>
          </a:p>
          <a:p>
            <a:pPr marL="304165" lvl="0" indent="-308673"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Student Handouts: Topics for Teens</a:t>
            </a:r>
            <a:endParaRPr sz="2000" dirty="0">
              <a:solidFill>
                <a:schemeClr val="dk1"/>
              </a:solidFill>
              <a:latin typeface="Calibri"/>
              <a:ea typeface="Calibri"/>
              <a:cs typeface="Calibri"/>
              <a:sym typeface="Calibri"/>
            </a:endParaRPr>
          </a:p>
          <a:p>
            <a:pPr marL="304165" lvl="0" indent="-308673"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Teacher Handouts: None</a:t>
            </a:r>
            <a:endParaRPr sz="2000" u="sng" dirty="0">
              <a:solidFill>
                <a:srgbClr val="0000FF"/>
              </a:solidFill>
              <a:latin typeface="Calibri"/>
              <a:ea typeface="Calibri"/>
              <a:cs typeface="Calibri"/>
              <a:sym typeface="Calibri"/>
            </a:endParaRPr>
          </a:p>
          <a:p>
            <a:pPr marL="304792" lvl="0" indent="-194746" algn="l" rtl="0">
              <a:spcBef>
                <a:spcPts val="0"/>
              </a:spcBef>
              <a:spcAft>
                <a:spcPts val="0"/>
              </a:spcAft>
              <a:buNone/>
            </a:pPr>
            <a:endParaRPr sz="2000" dirty="0">
              <a:solidFill>
                <a:schemeClr val="dk1"/>
              </a:solidFill>
              <a:latin typeface="Calibri"/>
              <a:ea typeface="Calibri"/>
              <a:cs typeface="Calibri"/>
              <a:sym typeface="Calibri"/>
            </a:endParaRPr>
          </a:p>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Preparation</a:t>
            </a:r>
            <a:r>
              <a:rPr lang="en-US" sz="2000" u="sng" dirty="0">
                <a:solidFill>
                  <a:schemeClr val="dk1"/>
                </a:solidFill>
                <a:latin typeface="Calibri"/>
                <a:ea typeface="Calibri"/>
                <a:cs typeface="Calibri"/>
                <a:sym typeface="Calibri"/>
              </a:rPr>
              <a:t> </a:t>
            </a:r>
            <a:r>
              <a:rPr lang="en-US" sz="2000" dirty="0">
                <a:solidFill>
                  <a:schemeClr val="dk1"/>
                </a:solidFill>
                <a:latin typeface="Calibri"/>
                <a:ea typeface="Calibri"/>
                <a:cs typeface="Calibri"/>
                <a:sym typeface="Calibri"/>
              </a:rPr>
              <a:t> </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Read “Background for Facilitators” in the implementation guide/brief background in slide deck</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Review “How to Parent My Teen” and “How to Teen my Parent”</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Separate “what if” scenarios </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Arrange classroom for group work if necessary </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Gather additional materials: Post-It notes, spinners, and a list of local mental health resources</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Prep Conceptual understanding activity in advance. What “project” do you want students to do?  </a:t>
            </a:r>
            <a:endParaRPr sz="2000" dirty="0">
              <a:solidFill>
                <a:schemeClr val="dk1"/>
              </a:solidFill>
              <a:latin typeface="Calibri"/>
              <a:ea typeface="Calibri"/>
              <a:cs typeface="Calibri"/>
              <a:sym typeface="Calibri"/>
            </a:endParaRPr>
          </a:p>
          <a:p>
            <a:pPr marL="342900" lvl="0" indent="-347154" algn="l" rtl="0">
              <a:spcBef>
                <a:spcPts val="0"/>
              </a:spcBef>
              <a:spcAft>
                <a:spcPts val="0"/>
              </a:spcAft>
              <a:buClr>
                <a:schemeClr val="dk1"/>
              </a:buClr>
              <a:buSzPts val="1800"/>
              <a:buFont typeface="Calibri"/>
              <a:buAutoNum type="arabicPeriod"/>
            </a:pPr>
            <a:r>
              <a:rPr lang="en-US" sz="2000" dirty="0">
                <a:solidFill>
                  <a:schemeClr val="dk1"/>
                </a:solidFill>
                <a:latin typeface="Calibri"/>
                <a:ea typeface="Calibri"/>
                <a:cs typeface="Calibri"/>
                <a:sym typeface="Calibri"/>
              </a:rPr>
              <a:t>Optional Extension activity</a:t>
            </a:r>
            <a:endParaRPr sz="2000" i="1" u="sng"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12609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5" name="Google Shape;181;g2ef8d5dfb97_0_553">
            <a:extLst>
              <a:ext uri="{FF2B5EF4-FFF2-40B4-BE49-F238E27FC236}">
                <a16:creationId xmlns:a16="http://schemas.microsoft.com/office/drawing/2014/main" id="{DB6E0F5D-83B1-FA59-44AF-8D21469A1588}"/>
              </a:ext>
            </a:extLst>
          </p:cNvPr>
          <p:cNvSpPr txBox="1">
            <a:spLocks/>
          </p:cNvSpPr>
          <p:nvPr/>
        </p:nvSpPr>
        <p:spPr>
          <a:xfrm>
            <a:off x="747425" y="1362974"/>
            <a:ext cx="10512300" cy="4589252"/>
          </a:xfrm>
          <a:prstGeom prst="rect">
            <a:avLst/>
          </a:prstGeom>
          <a:noFill/>
          <a:ln>
            <a:noFill/>
          </a:ln>
        </p:spPr>
        <p:txBody>
          <a:bodyPr spcFirstLastPara="1" vert="horz" wrap="square" lIns="91425" tIns="45700" rIns="91425" bIns="45700" rtlCol="0" anchor="t" anchorCtr="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 marR="283210" indent="0">
              <a:lnSpc>
                <a:spcPct val="113000"/>
              </a:lnSpc>
              <a:spcBef>
                <a:spcPts val="2115"/>
              </a:spcBef>
              <a:buSzPts val="1800"/>
              <a:buFont typeface="Arial" panose="020B0604020202020204" pitchFamily="34" charset="0"/>
              <a:buNone/>
            </a:pPr>
            <a:r>
              <a:rPr lang="en-US" sz="2400" dirty="0">
                <a:solidFill>
                  <a:srgbClr val="000000"/>
                </a:solidFill>
                <a:latin typeface="Calibri"/>
                <a:ea typeface="Calibri"/>
                <a:cs typeface="Calibri"/>
                <a:sym typeface="Calibri"/>
              </a:rPr>
              <a:t>Many people need support to deal with stressful life events and situations. Such support often includes assistance with distinguishing between an appropriate or typical stress response to a new situation and responses that are hindering healthy function and development (indicating a need for additional strategies or support from health professionals). </a:t>
            </a:r>
            <a:endParaRPr lang="en-US" sz="2400" dirty="0">
              <a:latin typeface="Calibri"/>
              <a:ea typeface="Calibri"/>
              <a:cs typeface="Calibri"/>
              <a:sym typeface="Calibri"/>
            </a:endParaRPr>
          </a:p>
          <a:p>
            <a:pPr marL="3175" marR="217170" indent="0">
              <a:lnSpc>
                <a:spcPct val="113000"/>
              </a:lnSpc>
              <a:spcBef>
                <a:spcPts val="1915"/>
              </a:spcBef>
              <a:spcAft>
                <a:spcPts val="800"/>
              </a:spcAft>
              <a:buSzPts val="1800"/>
              <a:buFont typeface="Arial" panose="020B0604020202020204" pitchFamily="34" charset="0"/>
              <a:buNone/>
            </a:pPr>
            <a:r>
              <a:rPr lang="en-US" sz="2400" dirty="0">
                <a:solidFill>
                  <a:srgbClr val="000000"/>
                </a:solidFill>
                <a:latin typeface="Calibri"/>
                <a:ea typeface="Calibri"/>
                <a:cs typeface="Calibri"/>
                <a:sym typeface="Calibri"/>
              </a:rPr>
              <a:t>Seeking help and finding support for mental health problems or mental illness can be tricky business. From the outside, it’s often not clear when intervention is necessary, and people who are experiencing a mental illness may themselves not always be aware of what’s going on, or reluctant to come forward for fear of being stigmatized. When people know that they will not be stigmatized, and when they know where to go for help, they are more likely to seek help. Early intervention is important and increases the chances of living well with a diagnosis. </a:t>
            </a:r>
            <a:endParaRPr lang="en-US" sz="2400" dirty="0">
              <a:latin typeface="Calibri"/>
              <a:ea typeface="Calibri"/>
              <a:cs typeface="Calibri"/>
              <a:sym typeface="Calibri"/>
            </a:endParaRPr>
          </a:p>
        </p:txBody>
      </p:sp>
    </p:spTree>
    <p:extLst>
      <p:ext uri="{BB962C8B-B14F-4D97-AF65-F5344CB8AC3E}">
        <p14:creationId xmlns:p14="http://schemas.microsoft.com/office/powerpoint/2010/main" val="3937996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35B7FE77F22D4193C0089C75D90BEF" ma:contentTypeVersion="18" ma:contentTypeDescription="Create a new document." ma:contentTypeScope="" ma:versionID="e3c99a29d802596b94e7a02535fb19c8">
  <xsd:schema xmlns:xsd="http://www.w3.org/2001/XMLSchema" xmlns:xs="http://www.w3.org/2001/XMLSchema" xmlns:p="http://schemas.microsoft.com/office/2006/metadata/properties" xmlns:ns2="19637aa7-d664-472d-8622-999f9d76b9f3" xmlns:ns3="956d1f87-6a71-46a5-92b3-c96dd3cacebb" targetNamespace="http://schemas.microsoft.com/office/2006/metadata/properties" ma:root="true" ma:fieldsID="1433c916c3c088c0e8019fc6910c5edd" ns2:_="" ns3:_="">
    <xsd:import namespace="19637aa7-d664-472d-8622-999f9d76b9f3"/>
    <xsd:import namespace="956d1f87-6a71-46a5-92b3-c96dd3cace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37aa7-d664-472d-8622-999f9d76b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d1f87-6a71-46a5-92b3-c96dd3caceb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bcb0299-6475-4c4b-87ca-4f6315cc431d}" ma:internalName="TaxCatchAll" ma:showField="CatchAllData" ma:web="956d1f87-6a71-46a5-92b3-c96dd3ca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637aa7-d664-472d-8622-999f9d76b9f3">
      <Terms xmlns="http://schemas.microsoft.com/office/infopath/2007/PartnerControls"/>
    </lcf76f155ced4ddcb4097134ff3c332f>
    <TaxCatchAll xmlns="956d1f87-6a71-46a5-92b3-c96dd3cacebb" xsi:nil="true"/>
  </documentManagement>
</p:properties>
</file>

<file path=customXml/itemProps1.xml><?xml version="1.0" encoding="utf-8"?>
<ds:datastoreItem xmlns:ds="http://schemas.openxmlformats.org/officeDocument/2006/customXml" ds:itemID="{7D502010-09B6-459A-A6CC-921D3A756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637aa7-d664-472d-8622-999f9d76b9f3"/>
    <ds:schemaRef ds:uri="956d1f87-6a71-46a5-92b3-c96dd3cac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B33AF9-9191-4BBF-BBB6-607F2AE5A42E}">
  <ds:schemaRefs>
    <ds:schemaRef ds:uri="http://schemas.microsoft.com/sharepoint/v3/contenttype/forms"/>
  </ds:schemaRefs>
</ds:datastoreItem>
</file>

<file path=customXml/itemProps3.xml><?xml version="1.0" encoding="utf-8"?>
<ds:datastoreItem xmlns:ds="http://schemas.openxmlformats.org/officeDocument/2006/customXml" ds:itemID="{A428A10D-A22A-42FD-A6A1-8723AEE9DA7B}">
  <ds:schemaRefs>
    <ds:schemaRef ds:uri="http://schemas.microsoft.com/office/2006/metadata/properties"/>
    <ds:schemaRef ds:uri="http://schemas.microsoft.com/office/infopath/2007/PartnerControls"/>
    <ds:schemaRef ds:uri="19637aa7-d664-472d-8622-999f9d76b9f3"/>
    <ds:schemaRef ds:uri="956d1f87-6a71-46a5-92b3-c96dd3cacebb"/>
  </ds:schemaRefs>
</ds:datastoreItem>
</file>

<file path=docProps/app.xml><?xml version="1.0" encoding="utf-8"?>
<Properties xmlns="http://schemas.openxmlformats.org/officeDocument/2006/extended-properties" xmlns:vt="http://schemas.openxmlformats.org/officeDocument/2006/docPropsVTypes">
  <TotalTime>473</TotalTime>
  <Words>861</Words>
  <Application>Microsoft Macintosh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Chehoski, Brooke</dc:creator>
  <cp:lastModifiedBy>Chehoski, Brooke</cp:lastModifiedBy>
  <cp:revision>11</cp:revision>
  <dcterms:created xsi:type="dcterms:W3CDTF">2024-08-08T18:45:21Z</dcterms:created>
  <dcterms:modified xsi:type="dcterms:W3CDTF">2024-08-09T22:43:12Z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0x010100F235B7FE77F22D4193C0089C75D90BEF</vt:lpwstr>
  </property>
</Properties>
</file>