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61" r:id="rId7"/>
    <p:sldId id="262" r:id="rId8"/>
    <p:sldId id="263" r:id="rId9"/>
    <p:sldId id="264" r:id="rId10"/>
    <p:sldId id="265" r:id="rId11"/>
    <p:sldId id="266" r:id="rId12"/>
    <p:sldId id="269" r:id="rId13"/>
    <p:sldId id="267" r:id="rId14"/>
    <p:sldId id="270" r:id="rId15"/>
    <p:sldId id="271"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C143"/>
    <a:srgbClr val="79C144"/>
    <a:srgbClr val="13AEE1"/>
    <a:srgbClr val="11AEE2"/>
    <a:srgbClr val="13A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800457-54EC-A84B-596D-B0967A76060D}" v="127" dt="2024-08-09T13:07:57.9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29"/>
    <p:restoredTop sz="94737"/>
  </p:normalViewPr>
  <p:slideViewPr>
    <p:cSldViewPr snapToGrid="0">
      <p:cViewPr varScale="1">
        <p:scale>
          <a:sx n="68" d="100"/>
          <a:sy n="68" d="100"/>
        </p:scale>
        <p:origin x="224"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hoski, Brooke" userId="S::chehoski@sc.edu::332b0d89-69a8-4e9a-8650-be0946f16ada" providerId="AD" clId="Web-{18800457-54EC-A84B-596D-B0967A76060D}"/>
    <pc:docChg chg="modSld">
      <pc:chgData name="Chehoski, Brooke" userId="S::chehoski@sc.edu::332b0d89-69a8-4e9a-8650-be0946f16ada" providerId="AD" clId="Web-{18800457-54EC-A84B-596D-B0967A76060D}" dt="2024-08-09T13:07:57.909" v="126" actId="20577"/>
      <pc:docMkLst>
        <pc:docMk/>
      </pc:docMkLst>
      <pc:sldChg chg="modSp">
        <pc:chgData name="Chehoski, Brooke" userId="S::chehoski@sc.edu::332b0d89-69a8-4e9a-8650-be0946f16ada" providerId="AD" clId="Web-{18800457-54EC-A84B-596D-B0967A76060D}" dt="2024-08-09T13:07:57.909" v="126" actId="20577"/>
        <pc:sldMkLst>
          <pc:docMk/>
          <pc:sldMk cId="4108848926" sldId="260"/>
        </pc:sldMkLst>
        <pc:spChg chg="mod">
          <ac:chgData name="Chehoski, Brooke" userId="S::chehoski@sc.edu::332b0d89-69a8-4e9a-8650-be0946f16ada" providerId="AD" clId="Web-{18800457-54EC-A84B-596D-B0967A76060D}" dt="2024-08-09T13:07:57.909" v="126" actId="20577"/>
          <ac:spMkLst>
            <pc:docMk/>
            <pc:sldMk cId="4108848926" sldId="260"/>
            <ac:spMk id="3" creationId="{7860C1CA-57D8-6D00-A8E6-DCA8B7C70CF3}"/>
          </ac:spMkLst>
        </pc:spChg>
      </pc:sldChg>
      <pc:sldChg chg="modSp">
        <pc:chgData name="Chehoski, Brooke" userId="S::chehoski@sc.edu::332b0d89-69a8-4e9a-8650-be0946f16ada" providerId="AD" clId="Web-{18800457-54EC-A84B-596D-B0967A76060D}" dt="2024-08-09T13:04:33.522" v="124" actId="20577"/>
        <pc:sldMkLst>
          <pc:docMk/>
          <pc:sldMk cId="744760293" sldId="263"/>
        </pc:sldMkLst>
        <pc:spChg chg="mod">
          <ac:chgData name="Chehoski, Brooke" userId="S::chehoski@sc.edu::332b0d89-69a8-4e9a-8650-be0946f16ada" providerId="AD" clId="Web-{18800457-54EC-A84B-596D-B0967A76060D}" dt="2024-08-09T13:04:33.522" v="124" actId="20577"/>
          <ac:spMkLst>
            <pc:docMk/>
            <pc:sldMk cId="744760293" sldId="263"/>
            <ac:spMk id="3" creationId="{1C20F18F-D635-9927-BDB3-789A1C00893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33E9-A709-79CF-E0E9-75AD46C0DD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D6640-935D-4E06-E17F-BEADD40409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401A8E-93C9-A9CF-3DAA-6F685416CC5B}"/>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E0EF70EB-FA79-B566-E0D5-6822DEBF15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A61C35-7A46-228A-5F73-3153DC1F4DF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91432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C806-3BD3-7DAB-D247-7E9DF13A1B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9AEF9D-C3D6-DE9E-EB9D-515A6B5696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FCD224-3A3F-E0B9-02D0-86CE188FBA24}"/>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8110316E-6E5F-35C2-0F77-B52212227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12839-B74E-64CE-8D2A-AF74AB6351E9}"/>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37343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FB9F64-6846-2707-8DBB-F44503483F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5194A4-362C-B2BE-2A19-4E84E213E5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F5C2B-3EA0-17CD-677F-A37B9C361EA8}"/>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B20D3E5E-8738-A7B1-EFDF-D040DB1CA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BDBCA-B477-D582-D812-79F29AA730A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48984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F679-7B47-DE4C-1FE9-BB94A48C375C}"/>
              </a:ext>
            </a:extLst>
          </p:cNvPr>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841A63D6-7A27-B8FB-37C2-57915772C461}"/>
              </a:ext>
            </a:extLst>
          </p:cNvPr>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4878B5-7EFE-92C4-2FB4-584E941BB906}"/>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C5470C3D-0EB2-9706-CB03-6D087C0685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9EA7F5-1106-1B97-0D40-D7C2F63455B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6316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641C-3160-0833-899D-7E890091EE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3F8476-8B49-5BFA-C233-8B8E045D15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7CAA45-CD0A-212B-2789-B9CABACBC8B3}"/>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5" name="Footer Placeholder 4">
            <a:extLst>
              <a:ext uri="{FF2B5EF4-FFF2-40B4-BE49-F238E27FC236}">
                <a16:creationId xmlns:a16="http://schemas.microsoft.com/office/drawing/2014/main" id="{B4AC0081-438A-F2C0-9C89-68F239AA7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B5BF4-55EE-8E36-BB30-2062ABB1ECE5}"/>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75654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872F-0963-E196-0907-7CB2815C2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88050C-F62E-8E83-BC0C-DF9B6FCAF1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6CF582-8CF6-1E30-CC23-6569BB96C8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118622-157C-5D9B-481F-D6A4AF2B24BA}"/>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6" name="Footer Placeholder 5">
            <a:extLst>
              <a:ext uri="{FF2B5EF4-FFF2-40B4-BE49-F238E27FC236}">
                <a16:creationId xmlns:a16="http://schemas.microsoft.com/office/drawing/2014/main" id="{AEDB6AAC-AD6F-1D42-3F64-8C383E9D50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2CCD1F-8C6A-4355-F9CE-7106B9E9CE1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8650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DD6D-FA6D-7E1F-398D-7E558709A4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8050C1-1027-FA3F-AADC-9220DD990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BDC66-A975-7161-0635-05903DD11A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AD90CF-6A9C-A38A-4C20-C615D62AE0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E88A33-9486-E1EA-8A21-7B72EB1A9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821E3D-99D2-0DBB-7A43-C4E8C0F934C7}"/>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8" name="Footer Placeholder 7">
            <a:extLst>
              <a:ext uri="{FF2B5EF4-FFF2-40B4-BE49-F238E27FC236}">
                <a16:creationId xmlns:a16="http://schemas.microsoft.com/office/drawing/2014/main" id="{07CB331C-A9E5-0E4D-16A0-7951412B2D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D20EAD-9AB5-2828-4389-AFA686D97973}"/>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10522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D4E1-C366-0FBD-6DEB-864448974C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4D8FA8-317B-24A2-1C29-732E259FA7AE}"/>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4" name="Footer Placeholder 3">
            <a:extLst>
              <a:ext uri="{FF2B5EF4-FFF2-40B4-BE49-F238E27FC236}">
                <a16:creationId xmlns:a16="http://schemas.microsoft.com/office/drawing/2014/main" id="{F580F2A2-5A84-C0C3-EE7A-390367F1A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89425A-98BD-980F-FB6E-99816944845C}"/>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51249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775E8D-3FC2-2688-221F-AACC46B49761}"/>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3" name="Footer Placeholder 2">
            <a:extLst>
              <a:ext uri="{FF2B5EF4-FFF2-40B4-BE49-F238E27FC236}">
                <a16:creationId xmlns:a16="http://schemas.microsoft.com/office/drawing/2014/main" id="{98BF7619-E2E6-E14F-AD9F-928095E477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C41F6D-32A3-9B38-D714-ACFBC20B1D8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39781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E9ABE-8D90-8160-F194-CF582886B2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8D519C-E42F-D48E-155F-31DAB261C6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B6E3A-1D57-2A60-006B-D9FBF82EF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5859B6-DC5D-8560-B542-25B403E793B1}"/>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6" name="Footer Placeholder 5">
            <a:extLst>
              <a:ext uri="{FF2B5EF4-FFF2-40B4-BE49-F238E27FC236}">
                <a16:creationId xmlns:a16="http://schemas.microsoft.com/office/drawing/2014/main" id="{277FBBEA-8D75-633E-FC56-88E4510183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E90FF0-279D-E8BA-E4A8-C2E1EC4E3B08}"/>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91895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7CBF2-7C4A-9F63-6EAF-495B01C3DD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F10D8A-11C3-73AD-AEF3-DC1939723A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F18AB3-B045-FE34-2132-EDA6148BC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F0D37F-3534-61B0-782E-1388C5CF1A70}"/>
              </a:ext>
            </a:extLst>
          </p:cNvPr>
          <p:cNvSpPr>
            <a:spLocks noGrp="1"/>
          </p:cNvSpPr>
          <p:nvPr>
            <p:ph type="dt" sz="half" idx="10"/>
          </p:nvPr>
        </p:nvSpPr>
        <p:spPr/>
        <p:txBody>
          <a:bodyPr/>
          <a:lstStyle/>
          <a:p>
            <a:fld id="{36E7CB6B-F1DD-4642-8388-622CB807932E}" type="datetimeFigureOut">
              <a:rPr lang="en-US" smtClean="0"/>
              <a:t>8/9/2024</a:t>
            </a:fld>
            <a:endParaRPr lang="en-US"/>
          </a:p>
        </p:txBody>
      </p:sp>
      <p:sp>
        <p:nvSpPr>
          <p:cNvPr id="6" name="Footer Placeholder 5">
            <a:extLst>
              <a:ext uri="{FF2B5EF4-FFF2-40B4-BE49-F238E27FC236}">
                <a16:creationId xmlns:a16="http://schemas.microsoft.com/office/drawing/2014/main" id="{847FB9B8-C38F-EC25-967C-F88F557A1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16B0FD-47F2-F6B3-C952-D3A84840A78D}"/>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5851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F19BF-E7FB-7C4A-018D-43B71C71EB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59085E4-AFBF-C9B0-659C-092B9A046C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3E5BDA8-B654-B4EF-0266-34F3F4E82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82000"/>
                  </a:schemeClr>
                </a:solidFill>
                <a:latin typeface="Calibri" panose="020F0502020204030204" pitchFamily="34" charset="0"/>
              </a:defRPr>
            </a:lvl1pPr>
          </a:lstStyle>
          <a:p>
            <a:fld id="{36E7CB6B-F1DD-4642-8388-622CB807932E}" type="datetimeFigureOut">
              <a:rPr lang="en-US" smtClean="0"/>
              <a:pPr/>
              <a:t>8/9/2024</a:t>
            </a:fld>
            <a:endParaRPr lang="en-US" dirty="0"/>
          </a:p>
        </p:txBody>
      </p:sp>
      <p:sp>
        <p:nvSpPr>
          <p:cNvPr id="5" name="Footer Placeholder 4">
            <a:extLst>
              <a:ext uri="{FF2B5EF4-FFF2-40B4-BE49-F238E27FC236}">
                <a16:creationId xmlns:a16="http://schemas.microsoft.com/office/drawing/2014/main" id="{76E12791-C403-C783-FFC7-C5A5256BD7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82000"/>
                  </a:schemeClr>
                </a:solidFill>
                <a:latin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F24F25C2-E77D-9E3F-FC4E-4185CAD3E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82000"/>
                  </a:schemeClr>
                </a:solidFill>
                <a:latin typeface="Calibri" panose="020F0502020204030204" pitchFamily="34" charset="0"/>
              </a:defRPr>
            </a:lvl1pPr>
          </a:lstStyle>
          <a:p>
            <a:fld id="{01923B1A-20AE-A046-8F2E-8C63C6F6E0B7}" type="slidenum">
              <a:rPr lang="en-US" smtClean="0"/>
              <a:pPr/>
              <a:t>‹#›</a:t>
            </a:fld>
            <a:endParaRPr lang="en-US" dirty="0"/>
          </a:p>
        </p:txBody>
      </p:sp>
    </p:spTree>
    <p:extLst>
      <p:ext uri="{BB962C8B-B14F-4D97-AF65-F5344CB8AC3E}">
        <p14:creationId xmlns:p14="http://schemas.microsoft.com/office/powerpoint/2010/main" val="1786880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EGdlpaWi3r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7C62094-2A94-E5BE-D78F-9848806C2B7D}"/>
              </a:ext>
            </a:extLst>
          </p:cNvPr>
          <p:cNvSpPr txBox="1"/>
          <p:nvPr/>
        </p:nvSpPr>
        <p:spPr>
          <a:xfrm>
            <a:off x="0" y="2036725"/>
            <a:ext cx="12192000" cy="1015663"/>
          </a:xfrm>
          <a:prstGeom prst="rect">
            <a:avLst/>
          </a:prstGeom>
          <a:solidFill>
            <a:srgbClr val="13AEE1"/>
          </a:solidFill>
        </p:spPr>
        <p:txBody>
          <a:bodyPr wrap="square" rtlCol="0">
            <a:spAutoFit/>
          </a:bodyPr>
          <a:lstStyle/>
          <a:p>
            <a:pPr algn="ctr"/>
            <a:r>
              <a:rPr lang="en-US" sz="6000" b="1" dirty="0">
                <a:latin typeface="Calibri" panose="020F0502020204030204" pitchFamily="34" charset="0"/>
                <a:cs typeface="Calibri" panose="020F0502020204030204" pitchFamily="34" charset="0"/>
              </a:rPr>
              <a:t>The Guide</a:t>
            </a:r>
          </a:p>
        </p:txBody>
      </p:sp>
      <p:sp>
        <p:nvSpPr>
          <p:cNvPr id="5" name="TextBox 4">
            <a:extLst>
              <a:ext uri="{FF2B5EF4-FFF2-40B4-BE49-F238E27FC236}">
                <a16:creationId xmlns:a16="http://schemas.microsoft.com/office/drawing/2014/main" id="{B96A6FAB-B616-EEDC-E6F1-F268DBB6DF9F}"/>
              </a:ext>
            </a:extLst>
          </p:cNvPr>
          <p:cNvSpPr txBox="1"/>
          <p:nvPr/>
        </p:nvSpPr>
        <p:spPr>
          <a:xfrm>
            <a:off x="0" y="3304140"/>
            <a:ext cx="12192000" cy="1200329"/>
          </a:xfrm>
          <a:prstGeom prst="rect">
            <a:avLst/>
          </a:prstGeom>
          <a:solidFill>
            <a:srgbClr val="78C143"/>
          </a:solidFill>
        </p:spPr>
        <p:txBody>
          <a:bodyPr wrap="square" rtlCol="0">
            <a:spAutoFit/>
          </a:bodyPr>
          <a:lstStyle/>
          <a:p>
            <a:pPr algn="ctr"/>
            <a:r>
              <a:rPr lang="en-US" sz="3600" dirty="0">
                <a:latin typeface="Calibri" panose="020F0502020204030204" pitchFamily="34" charset="0"/>
                <a:cs typeface="Calibri" panose="020F0502020204030204" pitchFamily="34" charset="0"/>
              </a:rPr>
              <a:t>Understanding Mental Health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and Mental Illness</a:t>
            </a:r>
          </a:p>
        </p:txBody>
      </p:sp>
    </p:spTree>
    <p:extLst>
      <p:ext uri="{BB962C8B-B14F-4D97-AF65-F5344CB8AC3E}">
        <p14:creationId xmlns:p14="http://schemas.microsoft.com/office/powerpoint/2010/main" val="1703760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a:bodyPr>
          <a:lstStyle/>
          <a:p>
            <a:pPr marL="50800" lvl="0" indent="0" algn="l" rtl="0">
              <a:spcBef>
                <a:spcPts val="1000"/>
              </a:spcBef>
              <a:spcAft>
                <a:spcPts val="0"/>
              </a:spcAft>
              <a:buNone/>
            </a:pPr>
            <a:r>
              <a:rPr lang="en-US" sz="1600" dirty="0">
                <a:latin typeface="Calibri"/>
                <a:ea typeface="Calibri"/>
                <a:cs typeface="Calibri"/>
                <a:sym typeface="Calibri"/>
              </a:rPr>
              <a:t>Brain growth and development are influenced by three main factors: genetics, early environment (beginning in the womb) and current environment. During the teenage years, the brain grows and will undergo many important changes. One of the most important changes in the brain during the teenage years is the development of the frontal lobes – the part of the brain just behind the forehead. This part of the brain is responsible for something called executive functioning, which supports problem solving, planning, social awareness, strategic thinking, risk assessment and impulse inhibition. The frontal lobes continue to grow and develop during adolescence and don’t actually stop growing until usually the mid-twenties, which explains a lot about risky adolescent behavior. </a:t>
            </a:r>
            <a:endParaRPr lang="en-US" sz="1600" dirty="0">
              <a:solidFill>
                <a:srgbClr val="000000"/>
              </a:solidFill>
              <a:latin typeface="Calibri"/>
              <a:ea typeface="Calibri"/>
              <a:cs typeface="Calibri"/>
              <a:sym typeface="Calibri"/>
            </a:endParaRPr>
          </a:p>
          <a:p>
            <a:pPr marL="50800" lvl="0" indent="0" algn="l" rtl="0">
              <a:spcBef>
                <a:spcPts val="1000"/>
              </a:spcBef>
              <a:spcAft>
                <a:spcPts val="0"/>
              </a:spcAft>
              <a:buNone/>
            </a:pPr>
            <a:r>
              <a:rPr lang="en-US" sz="1600" b="1" dirty="0">
                <a:latin typeface="Calibri"/>
                <a:ea typeface="Calibri"/>
                <a:cs typeface="Calibri"/>
                <a:sym typeface="Calibri"/>
              </a:rPr>
              <a:t>For further information, </a:t>
            </a:r>
            <a:r>
              <a:rPr lang="en-US" sz="1600" dirty="0">
                <a:latin typeface="Calibri"/>
                <a:ea typeface="Calibri"/>
                <a:cs typeface="Calibri"/>
                <a:sym typeface="Calibri"/>
              </a:rPr>
              <a:t>watch </a:t>
            </a:r>
            <a:r>
              <a:rPr lang="en-US" sz="1600" i="1" u="sng" dirty="0">
                <a:solidFill>
                  <a:srgbClr val="1155CC"/>
                </a:solidFill>
                <a:latin typeface="Calibri"/>
                <a:ea typeface="Calibri"/>
                <a:cs typeface="Calibri"/>
                <a:sym typeface="Calibri"/>
              </a:rPr>
              <a:t>How Brains are Built</a:t>
            </a:r>
            <a:r>
              <a:rPr lang="en-US" sz="1600" i="1" dirty="0">
                <a:solidFill>
                  <a:srgbClr val="1155CC"/>
                </a:solidFill>
                <a:latin typeface="Calibri"/>
                <a:ea typeface="Calibri"/>
                <a:cs typeface="Calibri"/>
                <a:sym typeface="Calibri"/>
              </a:rPr>
              <a:t> </a:t>
            </a:r>
            <a:r>
              <a:rPr lang="en-US" sz="1600" dirty="0">
                <a:latin typeface="Calibri"/>
                <a:ea typeface="Calibri"/>
                <a:cs typeface="Calibri"/>
                <a:sym typeface="Calibri"/>
              </a:rPr>
              <a:t>from the Alberta Family Wellness Initiative.  </a:t>
            </a:r>
            <a:endParaRPr lang="en-US" sz="1600" dirty="0">
              <a:solidFill>
                <a:srgbClr val="000000"/>
              </a:solidFill>
              <a:latin typeface="Calibri"/>
              <a:ea typeface="Calibri"/>
              <a:cs typeface="Calibri"/>
              <a:sym typeface="Calibri"/>
            </a:endParaRPr>
          </a:p>
          <a:p>
            <a:pPr marL="50800" lvl="0" indent="0" algn="l" rtl="0">
              <a:spcBef>
                <a:spcPts val="1000"/>
              </a:spcBef>
              <a:spcAft>
                <a:spcPts val="0"/>
              </a:spcAft>
              <a:buNone/>
            </a:pPr>
            <a:r>
              <a:rPr lang="en-US" sz="1600" b="1" dirty="0">
                <a:latin typeface="Calibri"/>
                <a:ea typeface="Calibri"/>
                <a:cs typeface="Calibri"/>
                <a:sym typeface="Calibri"/>
              </a:rPr>
              <a:t>Exploring the states of mental health enables us to better understand it as a concept. The states are: no distress, mental distress, mental health problems and mental illness. </a:t>
            </a:r>
            <a:r>
              <a:rPr lang="en-US" sz="1600" i="1" dirty="0">
                <a:latin typeface="Calibri"/>
                <a:ea typeface="Calibri"/>
                <a:cs typeface="Calibri"/>
                <a:sym typeface="Calibri"/>
              </a:rPr>
              <a:t>A person can be in each of these mental health states at one time. </a:t>
            </a:r>
            <a:r>
              <a:rPr lang="en-US" sz="1600" dirty="0">
                <a:latin typeface="Calibri"/>
                <a:ea typeface="Calibri"/>
                <a:cs typeface="Calibri"/>
                <a:sym typeface="Calibri"/>
              </a:rPr>
              <a:t>For example, over the course of one day, a person can be laughing and having fun with their friends (no distress), can experience distress (a lost house key), be experiencing a mental health problem (sad, lonely feelings resulting from the death of a close uncle who passed away earlier in the week) and be diagnosed with a mental disorder (such as Attention Deficit Hyperactivity Disorder). </a:t>
            </a:r>
            <a:endParaRPr lang="en-US" sz="1600" dirty="0">
              <a:solidFill>
                <a:srgbClr val="000000"/>
              </a:solidFill>
              <a:latin typeface="Calibri"/>
              <a:ea typeface="Calibri"/>
              <a:cs typeface="Calibri"/>
              <a:sym typeface="Calibri"/>
            </a:endParaRPr>
          </a:p>
          <a:p>
            <a:pPr marL="50800" lvl="0" indent="0" algn="l" rtl="0">
              <a:spcBef>
                <a:spcPts val="1000"/>
              </a:spcBef>
              <a:spcAft>
                <a:spcPts val="0"/>
              </a:spcAft>
              <a:buNone/>
            </a:pPr>
            <a:r>
              <a:rPr lang="en-US" sz="1600" dirty="0">
                <a:latin typeface="Calibri"/>
                <a:ea typeface="Calibri"/>
                <a:cs typeface="Calibri"/>
                <a:sym typeface="Calibri"/>
              </a:rPr>
              <a:t>It is important to understand that everyone has mental health just like everyone has physical health. Just like a person can have good physical health and at the same me have a physical illness, people can have good mental health, and mental illness at the same me. </a:t>
            </a:r>
            <a:endParaRPr lang="en-US" sz="1600"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937996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lnSpcReduction="10000"/>
          </a:bodyPr>
          <a:lstStyle/>
          <a:p>
            <a:pPr marL="50800" lvl="0" indent="0" algn="l" rtl="0">
              <a:spcBef>
                <a:spcPts val="1000"/>
              </a:spcBef>
              <a:spcAft>
                <a:spcPts val="0"/>
              </a:spcAft>
              <a:buNone/>
            </a:pPr>
            <a:r>
              <a:rPr lang="en-US" sz="1600" b="1" u="sng" dirty="0">
                <a:latin typeface="Calibri"/>
                <a:ea typeface="Calibri"/>
                <a:cs typeface="Calibri"/>
                <a:sym typeface="Calibri"/>
              </a:rPr>
              <a:t>The 4 States of Mental Health</a:t>
            </a:r>
            <a:endParaRPr lang="en-US" sz="1600" dirty="0">
              <a:solidFill>
                <a:srgbClr val="000000"/>
              </a:solidFill>
              <a:latin typeface="Calibri"/>
              <a:ea typeface="Calibri"/>
              <a:cs typeface="Calibri"/>
              <a:sym typeface="Calibri"/>
            </a:endParaRPr>
          </a:p>
          <a:p>
            <a:pPr marL="457200" marR="20955" lvl="0" indent="0" algn="l" rtl="0">
              <a:lnSpc>
                <a:spcPct val="100000"/>
              </a:lnSpc>
              <a:spcBef>
                <a:spcPts val="1565"/>
              </a:spcBef>
              <a:spcAft>
                <a:spcPts val="0"/>
              </a:spcAft>
              <a:buNone/>
            </a:pPr>
            <a:r>
              <a:rPr lang="en-US" sz="1600" b="1" dirty="0">
                <a:latin typeface="Calibri"/>
                <a:ea typeface="Calibri"/>
                <a:cs typeface="Calibri"/>
                <a:sym typeface="Calibri"/>
              </a:rPr>
              <a:t>(1)</a:t>
            </a:r>
            <a:r>
              <a:rPr lang="en-US" sz="1600" b="1" i="1" dirty="0">
                <a:latin typeface="Calibri"/>
                <a:ea typeface="Calibri"/>
                <a:cs typeface="Calibri"/>
                <a:sym typeface="Calibri"/>
              </a:rPr>
              <a:t> No distress </a:t>
            </a:r>
            <a:r>
              <a:rPr lang="en-US" sz="1600" dirty="0">
                <a:latin typeface="Calibri"/>
                <a:ea typeface="Calibri"/>
                <a:cs typeface="Calibri"/>
                <a:sym typeface="Calibri"/>
              </a:rPr>
              <a:t>is a neutral state when a person is feeling </a:t>
            </a:r>
            <a:r>
              <a:rPr lang="en-US" sz="1600" b="1" dirty="0">
                <a:latin typeface="Calibri"/>
                <a:ea typeface="Calibri"/>
                <a:cs typeface="Calibri"/>
                <a:sym typeface="Calibri"/>
              </a:rPr>
              <a:t>at ease, settled or balanced</a:t>
            </a:r>
            <a:r>
              <a:rPr lang="en-US" sz="1600" dirty="0">
                <a:latin typeface="Calibri"/>
                <a:ea typeface="Calibri"/>
                <a:cs typeface="Calibri"/>
                <a:sym typeface="Calibri"/>
              </a:rPr>
              <a:t>. </a:t>
            </a:r>
          </a:p>
          <a:p>
            <a:pPr marL="457200" marR="20955" lvl="0" indent="0" algn="l" rtl="0">
              <a:lnSpc>
                <a:spcPct val="100000"/>
              </a:lnSpc>
              <a:spcBef>
                <a:spcPts val="1565"/>
              </a:spcBef>
              <a:spcAft>
                <a:spcPts val="0"/>
              </a:spcAft>
              <a:buNone/>
            </a:pPr>
            <a:r>
              <a:rPr lang="en-US" sz="1600" b="1" dirty="0">
                <a:latin typeface="Calibri"/>
                <a:ea typeface="Calibri"/>
                <a:cs typeface="Calibri"/>
                <a:sym typeface="Calibri"/>
              </a:rPr>
              <a:t>(2)</a:t>
            </a:r>
            <a:r>
              <a:rPr lang="en-US" sz="1600" b="1" i="1" dirty="0">
                <a:latin typeface="Calibri"/>
                <a:ea typeface="Calibri"/>
                <a:cs typeface="Calibri"/>
                <a:sym typeface="Calibri"/>
              </a:rPr>
              <a:t> Mental distress </a:t>
            </a:r>
            <a:r>
              <a:rPr lang="en-US" sz="1600" dirty="0">
                <a:latin typeface="Calibri"/>
                <a:ea typeface="Calibri"/>
                <a:cs typeface="Calibri"/>
                <a:sym typeface="Calibri"/>
              </a:rPr>
              <a:t>is the </a:t>
            </a:r>
            <a:r>
              <a:rPr lang="en-US" sz="1600" b="1" dirty="0">
                <a:latin typeface="Calibri"/>
                <a:ea typeface="Calibri"/>
                <a:cs typeface="Calibri"/>
                <a:sym typeface="Calibri"/>
              </a:rPr>
              <a:t>inner signal of stress </a:t>
            </a:r>
            <a:r>
              <a:rPr lang="en-US" sz="1600" dirty="0">
                <a:latin typeface="Calibri"/>
                <a:ea typeface="Calibri"/>
                <a:cs typeface="Calibri"/>
                <a:sym typeface="Calibri"/>
              </a:rPr>
              <a:t>that a person feels when something in their environment is demanding that they adapt to a challenge (e.g., wring a test, giving a presentation in front of the class, asking a person to go out on a date, failing to make a school sports team). This signal is called a “stress signal” or “stress response." Mental distress has different components to it: </a:t>
            </a:r>
            <a:r>
              <a:rPr lang="en-US" sz="1600" i="1" dirty="0">
                <a:latin typeface="Calibri"/>
                <a:ea typeface="Calibri"/>
                <a:cs typeface="Calibri"/>
                <a:sym typeface="Calibri"/>
              </a:rPr>
              <a:t>emotions </a:t>
            </a:r>
            <a:r>
              <a:rPr lang="en-US" sz="1600" dirty="0">
                <a:latin typeface="Calibri"/>
                <a:ea typeface="Calibri"/>
                <a:cs typeface="Calibri"/>
                <a:sym typeface="Calibri"/>
              </a:rPr>
              <a:t>(e.g., worry, unhappiness, feeling energized, annoyance), </a:t>
            </a:r>
            <a:r>
              <a:rPr lang="en-US" sz="1600" i="1" dirty="0">
                <a:latin typeface="Calibri"/>
                <a:ea typeface="Calibri"/>
                <a:cs typeface="Calibri"/>
                <a:sym typeface="Calibri"/>
              </a:rPr>
              <a:t>thoughts </a:t>
            </a:r>
            <a:r>
              <a:rPr lang="en-US" sz="1600" dirty="0">
                <a:latin typeface="Calibri"/>
                <a:ea typeface="Calibri"/>
                <a:cs typeface="Calibri"/>
                <a:sym typeface="Calibri"/>
              </a:rPr>
              <a:t>(e.g., negative thoughts such as “I am not good at anything," “I wish I did not have to do this," or positive thoughts such as “this is something I need to solve," “it may be difficult but I can do this," “I should ask my friend for their advice”), </a:t>
            </a:r>
            <a:r>
              <a:rPr lang="en-US" sz="1600" i="1" dirty="0">
                <a:latin typeface="Calibri"/>
                <a:ea typeface="Calibri"/>
                <a:cs typeface="Calibri"/>
                <a:sym typeface="Calibri"/>
              </a:rPr>
              <a:t>physical symptoms </a:t>
            </a:r>
            <a:r>
              <a:rPr lang="en-US" sz="1600" dirty="0">
                <a:latin typeface="Calibri"/>
                <a:ea typeface="Calibri"/>
                <a:cs typeface="Calibri"/>
                <a:sym typeface="Calibri"/>
              </a:rPr>
              <a:t>(e.g., stomach aches and headaches, the “butterflies”) and </a:t>
            </a:r>
            <a:r>
              <a:rPr lang="en-US" sz="1600" i="1" dirty="0">
                <a:latin typeface="Calibri"/>
                <a:ea typeface="Calibri"/>
                <a:cs typeface="Calibri"/>
                <a:sym typeface="Calibri"/>
              </a:rPr>
              <a:t>behaviors </a:t>
            </a:r>
            <a:r>
              <a:rPr lang="en-US" sz="1600" dirty="0">
                <a:latin typeface="Calibri"/>
                <a:ea typeface="Calibri"/>
                <a:cs typeface="Calibri"/>
                <a:sym typeface="Calibri"/>
              </a:rPr>
              <a:t>(e.g., avoidance of the situation, engagement of the challenge, positive energy, withdrawal from others, yelling at someone or helping someone). </a:t>
            </a:r>
          </a:p>
          <a:p>
            <a:pPr marL="457200" marR="20955" lvl="0" indent="0" algn="l" rtl="0">
              <a:spcBef>
                <a:spcPts val="1565"/>
              </a:spcBef>
              <a:spcAft>
                <a:spcPts val="0"/>
              </a:spcAft>
              <a:buNone/>
            </a:pPr>
            <a:r>
              <a:rPr lang="en-US" sz="1600" b="1" dirty="0">
                <a:latin typeface="Calibri"/>
                <a:ea typeface="Calibri"/>
                <a:cs typeface="Calibri"/>
                <a:sym typeface="Calibri"/>
              </a:rPr>
              <a:t>Everybody experiences mental distress </a:t>
            </a:r>
            <a:r>
              <a:rPr lang="en-US" sz="1600" dirty="0">
                <a:latin typeface="Calibri"/>
                <a:ea typeface="Calibri"/>
                <a:cs typeface="Calibri"/>
                <a:sym typeface="Calibri"/>
              </a:rPr>
              <a:t>(often called “stress”) every day. The distress goes away once a person has successfully overcome the challenge but the learning and skill sets remain. </a:t>
            </a:r>
            <a:r>
              <a:rPr lang="en-US" sz="1600" b="1" dirty="0">
                <a:latin typeface="Calibri"/>
                <a:ea typeface="Calibri"/>
                <a:cs typeface="Calibri"/>
                <a:sym typeface="Calibri"/>
              </a:rPr>
              <a:t>This process is called adaptation or resilience building. This is part of growing up. </a:t>
            </a:r>
            <a:r>
              <a:rPr lang="en-US" sz="1600" dirty="0">
                <a:latin typeface="Calibri"/>
                <a:ea typeface="Calibri"/>
                <a:cs typeface="Calibri"/>
                <a:sym typeface="Calibri"/>
              </a:rPr>
              <a:t>Allowing young people to avoid everyday mental distress, or to focus only on teaching them how to regulate the stress response instead of how to use it to learn new skills, can have negative impacts on their development of skills that they need to learn in order to have successful adult lives. </a:t>
            </a:r>
            <a:endParaRPr lang="en-US" sz="1600"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633205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a:bodyPr>
          <a:lstStyle/>
          <a:p>
            <a:pPr marL="229870" marR="34925" lvl="0" indent="0" algn="l" rtl="0">
              <a:lnSpc>
                <a:spcPct val="113000"/>
              </a:lnSpc>
              <a:spcBef>
                <a:spcPts val="1565"/>
              </a:spcBef>
              <a:spcAft>
                <a:spcPts val="0"/>
              </a:spcAft>
              <a:buNone/>
            </a:pPr>
            <a:r>
              <a:rPr lang="en-US" sz="1600" b="1" dirty="0">
                <a:latin typeface="Calibri"/>
                <a:ea typeface="Calibri"/>
                <a:cs typeface="Calibri"/>
                <a:sym typeface="Calibri"/>
              </a:rPr>
              <a:t>(3) </a:t>
            </a:r>
            <a:r>
              <a:rPr lang="en-US" sz="1600" b="1" i="1" dirty="0">
                <a:latin typeface="Calibri"/>
                <a:ea typeface="Calibri"/>
                <a:cs typeface="Calibri"/>
                <a:sym typeface="Calibri"/>
              </a:rPr>
              <a:t>Mental health problems </a:t>
            </a:r>
            <a:r>
              <a:rPr lang="en-US" sz="1600" dirty="0">
                <a:latin typeface="Calibri"/>
                <a:ea typeface="Calibri"/>
                <a:cs typeface="Calibri"/>
                <a:sym typeface="Calibri"/>
              </a:rPr>
              <a:t>may arise when a person is faced with a </a:t>
            </a:r>
            <a:r>
              <a:rPr lang="en-US" sz="1600" b="1" dirty="0">
                <a:latin typeface="Calibri"/>
                <a:ea typeface="Calibri"/>
                <a:cs typeface="Calibri"/>
                <a:sym typeface="Calibri"/>
              </a:rPr>
              <a:t>much larger stressor </a:t>
            </a:r>
            <a:r>
              <a:rPr lang="en-US" sz="1600" dirty="0">
                <a:latin typeface="Calibri"/>
                <a:ea typeface="Calibri"/>
                <a:cs typeface="Calibri"/>
                <a:sym typeface="Calibri"/>
              </a:rPr>
              <a:t>than usual. Large stressors will and do occur as an expected part of normal life and are not mental illnesses. For example: death of a loved one, moving to a new country, having a serious physical illness, etc. When faced with large stressors, everyone experiences difficult emotions (such as: sadness, grief, anger, demoralization, etc.). Emotions can signal a mental health problem when accompanied by substantial difficulties in other domains such as: thought (e.g., “nothing will ever be the same”), physical functioning (e.g., sleep problems, loss of energy, numerous aches and pains) and behavior (e.g., social withdrawal, avoidance of usual activities, angry outbursts, etc.). Young people experiencing a mental health problem will often need additional support to help them through the difficult situation or assist them with problems in functioning (e.g., extra me for academic activities, me away from school to be with their families). In such cases, this support can come from a counsellor, a religious leader, or another person who has the skills needed to help effectively. Medical treatment (medication or psychotherapy) is usually not necessary. The presence of a supportive adult (e.g., teacher, parent or neighbor) is a key component that helps young people deal with a mental health problem.</a:t>
            </a:r>
            <a:endParaRPr lang="en-US" sz="1600"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171601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60399" y="1256722"/>
            <a:ext cx="10871200" cy="4344555"/>
          </a:xfrm>
          <a:prstGeom prst="rect">
            <a:avLst/>
          </a:prstGeom>
          <a:noFill/>
          <a:ln>
            <a:noFill/>
          </a:ln>
        </p:spPr>
        <p:txBody>
          <a:bodyPr spcFirstLastPara="1" wrap="square" lIns="91425" tIns="45700" rIns="91425" bIns="45700" anchor="t" anchorCtr="0">
            <a:noAutofit/>
          </a:bodyPr>
          <a:lstStyle/>
          <a:p>
            <a:pPr marL="0" marR="236220" lvl="0" indent="0" algn="l" rtl="0">
              <a:lnSpc>
                <a:spcPct val="113000"/>
              </a:lnSpc>
              <a:spcBef>
                <a:spcPts val="1565"/>
              </a:spcBef>
              <a:spcAft>
                <a:spcPts val="0"/>
              </a:spcAft>
              <a:buNone/>
            </a:pPr>
            <a:r>
              <a:rPr lang="en-US" sz="1600" b="1" dirty="0">
                <a:latin typeface="Calibri"/>
                <a:ea typeface="Calibri"/>
                <a:cs typeface="Calibri"/>
                <a:sym typeface="Calibri"/>
              </a:rPr>
              <a:t>(4) </a:t>
            </a:r>
            <a:r>
              <a:rPr lang="en-US" sz="1600" b="1" i="1" dirty="0">
                <a:latin typeface="Calibri"/>
                <a:ea typeface="Calibri"/>
                <a:cs typeface="Calibri"/>
                <a:sym typeface="Calibri"/>
              </a:rPr>
              <a:t>A mental illness </a:t>
            </a:r>
            <a:r>
              <a:rPr lang="en-US" sz="1600" dirty="0">
                <a:latin typeface="Calibri"/>
                <a:ea typeface="Calibri"/>
                <a:cs typeface="Calibri"/>
                <a:sym typeface="Calibri"/>
              </a:rPr>
              <a:t>is very different from mental distress and from a mental health problem. Mental illness arises from a complex interplay between a person’s genetic makeup and the environment in which they live or have been exposed to at different times in their lives. Many interventions that help with mental distress and mental health problems can also be used to help a person who has a mental illness, such as general health enhancing activities. </a:t>
            </a:r>
            <a:r>
              <a:rPr lang="en-US" sz="1600" b="1" dirty="0">
                <a:latin typeface="Calibri"/>
                <a:ea typeface="Calibri"/>
                <a:cs typeface="Calibri"/>
                <a:sym typeface="Calibri"/>
              </a:rPr>
              <a:t>However, a student with a mental illness requires a degree of care above and beyond that usually provided for a mental health problem</a:t>
            </a:r>
            <a:r>
              <a:rPr lang="en-US" sz="1600" dirty="0">
                <a:latin typeface="Calibri"/>
                <a:ea typeface="Calibri"/>
                <a:cs typeface="Calibri"/>
                <a:sym typeface="Calibri"/>
              </a:rPr>
              <a:t>. Diagnosed by trained health professionals (e.g., doctors, mental health clinicians, psychiatric nurses and psychologists) using internationally established diagnostic criteria, a person with a mental illness is best helped by trained health professionals providing the best evidence-based treatments. A person with a mental illness will experience significant, substantial and persistent problems with emotions/feelings (e.g., depression, panic attacks, overwhelming anxiety), thought (e.g., delusions, hopelessness), physical symptoms (e.g., fatigue, lethargy, excessive movement), and behavior (e.g., refusal to attend school, withdrawal from family and friends, poor self-care). Evidence-based interventions for mental illness include medications, psychotherapies and social interventions, which should be provided by appropriately trained health care providers.  A healthy learning environment during adolescence can contribute to healthy brain development. It is important that educators teach how getting enough sleep, eating healthy, exercising, having positive social and family relationships and learning to manage the stress that comes with life challenges, as they all contribute to good brain health. Conversely, it is also beneficial to explain that head injury, poor nutrition, lack of sleep, negative peer groups and substance-use can all have a negative impact on brain development. </a:t>
            </a:r>
            <a:endParaRPr lang="en-US" sz="1600"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15101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a:extLst>
              <a:ext uri="{FF2B5EF4-FFF2-40B4-BE49-F238E27FC236}">
                <a16:creationId xmlns:a16="http://schemas.microsoft.com/office/drawing/2014/main" id="{4B514CE4-4E06-4136-4126-7F6BFF0616B9}"/>
              </a:ext>
            </a:extLst>
          </p:cNvPr>
          <p:cNvSpPr/>
          <p:nvPr/>
        </p:nvSpPr>
        <p:spPr>
          <a:xfrm>
            <a:off x="0" y="2558823"/>
            <a:ext cx="10515601" cy="648300"/>
          </a:xfrm>
          <a:prstGeom prst="roundRect">
            <a:avLst/>
          </a:prstGeom>
          <a:solidFill>
            <a:srgbClr val="78C1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3" name="Content Placeholder 2">
            <a:extLst>
              <a:ext uri="{FF2B5EF4-FFF2-40B4-BE49-F238E27FC236}">
                <a16:creationId xmlns:a16="http://schemas.microsoft.com/office/drawing/2014/main" id="{7860C1CA-57D8-6D00-A8E6-DCA8B7C70CF3}"/>
              </a:ext>
            </a:extLst>
          </p:cNvPr>
          <p:cNvSpPr>
            <a:spLocks noGrp="1"/>
          </p:cNvSpPr>
          <p:nvPr>
            <p:ph idx="1"/>
          </p:nvPr>
        </p:nvSpPr>
        <p:spPr/>
        <p:txBody>
          <a:bodyPr vert="horz" lIns="91440" tIns="45720" rIns="91440" bIns="45720" rtlCol="0" anchor="t">
            <a:normAutofit/>
          </a:bodyPr>
          <a:lstStyle/>
          <a:p>
            <a:pPr marL="508000" lvl="0" indent="-457200" algn="l" rtl="0">
              <a:lnSpc>
                <a:spcPct val="80000"/>
              </a:lnSpc>
              <a:spcBef>
                <a:spcPts val="800"/>
              </a:spcBef>
              <a:spcAft>
                <a:spcPts val="0"/>
              </a:spcAft>
              <a:buClr>
                <a:schemeClr val="lt1"/>
              </a:buClr>
              <a:buSzPts val="2000"/>
            </a:pPr>
            <a:r>
              <a:rPr lang="en-US" dirty="0">
                <a:solidFill>
                  <a:srgbClr val="000000"/>
                </a:solidFill>
                <a:latin typeface="Calibri"/>
                <a:cs typeface="Calibri"/>
                <a:sym typeface="Calibri"/>
              </a:rPr>
              <a:t>Topic A:  What is mental health?</a:t>
            </a:r>
            <a:endParaRPr lang="en-US"/>
          </a:p>
          <a:p>
            <a:pPr marL="635000" lvl="0" indent="-457200" algn="l" rtl="0">
              <a:lnSpc>
                <a:spcPct val="80000"/>
              </a:lnSpc>
              <a:spcBef>
                <a:spcPts val="800"/>
              </a:spcBef>
              <a:spcAft>
                <a:spcPts val="0"/>
              </a:spcAft>
            </a:pPr>
            <a:endParaRPr lang="en-US" sz="2800" dirty="0">
              <a:solidFill>
                <a:srgbClr val="000000"/>
              </a:solidFill>
              <a:latin typeface="Calibri"/>
              <a:ea typeface="Calibri"/>
              <a:cs typeface="Calibri"/>
            </a:endParaRPr>
          </a:p>
          <a:p>
            <a:pPr marL="508000" lvl="0" indent="-457200" algn="l" rtl="0">
              <a:lnSpc>
                <a:spcPct val="80000"/>
              </a:lnSpc>
              <a:spcBef>
                <a:spcPts val="800"/>
              </a:spcBef>
              <a:spcAft>
                <a:spcPts val="0"/>
              </a:spcAft>
              <a:buClr>
                <a:schemeClr val="dk1"/>
              </a:buClr>
              <a:buSzPts val="2000"/>
            </a:pPr>
            <a:r>
              <a:rPr lang="en-US" sz="2800" b="1" dirty="0">
                <a:solidFill>
                  <a:schemeClr val="bg1"/>
                </a:solidFill>
                <a:latin typeface="Calibri"/>
                <a:ea typeface="Calibri"/>
                <a:cs typeface="Calibri"/>
                <a:sym typeface="Calibri"/>
              </a:rPr>
              <a:t>Topic B:  How is the brain involved in mental health?</a:t>
            </a:r>
            <a:endParaRPr lang="en-US" sz="2800" b="1" dirty="0">
              <a:solidFill>
                <a:schemeClr val="bg1"/>
              </a:solidFill>
              <a:latin typeface="Calibri"/>
              <a:ea typeface="Calibri"/>
              <a:cs typeface="Calibri"/>
            </a:endParaRPr>
          </a:p>
          <a:p>
            <a:pPr marL="635000" lvl="0" indent="-457200" algn="l" rtl="0">
              <a:lnSpc>
                <a:spcPct val="80000"/>
              </a:lnSpc>
              <a:spcBef>
                <a:spcPts val="800"/>
              </a:spcBef>
              <a:spcAft>
                <a:spcPts val="0"/>
              </a:spcAft>
            </a:pPr>
            <a:endParaRPr lang="en-US" sz="2800" dirty="0">
              <a:solidFill>
                <a:srgbClr val="000000"/>
              </a:solidFill>
              <a:latin typeface="Calibri"/>
              <a:ea typeface="Calibri"/>
              <a:cs typeface="Calibri"/>
            </a:endParaRPr>
          </a:p>
          <a:p>
            <a:pPr marL="508000" lvl="0" indent="-457200" algn="l" rtl="0">
              <a:lnSpc>
                <a:spcPct val="80000"/>
              </a:lnSpc>
              <a:spcBef>
                <a:spcPts val="800"/>
              </a:spcBef>
              <a:spcAft>
                <a:spcPts val="0"/>
              </a:spcAft>
              <a:buClr>
                <a:srgbClr val="000000"/>
              </a:buClr>
              <a:buSzPts val="2000"/>
            </a:pPr>
            <a:r>
              <a:rPr lang="en-US" sz="2800" dirty="0">
                <a:solidFill>
                  <a:srgbClr val="000000"/>
                </a:solidFill>
                <a:latin typeface="Calibri"/>
                <a:ea typeface="Calibri"/>
                <a:cs typeface="Calibri"/>
                <a:sym typeface="Calibri"/>
              </a:rPr>
              <a:t>Topic C:  What is stigma?</a:t>
            </a:r>
            <a:endParaRPr lang="en-US" sz="2800" dirty="0">
              <a:solidFill>
                <a:srgbClr val="000000"/>
              </a:solidFill>
              <a:latin typeface="Calibri"/>
              <a:ea typeface="Calibri"/>
              <a:cs typeface="Calibri"/>
            </a:endParaRPr>
          </a:p>
          <a:p>
            <a:pPr marL="635000" lvl="0" indent="-457200" algn="l" rtl="0">
              <a:lnSpc>
                <a:spcPct val="80000"/>
              </a:lnSpc>
              <a:spcBef>
                <a:spcPts val="800"/>
              </a:spcBef>
              <a:spcAft>
                <a:spcPts val="0"/>
              </a:spcAft>
            </a:pPr>
            <a:endParaRPr lang="en-US" sz="2800" dirty="0">
              <a:solidFill>
                <a:srgbClr val="000000"/>
              </a:solidFill>
              <a:latin typeface="Calibri"/>
              <a:ea typeface="Calibri"/>
              <a:cs typeface="Calibri"/>
            </a:endParaRPr>
          </a:p>
          <a:p>
            <a:pPr marL="508000" lvl="0" indent="-457200" algn="l" rtl="0">
              <a:lnSpc>
                <a:spcPct val="80000"/>
              </a:lnSpc>
              <a:spcBef>
                <a:spcPts val="800"/>
              </a:spcBef>
              <a:spcAft>
                <a:spcPts val="0"/>
              </a:spcAft>
              <a:buClr>
                <a:srgbClr val="000000"/>
              </a:buClr>
              <a:buSzPts val="2000"/>
            </a:pPr>
            <a:r>
              <a:rPr lang="en-US" sz="2800" dirty="0">
                <a:solidFill>
                  <a:srgbClr val="000000"/>
                </a:solidFill>
                <a:latin typeface="Calibri"/>
                <a:ea typeface="Calibri"/>
                <a:cs typeface="Calibri"/>
                <a:sym typeface="Calibri"/>
              </a:rPr>
              <a:t>Topic D:  How can a person find support? </a:t>
            </a:r>
            <a:endParaRPr lang="en-US" sz="2800" dirty="0">
              <a:solidFill>
                <a:srgbClr val="000000"/>
              </a:solidFill>
              <a:latin typeface="Calibri"/>
              <a:ea typeface="Calibri"/>
              <a:cs typeface="Calibri"/>
            </a:endParaRPr>
          </a:p>
          <a:p>
            <a:pPr marL="635000" lvl="0" indent="-457200" algn="l" rtl="0">
              <a:lnSpc>
                <a:spcPct val="80000"/>
              </a:lnSpc>
              <a:spcBef>
                <a:spcPts val="800"/>
              </a:spcBef>
              <a:spcAft>
                <a:spcPts val="0"/>
              </a:spcAft>
            </a:pPr>
            <a:endParaRPr lang="en-US" sz="2800" dirty="0">
              <a:solidFill>
                <a:srgbClr val="000000"/>
              </a:solidFill>
              <a:latin typeface="Calibri"/>
              <a:ea typeface="Calibri"/>
              <a:cs typeface="Calibri"/>
            </a:endParaRPr>
          </a:p>
          <a:p>
            <a:pPr marL="508000" lvl="0" indent="-457200" algn="l" rtl="0">
              <a:lnSpc>
                <a:spcPct val="80000"/>
              </a:lnSpc>
              <a:spcBef>
                <a:spcPts val="800"/>
              </a:spcBef>
              <a:spcAft>
                <a:spcPts val="0"/>
              </a:spcAft>
              <a:buClr>
                <a:srgbClr val="000000"/>
              </a:buClr>
              <a:buSzPts val="2000"/>
            </a:pPr>
            <a:r>
              <a:rPr lang="en-US" sz="2800" dirty="0">
                <a:solidFill>
                  <a:srgbClr val="000000"/>
                </a:solidFill>
                <a:latin typeface="Calibri"/>
                <a:ea typeface="Calibri"/>
                <a:cs typeface="Calibri"/>
                <a:sym typeface="Calibri"/>
              </a:rPr>
              <a:t>Topic E:  How can positive mental health be maintained?</a:t>
            </a:r>
            <a:endParaRPr lang="en-US" sz="2800" dirty="0">
              <a:solidFill>
                <a:srgbClr val="000000"/>
              </a:solidFill>
              <a:latin typeface="Calibri"/>
              <a:ea typeface="Calibri"/>
              <a:cs typeface="Calibri"/>
            </a:endParaRPr>
          </a:p>
        </p:txBody>
      </p:sp>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Table of Contents</a:t>
            </a:r>
            <a:endParaRP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884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4334164" y="1982425"/>
            <a:ext cx="7442200" cy="3378345"/>
          </a:xfrm>
        </p:spPr>
        <p:txBody>
          <a:bodyPr/>
          <a:lstStyle/>
          <a:p>
            <a:pPr marL="0" indent="0">
              <a:buNone/>
            </a:pPr>
            <a:r>
              <a:rPr lang="en-US" sz="2800" b="0" i="0" u="none" strike="noStrike" cap="none" dirty="0">
                <a:solidFill>
                  <a:srgbClr val="000000"/>
                </a:solidFill>
                <a:latin typeface="Calibri"/>
                <a:ea typeface="Calibri"/>
                <a:cs typeface="Calibri"/>
                <a:sym typeface="Calibri"/>
              </a:rPr>
              <a:t>Research reported in this work was funded through a Patient-Centered Outcomes Research Institute (PCORI) Project Program Award (IHS-2018C1-10928). The views in this work are solely the responsibility of the authors and do not necessarily represent the views of the Patient-Centered Outcomes Research Institute (PCORI), its Board of Governors, or Methodology Committee.</a:t>
            </a:r>
          </a:p>
        </p:txBody>
      </p:sp>
      <p:pic>
        <p:nvPicPr>
          <p:cNvPr id="8" name="Google Shape;175;g2ec4152fb3b_0_0">
            <a:extLst>
              <a:ext uri="{FF2B5EF4-FFF2-40B4-BE49-F238E27FC236}">
                <a16:creationId xmlns:a16="http://schemas.microsoft.com/office/drawing/2014/main" id="{D8A25847-F758-C2D8-DB61-7146BECA78B8}"/>
              </a:ext>
            </a:extLst>
          </p:cNvPr>
          <p:cNvPicPr preferRelativeResize="0"/>
          <p:nvPr/>
        </p:nvPicPr>
        <p:blipFill rotWithShape="1">
          <a:blip r:embed="rId2">
            <a:alphaModFix/>
          </a:blip>
          <a:srcRect/>
          <a:stretch/>
        </p:blipFill>
        <p:spPr>
          <a:xfrm>
            <a:off x="720438" y="2309555"/>
            <a:ext cx="2881744" cy="2175213"/>
          </a:xfrm>
          <a:prstGeom prst="rect">
            <a:avLst/>
          </a:prstGeom>
          <a:noFill/>
          <a:ln>
            <a:noFill/>
          </a:ln>
        </p:spPr>
      </p:pic>
    </p:spTree>
    <p:extLst>
      <p:ext uri="{BB962C8B-B14F-4D97-AF65-F5344CB8AC3E}">
        <p14:creationId xmlns:p14="http://schemas.microsoft.com/office/powerpoint/2010/main" val="263112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 The Guide Citations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616527" y="2008908"/>
            <a:ext cx="10536382" cy="3845792"/>
          </a:xfrm>
        </p:spPr>
        <p:txBody>
          <a:bodyPr>
            <a:normAutofit fontScale="85000" lnSpcReduction="20000"/>
          </a:bodyPr>
          <a:lstStyle/>
          <a:p>
            <a:pPr marL="469900" marR="0" lvl="0" indent="-469900" algn="l" rtl="0">
              <a:lnSpc>
                <a:spcPct val="115000"/>
              </a:lnSpc>
              <a:spcBef>
                <a:spcPts val="0"/>
              </a:spcBef>
              <a:spcAft>
                <a:spcPts val="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McLuckie</a:t>
            </a:r>
            <a:r>
              <a:rPr lang="en-US" sz="2800" b="0" i="0" u="none" strike="noStrike" cap="none" dirty="0">
                <a:solidFill>
                  <a:srgbClr val="000000"/>
                </a:solidFill>
                <a:latin typeface="Calibri"/>
                <a:ea typeface="Calibri"/>
                <a:cs typeface="Calibri"/>
                <a:sym typeface="Calibri"/>
              </a:rPr>
              <a:t>, A., Kutcher, S., Wei, Y (Co-PI)., &amp; Weaver, C. (2014). Sustained improvements in students’ mental health literacy with use of a mental health curriculum in Canadian schools. BMC Psychiatry, 14(1), 379.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10.1186/s12888-014-0379-4 (The Guide) </a:t>
            </a:r>
          </a:p>
          <a:p>
            <a:pPr marL="469900" marR="0" lvl="0" indent="-469900" algn="l" rtl="0">
              <a:lnSpc>
                <a:spcPct val="115000"/>
              </a:lnSpc>
              <a:spcBef>
                <a:spcPts val="0"/>
              </a:spcBef>
              <a:spcAft>
                <a:spcPts val="0"/>
              </a:spcAft>
              <a:buClr>
                <a:srgbClr val="000000"/>
              </a:buClr>
              <a:buSzPts val="1800"/>
              <a:buFont typeface="Arial"/>
              <a:buNone/>
            </a:pPr>
            <a:endParaRPr lang="en-US" sz="2800" b="0" i="0" u="none" strike="noStrike" cap="none" dirty="0">
              <a:solidFill>
                <a:srgbClr val="000000"/>
              </a:solidFill>
              <a:latin typeface="Calibri"/>
              <a:ea typeface="Calibri"/>
              <a:cs typeface="Calibri"/>
              <a:sym typeface="Calibri"/>
            </a:endParaRPr>
          </a:p>
          <a:p>
            <a:pPr marL="469900" marR="0" lvl="0" indent="-469900" algn="l" rtl="0">
              <a:lnSpc>
                <a:spcPct val="115000"/>
              </a:lnSpc>
              <a:spcBef>
                <a:spcPts val="0"/>
              </a:spcBef>
              <a:spcAft>
                <a:spcPts val="80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Milin</a:t>
            </a:r>
            <a:r>
              <a:rPr lang="en-US" sz="2800" b="0" i="0" u="none" strike="noStrike" cap="none" dirty="0">
                <a:solidFill>
                  <a:srgbClr val="000000"/>
                </a:solidFill>
                <a:latin typeface="Calibri"/>
                <a:ea typeface="Calibri"/>
                <a:cs typeface="Calibri"/>
                <a:sym typeface="Calibri"/>
              </a:rPr>
              <a:t>, R., Kutcher, S., Lewis, S., Walker, S., Wei, Y (Contributor)., </a:t>
            </a:r>
            <a:r>
              <a:rPr lang="en-US" sz="2800" b="0" i="0" u="none" strike="noStrike" cap="none" dirty="0" err="1">
                <a:solidFill>
                  <a:srgbClr val="000000"/>
                </a:solidFill>
                <a:latin typeface="Calibri"/>
                <a:ea typeface="Calibri"/>
                <a:cs typeface="Calibri"/>
                <a:sym typeface="Calibri"/>
              </a:rPr>
              <a:t>Ferrill</a:t>
            </a:r>
            <a:r>
              <a:rPr lang="en-US" sz="2800" b="0" i="0" u="none" strike="noStrike" cap="none" dirty="0">
                <a:solidFill>
                  <a:srgbClr val="000000"/>
                </a:solidFill>
                <a:latin typeface="Calibri"/>
                <a:ea typeface="Calibri"/>
                <a:cs typeface="Calibri"/>
                <a:sym typeface="Calibri"/>
              </a:rPr>
              <a:t>, N., &amp; Armstrong, M. (2016). Impact of a mental health curriculum on knowledge and stigma among high school students: a randomized controlled trial. Journal of American Academy of Child and Adolescent Psychiatry, 55(5), 383-391.e1.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10.1016/j.jaac.2016.02.018  (The Guide 2016 RCT)</a:t>
            </a:r>
          </a:p>
        </p:txBody>
      </p:sp>
    </p:spTree>
    <p:extLst>
      <p:ext uri="{BB962C8B-B14F-4D97-AF65-F5344CB8AC3E}">
        <p14:creationId xmlns:p14="http://schemas.microsoft.com/office/powerpoint/2010/main" val="24900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Implementation Planning</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750"/>
              </a:spcBef>
              <a:spcAft>
                <a:spcPts val="0"/>
              </a:spcAft>
              <a:buNone/>
            </a:pPr>
            <a:r>
              <a:rPr lang="en" sz="2400" dirty="0">
                <a:solidFill>
                  <a:schemeClr val="dk1"/>
                </a:solidFill>
                <a:latin typeface="Calibri"/>
                <a:ea typeface="Calibri"/>
                <a:cs typeface="Calibri"/>
                <a:sym typeface="Calibri"/>
              </a:rPr>
              <a:t>This content can be delivered over weeks or months, depending on your preference and time you have available. For example:</a:t>
            </a:r>
            <a:endParaRPr sz="2400" dirty="0">
              <a:solidFill>
                <a:schemeClr val="dk1"/>
              </a:solidFill>
              <a:latin typeface="Calibri"/>
              <a:ea typeface="Calibri"/>
              <a:cs typeface="Calibri"/>
              <a:sym typeface="Calibri"/>
            </a:endParaRPr>
          </a:p>
          <a:p>
            <a:pPr marL="457200" lvl="0" indent="-330200" algn="l" rtl="0">
              <a:lnSpc>
                <a:spcPct val="90000"/>
              </a:lnSpc>
              <a:spcBef>
                <a:spcPts val="750"/>
              </a:spcBef>
              <a:spcAft>
                <a:spcPts val="0"/>
              </a:spcAft>
              <a:buClr>
                <a:schemeClr val="dk1"/>
              </a:buClr>
              <a:buSzPts val="1600"/>
              <a:buFont typeface="Calibri"/>
              <a:buChar char="-"/>
            </a:pPr>
            <a:r>
              <a:rPr lang="en" sz="2400" dirty="0">
                <a:solidFill>
                  <a:schemeClr val="dk1"/>
                </a:solidFill>
                <a:latin typeface="Calibri"/>
                <a:ea typeface="Calibri"/>
                <a:cs typeface="Calibri"/>
                <a:sym typeface="Calibri"/>
              </a:rPr>
              <a:t>You could dedicate one week to Mental Health Literacy, covering Topic A on Monday, Topic B on Tuesday, and so forth; allocating 60-90 minutes per day.</a:t>
            </a:r>
            <a:endParaRPr sz="2400" dirty="0">
              <a:solidFill>
                <a:schemeClr val="dk1"/>
              </a:solidFill>
              <a:latin typeface="Calibri"/>
              <a:ea typeface="Calibri"/>
              <a:cs typeface="Calibri"/>
              <a:sym typeface="Calibri"/>
            </a:endParaRPr>
          </a:p>
          <a:p>
            <a:pPr marL="457200" lvl="0" indent="-330200" algn="l" rtl="0">
              <a:lnSpc>
                <a:spcPct val="90000"/>
              </a:lnSpc>
              <a:spcBef>
                <a:spcPts val="750"/>
              </a:spcBef>
              <a:spcAft>
                <a:spcPts val="0"/>
              </a:spcAft>
              <a:buClr>
                <a:schemeClr val="dk1"/>
              </a:buClr>
              <a:buSzPts val="1600"/>
              <a:buFont typeface="Calibri"/>
              <a:buChar char="-"/>
            </a:pPr>
            <a:r>
              <a:rPr lang="en" sz="2400" dirty="0">
                <a:solidFill>
                  <a:schemeClr val="dk1"/>
                </a:solidFill>
                <a:latin typeface="Calibri"/>
                <a:ea typeface="Calibri"/>
                <a:cs typeface="Calibri"/>
                <a:sym typeface="Calibri"/>
              </a:rPr>
              <a:t>You could stretch the content across a semester, designating, for example, Mental Health Mondays. In this way, you might spend 15 minutes each week on one activity:</a:t>
            </a:r>
            <a:endParaRPr sz="2400" dirty="0">
              <a:solidFill>
                <a:schemeClr val="dk1"/>
              </a:solidFill>
              <a:latin typeface="Calibri"/>
              <a:ea typeface="Calibri"/>
              <a:cs typeface="Calibri"/>
              <a:sym typeface="Calibri"/>
            </a:endParaRPr>
          </a:p>
          <a:p>
            <a:pPr marL="914400" lvl="1" indent="-330200" algn="l" rtl="0">
              <a:lnSpc>
                <a:spcPct val="90000"/>
              </a:lnSpc>
              <a:spcBef>
                <a:spcPts val="750"/>
              </a:spcBef>
              <a:spcAft>
                <a:spcPts val="0"/>
              </a:spcAft>
              <a:buClr>
                <a:schemeClr val="dk1"/>
              </a:buClr>
              <a:buSzPts val="1600"/>
              <a:buFont typeface="Calibri"/>
              <a:buChar char="-"/>
            </a:pPr>
            <a:r>
              <a:rPr lang="en" dirty="0">
                <a:solidFill>
                  <a:schemeClr val="dk1"/>
                </a:solidFill>
                <a:latin typeface="Calibri"/>
                <a:ea typeface="Calibri"/>
                <a:cs typeface="Calibri"/>
                <a:sym typeface="Calibri"/>
              </a:rPr>
              <a:t>Week 1 is Topic A: Activity 1</a:t>
            </a:r>
            <a:endParaRPr dirty="0">
              <a:solidFill>
                <a:schemeClr val="dk1"/>
              </a:solidFill>
              <a:latin typeface="Calibri"/>
              <a:ea typeface="Calibri"/>
              <a:cs typeface="Calibri"/>
              <a:sym typeface="Calibri"/>
            </a:endParaRPr>
          </a:p>
          <a:p>
            <a:pPr marL="914400" lvl="1" indent="-330200" algn="l" rtl="0">
              <a:lnSpc>
                <a:spcPct val="90000"/>
              </a:lnSpc>
              <a:spcBef>
                <a:spcPts val="750"/>
              </a:spcBef>
              <a:spcAft>
                <a:spcPts val="0"/>
              </a:spcAft>
              <a:buClr>
                <a:schemeClr val="dk1"/>
              </a:buClr>
              <a:buSzPts val="1600"/>
              <a:buFont typeface="Calibri"/>
              <a:buChar char="-"/>
            </a:pPr>
            <a:r>
              <a:rPr lang="en" dirty="0">
                <a:solidFill>
                  <a:schemeClr val="dk1"/>
                </a:solidFill>
                <a:latin typeface="Calibri"/>
                <a:ea typeface="Calibri"/>
                <a:cs typeface="Calibri"/>
                <a:sym typeface="Calibri"/>
              </a:rPr>
              <a:t>Week 2 is Topic A: Activity 2…</a:t>
            </a:r>
            <a:endParaRPr dirty="0">
              <a:solidFill>
                <a:schemeClr val="dk1"/>
              </a:solidFill>
              <a:latin typeface="Calibri"/>
              <a:ea typeface="Calibri"/>
              <a:cs typeface="Calibri"/>
              <a:sym typeface="Calibri"/>
            </a:endParaRPr>
          </a:p>
          <a:p>
            <a:pPr marL="0" indent="0">
              <a:spcBef>
                <a:spcPts val="750"/>
              </a:spcBef>
              <a:buNone/>
            </a:pPr>
            <a:r>
              <a:rPr lang="en" sz="2400" dirty="0">
                <a:solidFill>
                  <a:schemeClr val="dk1"/>
                </a:solidFill>
                <a:latin typeface="Calibri"/>
                <a:ea typeface="Calibri"/>
                <a:cs typeface="Calibri"/>
                <a:sym typeface="Calibri"/>
              </a:rPr>
              <a:t>Customize your teaching plan according to your students’ and your own scheduling needs. However it is strongly recommended to deliver the curriculum in the order as indicated (from A to E), rather than starting with a later Topic then returning back to an earlier one.</a:t>
            </a:r>
            <a:endParaRPr sz="24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44760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Slide Notes</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fontScale="92500"/>
          </a:bodyPr>
          <a:lstStyle/>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deck follows the same format. Once you are comfortable with the layout and process for Topic A, the rest should be very easy to follow.</a:t>
            </a:r>
            <a:endParaRPr lang="en-US" sz="44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includes presenter notes that include the following elements, as applicable:</a:t>
            </a:r>
            <a:endParaRPr lang="en-US" sz="44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Say</a:t>
            </a:r>
            <a:r>
              <a:rPr lang="en-US" dirty="0">
                <a:solidFill>
                  <a:schemeClr val="dk1"/>
                </a:solidFill>
                <a:latin typeface="Calibri"/>
                <a:ea typeface="Calibri"/>
                <a:cs typeface="Calibri"/>
                <a:sym typeface="Calibri"/>
              </a:rPr>
              <a:t> – a brief script you can follow or adapt to fit your style and classroom needs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Ask</a:t>
            </a:r>
            <a:r>
              <a:rPr lang="en-US" dirty="0">
                <a:solidFill>
                  <a:schemeClr val="dk1"/>
                </a:solidFill>
                <a:latin typeface="Calibri"/>
                <a:ea typeface="Calibri"/>
                <a:cs typeface="Calibri"/>
                <a:sym typeface="Calibri"/>
              </a:rPr>
              <a:t> – question(s) to initiate conversation and engagement with students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Do</a:t>
            </a:r>
            <a:r>
              <a:rPr lang="en-US" dirty="0">
                <a:solidFill>
                  <a:schemeClr val="dk1"/>
                </a:solidFill>
                <a:latin typeface="Calibri"/>
                <a:ea typeface="Calibri"/>
                <a:cs typeface="Calibri"/>
                <a:sym typeface="Calibri"/>
              </a:rPr>
              <a:t> – an action you can initiate (e.g., “call on a few students to respond.”)</a:t>
            </a:r>
            <a:endParaRPr lang="en-US" sz="40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Some slides offer options in the notes section for how you might facilitate each activity. Educators should be able to quickly review the slide deck and accompanying notes before implementing in the classroom.</a:t>
            </a:r>
          </a:p>
        </p:txBody>
      </p:sp>
    </p:spTree>
    <p:extLst>
      <p:ext uri="{BB962C8B-B14F-4D97-AF65-F5344CB8AC3E}">
        <p14:creationId xmlns:p14="http://schemas.microsoft.com/office/powerpoint/2010/main" val="34731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Outline for Topic B</a:t>
            </a:r>
            <a:endParaRPr sz="3200" dirty="0">
              <a:latin typeface="Calibri" panose="020F0502020204030204" pitchFamily="34" charset="0"/>
              <a:cs typeface="Calibri" panose="020F0502020204030204" pitchFamily="34" charset="0"/>
            </a:endParaRPr>
          </a:p>
        </p:txBody>
      </p:sp>
      <p:graphicFrame>
        <p:nvGraphicFramePr>
          <p:cNvPr id="2" name="Google Shape;116;p27">
            <a:extLst>
              <a:ext uri="{FF2B5EF4-FFF2-40B4-BE49-F238E27FC236}">
                <a16:creationId xmlns:a16="http://schemas.microsoft.com/office/drawing/2014/main" id="{A53BD691-9480-8D6F-F539-F5922119946F}"/>
              </a:ext>
            </a:extLst>
          </p:cNvPr>
          <p:cNvGraphicFramePr/>
          <p:nvPr>
            <p:extLst>
              <p:ext uri="{D42A27DB-BD31-4B8C-83A1-F6EECF244321}">
                <p14:modId xmlns:p14="http://schemas.microsoft.com/office/powerpoint/2010/main" val="3220139398"/>
              </p:ext>
            </p:extLst>
          </p:nvPr>
        </p:nvGraphicFramePr>
        <p:xfrm>
          <a:off x="1238250" y="1447800"/>
          <a:ext cx="9810750" cy="4457699"/>
        </p:xfrm>
        <a:graphic>
          <a:graphicData uri="http://schemas.openxmlformats.org/drawingml/2006/table">
            <a:tbl>
              <a:tblPr bandRow="1">
                <a:noFill/>
              </a:tblPr>
              <a:tblGrid>
                <a:gridCol w="3371850">
                  <a:extLst>
                    <a:ext uri="{9D8B030D-6E8A-4147-A177-3AD203B41FA5}">
                      <a16:colId xmlns:a16="http://schemas.microsoft.com/office/drawing/2014/main" val="20000"/>
                    </a:ext>
                  </a:extLst>
                </a:gridCol>
                <a:gridCol w="6438900">
                  <a:extLst>
                    <a:ext uri="{9D8B030D-6E8A-4147-A177-3AD203B41FA5}">
                      <a16:colId xmlns:a16="http://schemas.microsoft.com/office/drawing/2014/main" val="20001"/>
                    </a:ext>
                  </a:extLst>
                </a:gridCol>
              </a:tblGrid>
              <a:tr h="677032">
                <a:tc gridSpan="2">
                  <a:txBody>
                    <a:bodyPr/>
                    <a:lstStyle/>
                    <a:p>
                      <a:pPr marL="0" marR="0" lvl="0" indent="0" algn="ctr" rtl="0">
                        <a:lnSpc>
                          <a:spcPct val="100000"/>
                        </a:lnSpc>
                        <a:spcBef>
                          <a:spcPts val="0"/>
                        </a:spcBef>
                        <a:spcAft>
                          <a:spcPts val="0"/>
                        </a:spcAft>
                        <a:buNone/>
                      </a:pPr>
                      <a:r>
                        <a:rPr lang="en" sz="1600" b="1" u="none" strike="noStrike" cap="none">
                          <a:latin typeface="Calibri"/>
                          <a:ea typeface="Calibri"/>
                          <a:cs typeface="Calibri"/>
                          <a:sym typeface="Calibri"/>
                        </a:rPr>
                        <a:t>Topic B: </a:t>
                      </a:r>
                      <a:r>
                        <a:rPr lang="en" sz="1600" u="none" strike="noStrike" cap="none">
                          <a:latin typeface="Calibri"/>
                          <a:ea typeface="Calibri"/>
                          <a:cs typeface="Calibri"/>
                          <a:sym typeface="Calibri"/>
                        </a:rPr>
                        <a:t> </a:t>
                      </a:r>
                      <a:endParaRPr sz="1600" u="none" strike="noStrike" cap="none">
                        <a:latin typeface="Calibri"/>
                        <a:ea typeface="Calibri"/>
                        <a:cs typeface="Calibri"/>
                        <a:sym typeface="Calibri"/>
                      </a:endParaRPr>
                    </a:p>
                    <a:p>
                      <a:pPr marL="0" marR="0" lvl="0" indent="0" algn="ctr" rtl="0">
                        <a:lnSpc>
                          <a:spcPct val="100000"/>
                        </a:lnSpc>
                        <a:spcBef>
                          <a:spcPts val="0"/>
                        </a:spcBef>
                        <a:spcAft>
                          <a:spcPts val="0"/>
                        </a:spcAft>
                        <a:buNone/>
                      </a:pPr>
                      <a:r>
                        <a:rPr lang="en" sz="1600" b="1" u="none" strike="noStrike" cap="none">
                          <a:latin typeface="Calibri"/>
                          <a:ea typeface="Calibri"/>
                          <a:cs typeface="Calibri"/>
                          <a:sym typeface="Calibri"/>
                        </a:rPr>
                        <a:t>How is the Brain Involved in Mental Health</a:t>
                      </a:r>
                      <a:endParaRPr sz="16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hMerge="1">
                  <a:txBody>
                    <a:bodyPr/>
                    <a:lstStyle/>
                    <a:p>
                      <a:endParaRPr lang="en-US"/>
                    </a:p>
                  </a:txBody>
                  <a:tcPr/>
                </a:tc>
                <a:extLst>
                  <a:ext uri="{0D108BD9-81ED-4DB2-BD59-A6C34878D82A}">
                    <a16:rowId xmlns:a16="http://schemas.microsoft.com/office/drawing/2014/main" val="10000"/>
                  </a:ext>
                </a:extLst>
              </a:tr>
              <a:tr h="644275">
                <a:tc>
                  <a:txBody>
                    <a:bodyPr/>
                    <a:lstStyle/>
                    <a:p>
                      <a:pPr marL="342900" marR="0" lvl="0" indent="-368300" algn="l" rtl="0">
                        <a:lnSpc>
                          <a:spcPct val="100000"/>
                        </a:lnSpc>
                        <a:spcBef>
                          <a:spcPts val="0"/>
                        </a:spcBef>
                        <a:spcAft>
                          <a:spcPts val="0"/>
                        </a:spcAft>
                        <a:buClr>
                          <a:srgbClr val="000000"/>
                        </a:buClr>
                        <a:buSzPts val="1600"/>
                        <a:buFont typeface="Arial"/>
                        <a:buAutoNum type="arabicPeriod"/>
                      </a:pPr>
                      <a:r>
                        <a:rPr lang="en" sz="1600" b="1" u="none" strike="noStrike" cap="none">
                          <a:latin typeface="Calibri"/>
                          <a:ea typeface="Calibri"/>
                          <a:cs typeface="Calibri"/>
                          <a:sym typeface="Calibri"/>
                        </a:rPr>
                        <a:t>Background Information for Facilitators </a:t>
                      </a:r>
                      <a:r>
                        <a:rPr lang="en" sz="1600" u="none" strike="noStrike" cap="none">
                          <a:latin typeface="Calibri"/>
                          <a:ea typeface="Calibri"/>
                          <a:cs typeface="Calibri"/>
                          <a:sym typeface="Calibri"/>
                        </a:rPr>
                        <a:t> </a:t>
                      </a:r>
                      <a:endParaRPr sz="1600">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 sz="1600" u="none" strike="noStrike" cap="none" dirty="0">
                          <a:latin typeface="Calibri"/>
                          <a:ea typeface="Calibri"/>
                          <a:cs typeface="Calibri"/>
                          <a:sym typeface="Calibri"/>
                        </a:rPr>
                        <a:t>Topic B:  Knowledge for Facilitators </a:t>
                      </a:r>
                      <a:endParaRPr sz="1600" u="none" strike="noStrike" cap="none" dirty="0">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1"/>
                  </a:ext>
                </a:extLst>
              </a:tr>
              <a:tr h="644275">
                <a:tc>
                  <a:txBody>
                    <a:bodyPr/>
                    <a:lstStyle/>
                    <a:p>
                      <a:pPr marL="342900" marR="0" lvl="0" indent="-368300" algn="l" rtl="0">
                        <a:lnSpc>
                          <a:spcPct val="100000"/>
                        </a:lnSpc>
                        <a:spcBef>
                          <a:spcPts val="0"/>
                        </a:spcBef>
                        <a:spcAft>
                          <a:spcPts val="0"/>
                        </a:spcAft>
                        <a:buClr>
                          <a:srgbClr val="000000"/>
                        </a:buClr>
                        <a:buSzPts val="1600"/>
                        <a:buFont typeface="Arial"/>
                        <a:buAutoNum type="arabicPeriod" startAt="2"/>
                      </a:pPr>
                      <a:r>
                        <a:rPr lang="en" sz="1600" b="1" u="none" strike="noStrike" cap="none" dirty="0">
                          <a:latin typeface="Calibri"/>
                          <a:ea typeface="Calibri"/>
                          <a:cs typeface="Calibri"/>
                          <a:sym typeface="Calibri"/>
                        </a:rPr>
                        <a:t>Introduction:</a:t>
                      </a:r>
                      <a:r>
                        <a:rPr lang="en" sz="1600" u="none" strike="noStrike" cap="none" dirty="0">
                          <a:latin typeface="Calibri"/>
                          <a:ea typeface="Calibri"/>
                          <a:cs typeface="Calibri"/>
                          <a:sym typeface="Calibri"/>
                        </a:rPr>
                        <a:t> </a:t>
                      </a:r>
                      <a:endParaRPr sz="1600" dirty="0">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 sz="1600" u="none" strike="noStrike" cap="none">
                          <a:latin typeface="Calibri"/>
                          <a:ea typeface="Calibri"/>
                          <a:cs typeface="Calibri"/>
                          <a:sym typeface="Calibri"/>
                        </a:rPr>
                        <a:t>Core topics include: How the teen brain works and the states of mental Health </a:t>
                      </a:r>
                      <a:endParaRPr sz="16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2"/>
                  </a:ext>
                </a:extLst>
              </a:tr>
              <a:tr h="644275">
                <a:tc>
                  <a:txBody>
                    <a:bodyPr/>
                    <a:lstStyle/>
                    <a:p>
                      <a:pPr marL="342900" marR="0" lvl="0" indent="-368300" algn="l" rtl="0">
                        <a:lnSpc>
                          <a:spcPct val="100000"/>
                        </a:lnSpc>
                        <a:spcBef>
                          <a:spcPts val="0"/>
                        </a:spcBef>
                        <a:spcAft>
                          <a:spcPts val="0"/>
                        </a:spcAft>
                        <a:buClr>
                          <a:srgbClr val="000000"/>
                        </a:buClr>
                        <a:buSzPts val="1600"/>
                        <a:buFont typeface="Arial"/>
                        <a:buAutoNum type="arabicPeriod" startAt="3"/>
                      </a:pPr>
                      <a:r>
                        <a:rPr lang="en" sz="1600" b="1" u="none" strike="noStrike" cap="none">
                          <a:highlight>
                            <a:srgbClr val="D9D9D9"/>
                          </a:highlight>
                          <a:latin typeface="Calibri"/>
                          <a:ea typeface="Calibri"/>
                          <a:cs typeface="Calibri"/>
                          <a:sym typeface="Calibri"/>
                        </a:rPr>
                        <a:t>Review:</a:t>
                      </a:r>
                      <a:r>
                        <a:rPr lang="en" sz="1600" u="none" strike="noStrike" cap="none">
                          <a:highlight>
                            <a:srgbClr val="D9D9D9"/>
                          </a:highlight>
                          <a:latin typeface="Calibri"/>
                          <a:ea typeface="Calibri"/>
                          <a:cs typeface="Calibri"/>
                          <a:sym typeface="Calibri"/>
                        </a:rPr>
                        <a:t> </a:t>
                      </a:r>
                      <a:endParaRPr sz="1600">
                        <a:latin typeface="Calibri"/>
                        <a:ea typeface="Calibri"/>
                        <a:cs typeface="Calibri"/>
                        <a:sym typeface="Calibri"/>
                      </a:endParaRPr>
                    </a:p>
                    <a:p>
                      <a:pPr marL="0" marR="0" lvl="0" indent="0" algn="l" rtl="0">
                        <a:lnSpc>
                          <a:spcPct val="100000"/>
                        </a:lnSpc>
                        <a:spcBef>
                          <a:spcPts val="0"/>
                        </a:spcBef>
                        <a:spcAft>
                          <a:spcPts val="0"/>
                        </a:spcAft>
                        <a:buNone/>
                      </a:pPr>
                      <a:r>
                        <a:rPr lang="en" sz="1600" b="1" u="none" strike="noStrike" cap="none">
                          <a:highlight>
                            <a:srgbClr val="D9D9D9"/>
                          </a:highlight>
                          <a:latin typeface="Calibri"/>
                          <a:ea typeface="Calibri"/>
                          <a:cs typeface="Calibri"/>
                          <a:sym typeface="Calibri"/>
                        </a:rPr>
                        <a:t> </a:t>
                      </a:r>
                      <a:r>
                        <a:rPr lang="en" sz="1600" u="none" strike="noStrike" cap="none">
                          <a:highlight>
                            <a:srgbClr val="D9D9D9"/>
                          </a:highlight>
                          <a:latin typeface="Calibri"/>
                          <a:ea typeface="Calibri"/>
                          <a:cs typeface="Calibri"/>
                          <a:sym typeface="Calibri"/>
                        </a:rPr>
                        <a:t> </a:t>
                      </a:r>
                      <a:endParaRPr sz="1600" u="none" strike="noStrike" cap="none">
                        <a:highlight>
                          <a:srgbClr val="D9D9D9"/>
                        </a:highlight>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 sz="1600" u="none" strike="noStrike" cap="none">
                          <a:highlight>
                            <a:srgbClr val="D9D9D9"/>
                          </a:highlight>
                          <a:latin typeface="Calibri"/>
                          <a:ea typeface="Calibri"/>
                          <a:cs typeface="Calibri"/>
                          <a:sym typeface="Calibri"/>
                        </a:rPr>
                        <a:t>Rules and Incentive System (if available)  </a:t>
                      </a:r>
                      <a:endParaRPr sz="1600" u="none" strike="noStrike" cap="none">
                        <a:highlight>
                          <a:srgbClr val="D9D9D9"/>
                        </a:highlight>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3"/>
                  </a:ext>
                </a:extLst>
              </a:tr>
              <a:tr h="687212">
                <a:tc>
                  <a:txBody>
                    <a:bodyPr/>
                    <a:lstStyle/>
                    <a:p>
                      <a:pPr marL="342900" marR="0" lvl="0" indent="-368300" algn="l" rtl="0">
                        <a:lnSpc>
                          <a:spcPct val="100000"/>
                        </a:lnSpc>
                        <a:spcBef>
                          <a:spcPts val="0"/>
                        </a:spcBef>
                        <a:spcAft>
                          <a:spcPts val="0"/>
                        </a:spcAft>
                        <a:buClr>
                          <a:srgbClr val="000000"/>
                        </a:buClr>
                        <a:buSzPts val="1600"/>
                        <a:buFont typeface="Arial"/>
                        <a:buAutoNum type="arabicPeriod" startAt="4"/>
                      </a:pPr>
                      <a:r>
                        <a:rPr lang="en" sz="1600" b="1" u="none" strike="noStrike" cap="none">
                          <a:latin typeface="Calibri"/>
                          <a:ea typeface="Calibri"/>
                          <a:cs typeface="Calibri"/>
                          <a:sym typeface="Calibri"/>
                        </a:rPr>
                        <a:t>Topic Activities:</a:t>
                      </a:r>
                      <a:r>
                        <a:rPr lang="en" sz="1600" u="none" strike="noStrike" cap="none">
                          <a:latin typeface="Calibri"/>
                          <a:ea typeface="Calibri"/>
                          <a:cs typeface="Calibri"/>
                          <a:sym typeface="Calibri"/>
                        </a:rPr>
                        <a:t> </a:t>
                      </a:r>
                      <a:endParaRPr sz="1600">
                        <a:latin typeface="Calibri"/>
                        <a:ea typeface="Calibri"/>
                        <a:cs typeface="Calibri"/>
                        <a:sym typeface="Calibri"/>
                      </a:endParaRPr>
                    </a:p>
                    <a:p>
                      <a:pPr marL="0" marR="0" lvl="0" indent="0" algn="l" rtl="0">
                        <a:lnSpc>
                          <a:spcPct val="100000"/>
                        </a:lnSpc>
                        <a:spcBef>
                          <a:spcPts val="0"/>
                        </a:spcBef>
                        <a:spcAft>
                          <a:spcPts val="0"/>
                        </a:spcAft>
                        <a:buNone/>
                      </a:pPr>
                      <a:r>
                        <a:rPr lang="en" sz="1600" b="1" u="none" strike="noStrike" cap="none">
                          <a:latin typeface="Calibri"/>
                          <a:ea typeface="Calibri"/>
                          <a:cs typeface="Calibri"/>
                          <a:sym typeface="Calibri"/>
                        </a:rPr>
                        <a:t> </a:t>
                      </a:r>
                      <a:r>
                        <a:rPr lang="en" sz="1600" u="none" strike="noStrike" cap="none">
                          <a:latin typeface="Calibri"/>
                          <a:ea typeface="Calibri"/>
                          <a:cs typeface="Calibri"/>
                          <a:sym typeface="Calibri"/>
                        </a:rPr>
                        <a:t> </a:t>
                      </a:r>
                      <a:endParaRPr sz="16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 sz="1600" u="none" strike="noStrike" cap="none">
                          <a:latin typeface="Calibri"/>
                          <a:ea typeface="Calibri"/>
                          <a:cs typeface="Calibri"/>
                          <a:sym typeface="Calibri"/>
                        </a:rPr>
                        <a:t>Activity 1 : The brain is in Control</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None/>
                      </a:pPr>
                      <a:r>
                        <a:rPr lang="en" sz="1600" u="none" strike="noStrike" cap="none">
                          <a:latin typeface="Calibri"/>
                          <a:ea typeface="Calibri"/>
                          <a:cs typeface="Calibri"/>
                          <a:sym typeface="Calibri"/>
                        </a:rPr>
                        <a:t>Activity 2 : Emotions and Mental Health</a:t>
                      </a:r>
                      <a:endParaRPr sz="1600">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4"/>
                  </a:ext>
                </a:extLst>
              </a:tr>
              <a:tr h="483598">
                <a:tc>
                  <a:txBody>
                    <a:bodyPr/>
                    <a:lstStyle/>
                    <a:p>
                      <a:pPr marL="342900" marR="0" lvl="0" indent="-368300" algn="l" rtl="0">
                        <a:lnSpc>
                          <a:spcPct val="100000"/>
                        </a:lnSpc>
                        <a:spcBef>
                          <a:spcPts val="0"/>
                        </a:spcBef>
                        <a:spcAft>
                          <a:spcPts val="0"/>
                        </a:spcAft>
                        <a:buClr>
                          <a:srgbClr val="000000"/>
                        </a:buClr>
                        <a:buSzPts val="1600"/>
                        <a:buFont typeface="Arial"/>
                        <a:buAutoNum type="arabicPeriod" startAt="5"/>
                      </a:pPr>
                      <a:r>
                        <a:rPr lang="en" sz="1600" b="1" u="none" strike="noStrike" cap="none">
                          <a:highlight>
                            <a:srgbClr val="D9D9D9"/>
                          </a:highlight>
                          <a:latin typeface="Calibri"/>
                          <a:ea typeface="Calibri"/>
                          <a:cs typeface="Calibri"/>
                          <a:sym typeface="Calibri"/>
                        </a:rPr>
                        <a:t>Optional</a:t>
                      </a:r>
                      <a:r>
                        <a:rPr lang="en" sz="1600" u="none" strike="noStrike" cap="none">
                          <a:highlight>
                            <a:srgbClr val="D9D9D9"/>
                          </a:highlight>
                          <a:latin typeface="Calibri"/>
                          <a:ea typeface="Calibri"/>
                          <a:cs typeface="Calibri"/>
                          <a:sym typeface="Calibri"/>
                        </a:rPr>
                        <a:t> </a:t>
                      </a:r>
                      <a:r>
                        <a:rPr lang="en" sz="1600" b="1" u="none" strike="noStrike" cap="none">
                          <a:highlight>
                            <a:srgbClr val="D9D9D9"/>
                          </a:highlight>
                          <a:latin typeface="Calibri"/>
                          <a:ea typeface="Calibri"/>
                          <a:cs typeface="Calibri"/>
                          <a:sym typeface="Calibri"/>
                        </a:rPr>
                        <a:t>Activities:</a:t>
                      </a:r>
                      <a:r>
                        <a:rPr lang="en" sz="1600" u="none" strike="noStrike" cap="none">
                          <a:highlight>
                            <a:srgbClr val="D9D9D9"/>
                          </a:highlight>
                          <a:latin typeface="Calibri"/>
                          <a:ea typeface="Calibri"/>
                          <a:cs typeface="Calibri"/>
                          <a:sym typeface="Calibri"/>
                        </a:rPr>
                        <a:t> </a:t>
                      </a:r>
                      <a:endParaRPr sz="1600" u="none" strike="noStrike" cap="none">
                        <a:highlight>
                          <a:srgbClr val="D9D9D9"/>
                        </a:highlight>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 sz="1600" u="none" strike="noStrike" cap="none">
                          <a:highlight>
                            <a:srgbClr val="D9D9D9"/>
                          </a:highlight>
                          <a:latin typeface="Calibri"/>
                          <a:ea typeface="Calibri"/>
                          <a:cs typeface="Calibri"/>
                          <a:sym typeface="Calibri"/>
                        </a:rPr>
                        <a:t>NA</a:t>
                      </a:r>
                      <a:endParaRPr sz="1600" u="none" strike="noStrike" cap="none">
                        <a:highlight>
                          <a:srgbClr val="D9D9D9"/>
                        </a:highlight>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5"/>
                  </a:ext>
                </a:extLst>
              </a:tr>
              <a:tr h="677032">
                <a:tc>
                  <a:txBody>
                    <a:bodyPr/>
                    <a:lstStyle/>
                    <a:p>
                      <a:pPr marL="342900" marR="0" lvl="0" indent="-368300" algn="l" rtl="0">
                        <a:lnSpc>
                          <a:spcPct val="100000"/>
                        </a:lnSpc>
                        <a:spcBef>
                          <a:spcPts val="0"/>
                        </a:spcBef>
                        <a:spcAft>
                          <a:spcPts val="0"/>
                        </a:spcAft>
                        <a:buClr>
                          <a:srgbClr val="000000"/>
                        </a:buClr>
                        <a:buSzPts val="1600"/>
                        <a:buFont typeface="Arial"/>
                        <a:buAutoNum type="arabicPeriod" startAt="6"/>
                      </a:pPr>
                      <a:r>
                        <a:rPr lang="en" sz="1600" b="1" u="none" strike="noStrike" cap="none">
                          <a:latin typeface="Calibri"/>
                          <a:ea typeface="Calibri"/>
                          <a:cs typeface="Calibri"/>
                          <a:sym typeface="Calibri"/>
                        </a:rPr>
                        <a:t>Conceptual Understanding:</a:t>
                      </a:r>
                      <a:r>
                        <a:rPr lang="en" sz="1600" u="none" strike="noStrike" cap="none">
                          <a:latin typeface="Calibri"/>
                          <a:ea typeface="Calibri"/>
                          <a:cs typeface="Calibri"/>
                          <a:sym typeface="Calibri"/>
                        </a:rPr>
                        <a:t> </a:t>
                      </a:r>
                      <a:endParaRPr sz="1600">
                        <a:latin typeface="Calibri"/>
                        <a:ea typeface="Calibri"/>
                        <a:cs typeface="Calibri"/>
                        <a:sym typeface="Calibri"/>
                      </a:endParaRPr>
                    </a:p>
                    <a:p>
                      <a:pPr marL="0" marR="0" lvl="0" indent="0" algn="l" rtl="0">
                        <a:lnSpc>
                          <a:spcPct val="100000"/>
                        </a:lnSpc>
                        <a:spcBef>
                          <a:spcPts val="0"/>
                        </a:spcBef>
                        <a:spcAft>
                          <a:spcPts val="0"/>
                        </a:spcAft>
                        <a:buNone/>
                      </a:pPr>
                      <a:r>
                        <a:rPr lang="en" sz="1600" b="1" u="none" strike="noStrike" cap="none">
                          <a:latin typeface="Calibri"/>
                          <a:ea typeface="Calibri"/>
                          <a:cs typeface="Calibri"/>
                          <a:sym typeface="Calibri"/>
                        </a:rPr>
                        <a:t> </a:t>
                      </a:r>
                      <a:r>
                        <a:rPr lang="en" sz="1600" u="none" strike="noStrike" cap="none">
                          <a:latin typeface="Calibri"/>
                          <a:ea typeface="Calibri"/>
                          <a:cs typeface="Calibri"/>
                          <a:sym typeface="Calibri"/>
                        </a:rPr>
                        <a:t> </a:t>
                      </a:r>
                      <a:endParaRPr sz="1600" u="none" strike="noStrike" cap="none">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 sz="1600" u="none" strike="noStrike" cap="none" dirty="0">
                          <a:latin typeface="Calibri"/>
                          <a:ea typeface="Calibri"/>
                          <a:cs typeface="Calibri"/>
                          <a:sym typeface="Calibri"/>
                        </a:rPr>
                        <a:t>Real – Life Example</a:t>
                      </a:r>
                      <a:endParaRPr sz="1600" u="none" strike="noStrike" cap="none" dirty="0">
                        <a:latin typeface="Calibri"/>
                        <a:ea typeface="Calibri"/>
                        <a:cs typeface="Calibri"/>
                        <a:sym typeface="Calibri"/>
                      </a:endParaRPr>
                    </a:p>
                  </a:txBody>
                  <a:tcPr marL="66675" marR="666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56620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Session Goals</a:t>
            </a:r>
            <a:endParaRPr sz="3200" dirty="0">
              <a:latin typeface="Calibri" panose="020F0502020204030204" pitchFamily="34" charset="0"/>
              <a:cs typeface="Calibri" panose="020F0502020204030204" pitchFamily="34" charset="0"/>
            </a:endParaRPr>
          </a:p>
        </p:txBody>
      </p:sp>
      <p:sp>
        <p:nvSpPr>
          <p:cNvPr id="2" name="Google Shape;213;g2ec4152fb3b_0_197">
            <a:extLst>
              <a:ext uri="{FF2B5EF4-FFF2-40B4-BE49-F238E27FC236}">
                <a16:creationId xmlns:a16="http://schemas.microsoft.com/office/drawing/2014/main" id="{EB2D3C35-F4A6-69FD-1A4E-F2CDE86EFEFA}"/>
              </a:ext>
            </a:extLst>
          </p:cNvPr>
          <p:cNvSpPr txBox="1"/>
          <p:nvPr/>
        </p:nvSpPr>
        <p:spPr>
          <a:xfrm>
            <a:off x="2200274" y="1846138"/>
            <a:ext cx="7791450" cy="3631733"/>
          </a:xfrm>
          <a:prstGeom prst="rect">
            <a:avLst/>
          </a:prstGeom>
          <a:noFill/>
          <a:ln>
            <a:noFill/>
          </a:ln>
        </p:spPr>
        <p:txBody>
          <a:bodyPr spcFirstLastPara="1" wrap="square" lIns="91425" tIns="91425" rIns="91425" bIns="91425" anchor="t" anchorCtr="0">
            <a:spAutoFit/>
          </a:bodyPr>
          <a:lstStyle/>
          <a:p>
            <a:pPr marL="228600" lvl="0" indent="-330200" algn="l" rtl="0">
              <a:spcBef>
                <a:spcPts val="0"/>
              </a:spcBef>
              <a:spcAft>
                <a:spcPts val="0"/>
              </a:spcAft>
              <a:buClr>
                <a:schemeClr val="dk1"/>
              </a:buClr>
              <a:buSzPts val="3000"/>
              <a:buFont typeface="Calibri"/>
              <a:buAutoNum type="arabicPeriod"/>
            </a:pPr>
            <a:r>
              <a:rPr lang="en-US" sz="3200" dirty="0">
                <a:solidFill>
                  <a:schemeClr val="dk1"/>
                </a:solidFill>
                <a:latin typeface="Calibri"/>
                <a:ea typeface="Calibri"/>
                <a:cs typeface="Calibri"/>
                <a:sym typeface="Calibri"/>
              </a:rPr>
              <a:t>Learn about the brain and its importance</a:t>
            </a:r>
          </a:p>
          <a:p>
            <a:pPr marL="228600" lvl="0" indent="-330200" algn="l" rtl="0">
              <a:spcBef>
                <a:spcPts val="0"/>
              </a:spcBef>
              <a:spcAft>
                <a:spcPts val="0"/>
              </a:spcAft>
              <a:buClr>
                <a:schemeClr val="dk1"/>
              </a:buClr>
              <a:buSzPts val="3000"/>
              <a:buFont typeface="Calibri"/>
              <a:buAutoNum type="arabicPeriod"/>
            </a:pPr>
            <a:r>
              <a:rPr lang="en-US" sz="3200" dirty="0">
                <a:solidFill>
                  <a:schemeClr val="dk1"/>
                </a:solidFill>
                <a:latin typeface="Calibri"/>
                <a:ea typeface="Calibri"/>
                <a:cs typeface="Calibri"/>
                <a:sym typeface="Calibri"/>
              </a:rPr>
              <a:t>Define and distinguish between four states of mental health</a:t>
            </a:r>
          </a:p>
          <a:p>
            <a:pPr marL="228600" lvl="0" indent="-330200" algn="l" rtl="0">
              <a:spcBef>
                <a:spcPts val="0"/>
              </a:spcBef>
              <a:spcAft>
                <a:spcPts val="0"/>
              </a:spcAft>
              <a:buClr>
                <a:schemeClr val="dk1"/>
              </a:buClr>
              <a:buSzPts val="3000"/>
              <a:buFont typeface="Calibri"/>
              <a:buAutoNum type="arabicPeriod"/>
            </a:pPr>
            <a:r>
              <a:rPr lang="en-US" sz="3200" dirty="0">
                <a:solidFill>
                  <a:schemeClr val="dk1"/>
                </a:solidFill>
                <a:latin typeface="Calibri"/>
                <a:ea typeface="Calibri"/>
                <a:cs typeface="Calibri"/>
                <a:sym typeface="Calibri"/>
              </a:rPr>
              <a:t>Identify the brain’s role in our emotions and mental state</a:t>
            </a:r>
          </a:p>
          <a:p>
            <a:pPr marL="228600" lvl="0" indent="-330200" algn="l" rtl="0">
              <a:spcBef>
                <a:spcPts val="0"/>
              </a:spcBef>
              <a:spcAft>
                <a:spcPts val="0"/>
              </a:spcAft>
              <a:buClr>
                <a:schemeClr val="dk1"/>
              </a:buClr>
              <a:buSzPts val="3000"/>
              <a:buFont typeface="Calibri"/>
              <a:buAutoNum type="arabicPeriod"/>
            </a:pPr>
            <a:r>
              <a:rPr lang="en-US" sz="3200" dirty="0">
                <a:solidFill>
                  <a:schemeClr val="dk1"/>
                </a:solidFill>
                <a:latin typeface="Calibri"/>
                <a:ea typeface="Calibri"/>
                <a:cs typeface="Calibri"/>
                <a:sym typeface="Calibri"/>
              </a:rPr>
              <a:t>Discuss the parts of the brain and how it works</a:t>
            </a:r>
            <a:endParaRPr lang="en-US" sz="3200" dirty="0">
              <a:latin typeface="Calibri"/>
              <a:ea typeface="Calibri"/>
              <a:cs typeface="Calibri"/>
              <a:sym typeface="Calibri"/>
            </a:endParaRPr>
          </a:p>
        </p:txBody>
      </p:sp>
    </p:spTree>
    <p:extLst>
      <p:ext uri="{BB962C8B-B14F-4D97-AF65-F5344CB8AC3E}">
        <p14:creationId xmlns:p14="http://schemas.microsoft.com/office/powerpoint/2010/main" val="3826954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Materials and Preparation Needed</a:t>
            </a:r>
            <a:endParaRPr sz="3200" dirty="0">
              <a:latin typeface="Calibri" panose="020F0502020204030204" pitchFamily="34" charset="0"/>
              <a:cs typeface="Calibri" panose="020F0502020204030204" pitchFamily="34" charset="0"/>
            </a:endParaRPr>
          </a:p>
        </p:txBody>
      </p:sp>
      <p:sp>
        <p:nvSpPr>
          <p:cNvPr id="2" name="Google Shape;213;g2ec4152fb3b_0_197">
            <a:extLst>
              <a:ext uri="{FF2B5EF4-FFF2-40B4-BE49-F238E27FC236}">
                <a16:creationId xmlns:a16="http://schemas.microsoft.com/office/drawing/2014/main" id="{EB2D3C35-F4A6-69FD-1A4E-F2CDE86EFEFA}"/>
              </a:ext>
            </a:extLst>
          </p:cNvPr>
          <p:cNvSpPr txBox="1"/>
          <p:nvPr/>
        </p:nvSpPr>
        <p:spPr>
          <a:xfrm>
            <a:off x="647699" y="1088119"/>
            <a:ext cx="10896600" cy="541683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i="1" u="sng" dirty="0">
                <a:solidFill>
                  <a:schemeClr val="dk1"/>
                </a:solidFill>
                <a:latin typeface="Calibri"/>
                <a:ea typeface="Calibri"/>
                <a:cs typeface="Calibri"/>
                <a:sym typeface="Calibri"/>
              </a:rPr>
              <a:t>Materials</a:t>
            </a:r>
            <a:r>
              <a:rPr lang="en-US" sz="2000" dirty="0">
                <a:solidFill>
                  <a:schemeClr val="dk1"/>
                </a:solidFill>
                <a:latin typeface="Calibri"/>
                <a:ea typeface="Calibri"/>
                <a:cs typeface="Calibri"/>
                <a:sym typeface="Calibri"/>
              </a:rPr>
              <a:t> </a:t>
            </a:r>
          </a:p>
          <a:p>
            <a:pPr marL="228600" lvl="0" indent="-2476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Power Point: Topic B</a:t>
            </a:r>
          </a:p>
          <a:p>
            <a:pPr marL="228600" lvl="0" indent="-2476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Make sure you can play “Teen Brain HD” (embedded/linked on slide 9), </a:t>
            </a:r>
            <a:r>
              <a:rPr lang="en-US" sz="2000" u="sng" dirty="0">
                <a:solidFill>
                  <a:srgbClr val="0563C1"/>
                </a:solidFill>
                <a:latin typeface="Calibri"/>
                <a:ea typeface="Calibri"/>
                <a:cs typeface="Calibri"/>
                <a:sym typeface="Calibri"/>
                <a:hlinkClick r:id="rId2">
                  <a:extLst>
                    <a:ext uri="{A12FA001-AC4F-418D-AE19-62706E023703}">
                      <ahyp:hlinkClr xmlns:ahyp="http://schemas.microsoft.com/office/drawing/2018/hyperlinkcolor" val="tx"/>
                    </a:ext>
                  </a:extLst>
                </a:hlinkClick>
              </a:rPr>
              <a:t>Teen Brain HD</a:t>
            </a:r>
            <a:r>
              <a:rPr lang="en-US" sz="2000" u="sng" dirty="0">
                <a:solidFill>
                  <a:srgbClr val="0563C1"/>
                </a:solidFill>
                <a:latin typeface="Calibri"/>
                <a:ea typeface="Calibri"/>
                <a:cs typeface="Calibri"/>
                <a:sym typeface="Calibri"/>
              </a:rPr>
              <a:t> </a:t>
            </a:r>
            <a:endParaRPr lang="en-US" sz="2000" dirty="0">
              <a:solidFill>
                <a:schemeClr val="dk1"/>
              </a:solidFill>
              <a:latin typeface="Calibri"/>
              <a:ea typeface="Calibri"/>
              <a:cs typeface="Calibri"/>
              <a:sym typeface="Calibri"/>
            </a:endParaRPr>
          </a:p>
          <a:p>
            <a:pPr marL="228600" lvl="0" indent="-2476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Prepare large tablet paper or write on the board: What is mental health?” on one side and “What is mental illness?” on the other</a:t>
            </a:r>
          </a:p>
          <a:p>
            <a:pPr marL="228600" lvl="0" indent="-2476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Consider offering a “prize” or incentive for the game at the end, if resources are available</a:t>
            </a:r>
          </a:p>
          <a:p>
            <a:pPr marL="228600" lvl="0" indent="-2476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Student Handouts: None </a:t>
            </a:r>
          </a:p>
          <a:p>
            <a:pPr marL="228600" lvl="0" indent="-2476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Teacher Handouts: None</a:t>
            </a:r>
            <a:endParaRPr lang="en-US" sz="2000" u="sng" dirty="0">
              <a:solidFill>
                <a:srgbClr val="0000FF"/>
              </a:solidFill>
              <a:latin typeface="Calibri"/>
              <a:ea typeface="Calibri"/>
              <a:cs typeface="Calibri"/>
              <a:sym typeface="Calibri"/>
            </a:endParaRPr>
          </a:p>
          <a:p>
            <a:pPr marL="0" lvl="0" indent="0" algn="l" rtl="0">
              <a:spcBef>
                <a:spcPts val="0"/>
              </a:spcBef>
              <a:spcAft>
                <a:spcPts val="0"/>
              </a:spcAft>
              <a:buNone/>
            </a:pPr>
            <a:endParaRPr lang="en-US" sz="2000" dirty="0">
              <a:solidFill>
                <a:schemeClr val="dk1"/>
              </a:solidFill>
              <a:latin typeface="Calibri"/>
              <a:ea typeface="Calibri"/>
              <a:cs typeface="Calibri"/>
              <a:sym typeface="Calibri"/>
            </a:endParaRPr>
          </a:p>
          <a:p>
            <a:pPr marL="0" lvl="0" indent="0" algn="l" rtl="0">
              <a:spcBef>
                <a:spcPts val="0"/>
              </a:spcBef>
              <a:spcAft>
                <a:spcPts val="0"/>
              </a:spcAft>
              <a:buNone/>
            </a:pPr>
            <a:r>
              <a:rPr lang="en-US" sz="2000" i="1" u="sng" dirty="0">
                <a:solidFill>
                  <a:schemeClr val="dk1"/>
                </a:solidFill>
                <a:latin typeface="Calibri"/>
                <a:ea typeface="Calibri"/>
                <a:cs typeface="Calibri"/>
                <a:sym typeface="Calibri"/>
              </a:rPr>
              <a:t>Preparation</a:t>
            </a:r>
            <a:r>
              <a:rPr lang="en-US" sz="2000" u="sng" dirty="0">
                <a:solidFill>
                  <a:schemeClr val="dk1"/>
                </a:solidFill>
                <a:latin typeface="Calibri"/>
                <a:ea typeface="Calibri"/>
                <a:cs typeface="Calibri"/>
                <a:sym typeface="Calibri"/>
              </a:rPr>
              <a:t> </a:t>
            </a:r>
            <a:r>
              <a:rPr lang="en-US" sz="2000" dirty="0">
                <a:solidFill>
                  <a:schemeClr val="dk1"/>
                </a:solidFill>
                <a:latin typeface="Calibri"/>
                <a:ea typeface="Calibri"/>
                <a:cs typeface="Calibri"/>
                <a:sym typeface="Calibri"/>
              </a:rPr>
              <a:t> </a:t>
            </a:r>
          </a:p>
          <a:p>
            <a:pPr marL="342900" lvl="0" indent="-3619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Read “Background for Facilitators” in subsequent slides</a:t>
            </a:r>
          </a:p>
          <a:p>
            <a:pPr marL="342900" lvl="0" indent="-3619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Enter in correct teacher/clinician names and school information on slides 7 and 59</a:t>
            </a:r>
          </a:p>
          <a:p>
            <a:pPr marL="342900" lvl="0" indent="-361950" algn="l" rtl="0">
              <a:spcBef>
                <a:spcPts val="0"/>
              </a:spcBef>
              <a:spcAft>
                <a:spcPts val="0"/>
              </a:spcAft>
              <a:buClr>
                <a:schemeClr val="dk1"/>
              </a:buClr>
              <a:buSzPts val="1700"/>
              <a:buAutoNum type="arabicPeriod"/>
            </a:pPr>
            <a:r>
              <a:rPr lang="en-US" sz="2000" dirty="0">
                <a:solidFill>
                  <a:schemeClr val="dk1"/>
                </a:solidFill>
                <a:latin typeface="Calibri"/>
                <a:ea typeface="Calibri"/>
                <a:cs typeface="Calibri"/>
                <a:sym typeface="Calibri"/>
              </a:rPr>
              <a:t>Have prepared larger tablet paper/or write on the board: What is mental </a:t>
            </a:r>
            <a:r>
              <a:rPr lang="en-US" sz="2000" b="1" i="1" dirty="0">
                <a:solidFill>
                  <a:schemeClr val="dk1"/>
                </a:solidFill>
                <a:latin typeface="Calibri"/>
                <a:ea typeface="Calibri"/>
                <a:cs typeface="Calibri"/>
                <a:sym typeface="Calibri"/>
              </a:rPr>
              <a:t>health</a:t>
            </a:r>
            <a:r>
              <a:rPr lang="en-US" sz="2000" dirty="0">
                <a:solidFill>
                  <a:schemeClr val="dk1"/>
                </a:solidFill>
                <a:latin typeface="Calibri"/>
                <a:ea typeface="Calibri"/>
                <a:cs typeface="Calibri"/>
                <a:sym typeface="Calibri"/>
              </a:rPr>
              <a:t>?” on one side and “What is mental </a:t>
            </a:r>
            <a:r>
              <a:rPr lang="en-US" sz="2000" b="1" i="1" dirty="0">
                <a:solidFill>
                  <a:schemeClr val="dk1"/>
                </a:solidFill>
                <a:latin typeface="Calibri"/>
                <a:ea typeface="Calibri"/>
                <a:cs typeface="Calibri"/>
                <a:sym typeface="Calibri"/>
              </a:rPr>
              <a:t>illness</a:t>
            </a:r>
            <a:r>
              <a:rPr lang="en-US" sz="2000" dirty="0">
                <a:solidFill>
                  <a:schemeClr val="dk1"/>
                </a:solidFill>
                <a:latin typeface="Calibri"/>
                <a:ea typeface="Calibri"/>
                <a:cs typeface="Calibri"/>
                <a:sym typeface="Calibri"/>
              </a:rPr>
              <a:t>?” on the other for Activity 1.</a:t>
            </a:r>
          </a:p>
          <a:p>
            <a:pPr marL="342900" lvl="0" indent="-3619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Prep Conceptual understanding activity in advance. What “project” do you want students to do?  </a:t>
            </a:r>
          </a:p>
          <a:p>
            <a:pPr marL="342900" lvl="0" indent="-361950" algn="l" rtl="0">
              <a:spcBef>
                <a:spcPts val="0"/>
              </a:spcBef>
              <a:spcAft>
                <a:spcPts val="0"/>
              </a:spcAft>
              <a:buClr>
                <a:schemeClr val="dk1"/>
              </a:buClr>
              <a:buSzPts val="1700"/>
              <a:buFont typeface="Calibri"/>
              <a:buAutoNum type="arabicPeriod"/>
            </a:pPr>
            <a:r>
              <a:rPr lang="en-US" sz="2000" dirty="0">
                <a:solidFill>
                  <a:schemeClr val="dk1"/>
                </a:solidFill>
                <a:latin typeface="Calibri"/>
                <a:ea typeface="Calibri"/>
                <a:cs typeface="Calibri"/>
                <a:sym typeface="Calibri"/>
              </a:rPr>
              <a:t>Consider offering a “prize” or incentive for the game at the end</a:t>
            </a:r>
            <a:endParaRPr lang="en-US" sz="2000" dirty="0">
              <a:latin typeface="Calibri"/>
              <a:ea typeface="Calibri"/>
              <a:cs typeface="Calibri"/>
              <a:sym typeface="Calibri"/>
            </a:endParaRPr>
          </a:p>
          <a:p>
            <a:pPr lvl="0" algn="l" rtl="0">
              <a:spcBef>
                <a:spcPts val="0"/>
              </a:spcBef>
              <a:spcAft>
                <a:spcPts val="0"/>
              </a:spcAft>
              <a:buClr>
                <a:schemeClr val="dk1"/>
              </a:buClr>
              <a:buSzPts val="3000"/>
            </a:pPr>
            <a:endParaRPr lang="en-US" sz="2000" dirty="0">
              <a:latin typeface="Calibri"/>
              <a:ea typeface="Calibri"/>
              <a:cs typeface="Calibri"/>
              <a:sym typeface="Calibri"/>
            </a:endParaRPr>
          </a:p>
        </p:txBody>
      </p:sp>
    </p:spTree>
    <p:extLst>
      <p:ext uri="{BB962C8B-B14F-4D97-AF65-F5344CB8AC3E}">
        <p14:creationId xmlns:p14="http://schemas.microsoft.com/office/powerpoint/2010/main" val="1050691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9637aa7-d664-472d-8622-999f9d76b9f3">
      <Terms xmlns="http://schemas.microsoft.com/office/infopath/2007/PartnerControls"/>
    </lcf76f155ced4ddcb4097134ff3c332f>
    <TaxCatchAll xmlns="956d1f87-6a71-46a5-92b3-c96dd3caceb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235B7FE77F22D4193C0089C75D90BEF" ma:contentTypeVersion="18" ma:contentTypeDescription="Create a new document." ma:contentTypeScope="" ma:versionID="e3c99a29d802596b94e7a02535fb19c8">
  <xsd:schema xmlns:xsd="http://www.w3.org/2001/XMLSchema" xmlns:xs="http://www.w3.org/2001/XMLSchema" xmlns:p="http://schemas.microsoft.com/office/2006/metadata/properties" xmlns:ns2="19637aa7-d664-472d-8622-999f9d76b9f3" xmlns:ns3="956d1f87-6a71-46a5-92b3-c96dd3cacebb" targetNamespace="http://schemas.microsoft.com/office/2006/metadata/properties" ma:root="true" ma:fieldsID="1433c916c3c088c0e8019fc6910c5edd" ns2:_="" ns3:_="">
    <xsd:import namespace="19637aa7-d664-472d-8622-999f9d76b9f3"/>
    <xsd:import namespace="956d1f87-6a71-46a5-92b3-c96dd3caceb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637aa7-d664-472d-8622-999f9d76b9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eb1200-ba6e-4cde-9974-9e593fd12a0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6d1f87-6a71-46a5-92b3-c96dd3caceb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bcb0299-6475-4c4b-87ca-4f6315cc431d}" ma:internalName="TaxCatchAll" ma:showField="CatchAllData" ma:web="956d1f87-6a71-46a5-92b3-c96dd3cace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E61AB9-A099-4827-86CC-BE9EC8D93D7E}">
  <ds:schemaRefs>
    <ds:schemaRef ds:uri="http://schemas.microsoft.com/office/2006/metadata/properties"/>
    <ds:schemaRef ds:uri="http://schemas.microsoft.com/office/infopath/2007/PartnerControls"/>
    <ds:schemaRef ds:uri="19637aa7-d664-472d-8622-999f9d76b9f3"/>
    <ds:schemaRef ds:uri="956d1f87-6a71-46a5-92b3-c96dd3cacebb"/>
  </ds:schemaRefs>
</ds:datastoreItem>
</file>

<file path=customXml/itemProps2.xml><?xml version="1.0" encoding="utf-8"?>
<ds:datastoreItem xmlns:ds="http://schemas.openxmlformats.org/officeDocument/2006/customXml" ds:itemID="{5DDC76C2-FA8E-479A-8F42-40F244AE7436}">
  <ds:schemaRefs>
    <ds:schemaRef ds:uri="http://schemas.microsoft.com/sharepoint/v3/contenttype/forms"/>
  </ds:schemaRefs>
</ds:datastoreItem>
</file>

<file path=customXml/itemProps3.xml><?xml version="1.0" encoding="utf-8"?>
<ds:datastoreItem xmlns:ds="http://schemas.openxmlformats.org/officeDocument/2006/customXml" ds:itemID="{98AADD07-A46E-4015-8557-182D15C8D7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637aa7-d664-472d-8622-999f9d76b9f3"/>
    <ds:schemaRef ds:uri="956d1f87-6a71-46a5-92b3-c96dd3cac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107</TotalTime>
  <Words>2120</Words>
  <Application>Microsoft Office PowerPoint</Application>
  <PresentationFormat>Widescreen</PresentationFormat>
  <Paragraphs>85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Chehoski, Brooke</dc:creator>
  <cp:lastModifiedBy>Chehoski, Brooke</cp:lastModifiedBy>
  <cp:revision>27</cp:revision>
  <dcterms:created xsi:type="dcterms:W3CDTF">2024-08-08T18:45:21Z</dcterms:created>
  <dcterms:modified xsi:type="dcterms:W3CDTF">2024-08-09T13:08:06Z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0x010100F235B7FE77F22D4193C0089C75D90BEF</vt:lpwstr>
  </property>
  <property fmtid="{D5CDD505-2E9C-101B-9397-08002B2CF9AE}" pid="3" name="MediaServiceImageTags">
    <vt:lpwstr/>
  </property>
</Properties>
</file>